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75" r:id="rId3"/>
    <p:sldId id="277" r:id="rId4"/>
    <p:sldId id="294" r:id="rId5"/>
    <p:sldId id="283" r:id="rId6"/>
    <p:sldId id="301" r:id="rId7"/>
    <p:sldId id="334" r:id="rId8"/>
    <p:sldId id="302" r:id="rId9"/>
    <p:sldId id="299" r:id="rId10"/>
    <p:sldId id="261" r:id="rId11"/>
    <p:sldId id="330" r:id="rId12"/>
    <p:sldId id="327" r:id="rId13"/>
    <p:sldId id="263" r:id="rId14"/>
    <p:sldId id="305" r:id="rId15"/>
    <p:sldId id="264" r:id="rId16"/>
    <p:sldId id="303" r:id="rId17"/>
    <p:sldId id="271" r:id="rId18"/>
    <p:sldId id="319" r:id="rId19"/>
    <p:sldId id="272" r:id="rId20"/>
    <p:sldId id="273" r:id="rId21"/>
    <p:sldId id="274" r:id="rId22"/>
    <p:sldId id="304" r:id="rId23"/>
    <p:sldId id="338" r:id="rId24"/>
    <p:sldId id="339" r:id="rId25"/>
    <p:sldId id="340" r:id="rId26"/>
    <p:sldId id="336" r:id="rId27"/>
    <p:sldId id="337"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83438" autoAdjust="0"/>
  </p:normalViewPr>
  <p:slideViewPr>
    <p:cSldViewPr>
      <p:cViewPr varScale="1">
        <p:scale>
          <a:sx n="60" d="100"/>
          <a:sy n="60" d="100"/>
        </p:scale>
        <p:origin x="-81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12207BE-5819-4479-AE49-96ED999BC470}" type="datetimeFigureOut">
              <a:rPr lang="en-US" smtClean="0"/>
              <a:pPr/>
              <a:t>5/21/2016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AA7710E-C9AC-464C-B656-72B7CD786234}" type="slidenum">
              <a:rPr lang="en-US" smtClean="0"/>
              <a:pPr/>
              <a:t>‹#›</a:t>
            </a:fld>
            <a:endParaRPr lang="en-US"/>
          </a:p>
        </p:txBody>
      </p:sp>
    </p:spTree>
    <p:extLst>
      <p:ext uri="{BB962C8B-B14F-4D97-AF65-F5344CB8AC3E}">
        <p14:creationId xmlns:p14="http://schemas.microsoft.com/office/powerpoint/2010/main" xmlns="" val="3325912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0E52D9-C1DB-405F-BBD3-073226BCCA3A}" type="datetimeFigureOut">
              <a:rPr lang="en-US" smtClean="0"/>
              <a:pPr/>
              <a:t>5/21/2016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905848-FD0B-472E-ACE1-B1784D58948A}" type="slidenum">
              <a:rPr lang="en-US" smtClean="0"/>
              <a:pPr/>
              <a:t>‹#›</a:t>
            </a:fld>
            <a:endParaRPr lang="en-US"/>
          </a:p>
        </p:txBody>
      </p:sp>
    </p:spTree>
    <p:extLst>
      <p:ext uri="{BB962C8B-B14F-4D97-AF65-F5344CB8AC3E}">
        <p14:creationId xmlns:p14="http://schemas.microsoft.com/office/powerpoint/2010/main" xmlns="" val="377827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05848-FD0B-472E-ACE1-B1784D58948A}" type="slidenum">
              <a:rPr lang="en-US" smtClean="0"/>
              <a:pPr/>
              <a:t>3</a:t>
            </a:fld>
            <a:endParaRPr lang="en-US"/>
          </a:p>
        </p:txBody>
      </p:sp>
    </p:spTree>
    <p:extLst>
      <p:ext uri="{BB962C8B-B14F-4D97-AF65-F5344CB8AC3E}">
        <p14:creationId xmlns:p14="http://schemas.microsoft.com/office/powerpoint/2010/main" xmlns="" val="162864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05848-FD0B-472E-ACE1-B1784D58948A}" type="slidenum">
              <a:rPr lang="en-US" smtClean="0"/>
              <a:pPr/>
              <a:t>5</a:t>
            </a:fld>
            <a:endParaRPr lang="en-US"/>
          </a:p>
        </p:txBody>
      </p:sp>
    </p:spTree>
    <p:extLst>
      <p:ext uri="{BB962C8B-B14F-4D97-AF65-F5344CB8AC3E}">
        <p14:creationId xmlns:p14="http://schemas.microsoft.com/office/powerpoint/2010/main" xmlns="" val="381436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Washington</a:t>
            </a:r>
            <a:r>
              <a:rPr lang="en-US" baseline="0" dirty="0" smtClean="0"/>
              <a:t> State AMDG calculator (used by CDC</a:t>
            </a:r>
            <a:endParaRPr lang="en-US" dirty="0"/>
          </a:p>
        </p:txBody>
      </p:sp>
      <p:sp>
        <p:nvSpPr>
          <p:cNvPr id="4" name="Slide Number Placeholder 3"/>
          <p:cNvSpPr>
            <a:spLocks noGrp="1"/>
          </p:cNvSpPr>
          <p:nvPr>
            <p:ph type="sldNum" sz="quarter" idx="10"/>
          </p:nvPr>
        </p:nvSpPr>
        <p:spPr/>
        <p:txBody>
          <a:bodyPr/>
          <a:lstStyle/>
          <a:p>
            <a:fld id="{39905848-FD0B-472E-ACE1-B1784D58948A}" type="slidenum">
              <a:rPr lang="en-US" smtClean="0"/>
              <a:pPr/>
              <a:t>6</a:t>
            </a:fld>
            <a:endParaRPr lang="en-US"/>
          </a:p>
        </p:txBody>
      </p:sp>
    </p:spTree>
    <p:extLst>
      <p:ext uri="{BB962C8B-B14F-4D97-AF65-F5344CB8AC3E}">
        <p14:creationId xmlns:p14="http://schemas.microsoft.com/office/powerpoint/2010/main" xmlns="" val="291835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http://www.sciencedirect.com/science/article/pii/S0738399105001783</a:t>
            </a:r>
          </a:p>
          <a:p>
            <a:r>
              <a:rPr lang="en-US" dirty="0" smtClean="0"/>
              <a:t>Shared Decision Making: </a:t>
            </a:r>
            <a:r>
              <a:rPr lang="en-US" dirty="0" err="1" smtClean="0"/>
              <a:t>Makoul</a:t>
            </a:r>
            <a:r>
              <a:rPr lang="en-US" dirty="0" smtClean="0"/>
              <a:t> and </a:t>
            </a:r>
            <a:r>
              <a:rPr lang="en-US" dirty="0" err="1" smtClean="0"/>
              <a:t>Clayman</a:t>
            </a:r>
            <a:r>
              <a:rPr lang="en-US" dirty="0" smtClean="0"/>
              <a:t>,</a:t>
            </a:r>
            <a:r>
              <a:rPr lang="en-US" baseline="0" dirty="0" smtClean="0"/>
              <a:t> Patient Education and Counseling, Vol 60, Issue 3, March 2006, pages 301-312</a:t>
            </a:r>
          </a:p>
          <a:p>
            <a:r>
              <a:rPr lang="en-US" baseline="0" dirty="0" smtClean="0"/>
              <a:t>***the degree of decision making may only be initial and is subject to change. In my opinion, the provider needs to “hold the line” to keep the taper going when things get rough. </a:t>
            </a:r>
          </a:p>
          <a:p>
            <a:endParaRPr lang="en-US" baseline="0" dirty="0" smtClean="0"/>
          </a:p>
          <a:p>
            <a:r>
              <a:rPr lang="en-US" baseline="0" dirty="0" smtClean="0"/>
              <a:t>MTD &gt;30 and MED &gt;200 -&gt; </a:t>
            </a:r>
            <a:r>
              <a:rPr lang="en-US" baseline="0" dirty="0" err="1" smtClean="0"/>
              <a:t>bup</a:t>
            </a:r>
            <a:r>
              <a:rPr lang="en-US" baseline="0" dirty="0" smtClean="0"/>
              <a:t> after tapering to 30 of MTD and 200 of MED</a:t>
            </a:r>
          </a:p>
          <a:p>
            <a:r>
              <a:rPr lang="en-US" baseline="0" dirty="0" smtClean="0"/>
              <a:t>MTD &lt; 30 and MED &lt;200 </a:t>
            </a:r>
            <a:r>
              <a:rPr lang="en-US" baseline="0" dirty="0" smtClean="0">
                <a:sym typeface="Wingdings" panose="05000000000000000000" pitchFamily="2" charset="2"/>
              </a:rPr>
              <a:t> taper or </a:t>
            </a:r>
            <a:r>
              <a:rPr lang="en-US" baseline="0" dirty="0" err="1" smtClean="0">
                <a:sym typeface="Wingdings" panose="05000000000000000000" pitchFamily="2" charset="2"/>
              </a:rPr>
              <a:t>bup</a:t>
            </a:r>
            <a:endParaRPr lang="en-US" baseline="0" dirty="0" smtClean="0">
              <a:sym typeface="Wingdings" panose="05000000000000000000" pitchFamily="2" charset="2"/>
            </a:endParaRPr>
          </a:p>
          <a:p>
            <a:endParaRPr lang="en-US" baseline="0" dirty="0" smtClean="0">
              <a:sym typeface="Wingdings" panose="05000000000000000000" pitchFamily="2" charset="2"/>
            </a:endParaRPr>
          </a:p>
          <a:p>
            <a:r>
              <a:rPr lang="en-US" baseline="0" dirty="0" smtClean="0">
                <a:sym typeface="Wingdings" panose="05000000000000000000" pitchFamily="2" charset="2"/>
              </a:rPr>
              <a:t>Research to date did not find long term benefits to giving patients control over their taper when compared with a masked taper</a:t>
            </a:r>
            <a:endParaRPr lang="en-US" baseline="0" dirty="0" smtClean="0"/>
          </a:p>
        </p:txBody>
      </p:sp>
      <p:sp>
        <p:nvSpPr>
          <p:cNvPr id="4" name="Slide Number Placeholder 3"/>
          <p:cNvSpPr>
            <a:spLocks noGrp="1"/>
          </p:cNvSpPr>
          <p:nvPr>
            <p:ph type="sldNum" sz="quarter" idx="10"/>
          </p:nvPr>
        </p:nvSpPr>
        <p:spPr/>
        <p:txBody>
          <a:bodyPr/>
          <a:lstStyle/>
          <a:p>
            <a:fld id="{39905848-FD0B-472E-ACE1-B1784D58948A}" type="slidenum">
              <a:rPr lang="en-US" smtClean="0"/>
              <a:pPr/>
              <a:t>9</a:t>
            </a:fld>
            <a:endParaRPr lang="en-US"/>
          </a:p>
        </p:txBody>
      </p:sp>
    </p:spTree>
    <p:extLst>
      <p:ext uri="{BB962C8B-B14F-4D97-AF65-F5344CB8AC3E}">
        <p14:creationId xmlns:p14="http://schemas.microsoft.com/office/powerpoint/2010/main" xmlns="" val="93461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In terms of a viable framework, this all makes sense if we always think about issues around opioids as health-related issues.  So, it’s not is the patient good or bad, or does the patient deserve to have opioids, whether we should reward them if they behave well and punish them if they might be aiming towards misuse.  </a:t>
            </a:r>
          </a:p>
          <a:p>
            <a:endParaRPr lang="en-US" altLang="en-US" smtClean="0"/>
          </a:p>
          <a:p>
            <a:r>
              <a:rPr lang="en-US" altLang="en-US" smtClean="0"/>
              <a:t>We need to frame this instead as a risk/benefit assessment for an individual patient.  So, if a patient has a history of substance misuse or mental health disorders that may make them more at risk, we are implementing these strategies in order to keep them safe.  And when issues arise, we need to think of what might be driving them in terms of the patient’s health.  So, these strategies are for the benefit of the individual patient and for the benefit of society or the public health.</a:t>
            </a: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3C4C8F4-CDF4-4183-B58C-4529D3C555EF}"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xmlns="" val="310845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points:</a:t>
            </a:r>
          </a:p>
          <a:p>
            <a:pPr marL="171450" indent="-171450">
              <a:buFontTx/>
              <a:buChar char="-"/>
            </a:pPr>
            <a:r>
              <a:rPr lang="en-US" baseline="0" dirty="0" smtClean="0"/>
              <a:t>You can’t cut ER tablets in half – become short acting opioids if you do this</a:t>
            </a:r>
          </a:p>
          <a:p>
            <a:pPr marL="171450" indent="-171450">
              <a:buFontTx/>
              <a:buChar char="-"/>
            </a:pPr>
            <a:r>
              <a:rPr lang="en-US" baseline="0" dirty="0" smtClean="0"/>
              <a:t>Even a relative low dose of morphine can take time</a:t>
            </a:r>
            <a:endParaRPr lang="en-US" dirty="0"/>
          </a:p>
        </p:txBody>
      </p:sp>
      <p:sp>
        <p:nvSpPr>
          <p:cNvPr id="4" name="Slide Number Placeholder 3"/>
          <p:cNvSpPr>
            <a:spLocks noGrp="1"/>
          </p:cNvSpPr>
          <p:nvPr>
            <p:ph type="sldNum" sz="quarter" idx="10"/>
          </p:nvPr>
        </p:nvSpPr>
        <p:spPr/>
        <p:txBody>
          <a:bodyPr/>
          <a:lstStyle/>
          <a:p>
            <a:fld id="{39905848-FD0B-472E-ACE1-B1784D58948A}" type="slidenum">
              <a:rPr lang="en-US" smtClean="0"/>
              <a:pPr/>
              <a:t>16</a:t>
            </a:fld>
            <a:endParaRPr lang="en-US"/>
          </a:p>
        </p:txBody>
      </p:sp>
    </p:spTree>
    <p:extLst>
      <p:ext uri="{BB962C8B-B14F-4D97-AF65-F5344CB8AC3E}">
        <p14:creationId xmlns:p14="http://schemas.microsoft.com/office/powerpoint/2010/main" xmlns="" val="363175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points:</a:t>
            </a:r>
          </a:p>
          <a:p>
            <a:pPr marL="171450" indent="-171450">
              <a:buFontTx/>
              <a:buChar char="-"/>
            </a:pPr>
            <a:r>
              <a:rPr lang="en-US" baseline="0" dirty="0" smtClean="0"/>
              <a:t>You can’t cut ER tablets in half – become short acting opioids if you do this</a:t>
            </a:r>
          </a:p>
          <a:p>
            <a:pPr marL="171450" indent="-171450">
              <a:buFontTx/>
              <a:buChar char="-"/>
            </a:pPr>
            <a:r>
              <a:rPr lang="en-US" baseline="0" dirty="0" smtClean="0"/>
              <a:t>Even a relative low dose of morphine can take time</a:t>
            </a:r>
            <a:endParaRPr lang="en-US" dirty="0"/>
          </a:p>
        </p:txBody>
      </p:sp>
      <p:sp>
        <p:nvSpPr>
          <p:cNvPr id="4" name="Slide Number Placeholder 3"/>
          <p:cNvSpPr>
            <a:spLocks noGrp="1"/>
          </p:cNvSpPr>
          <p:nvPr>
            <p:ph type="sldNum" sz="quarter" idx="10"/>
          </p:nvPr>
        </p:nvSpPr>
        <p:spPr/>
        <p:txBody>
          <a:bodyPr/>
          <a:lstStyle/>
          <a:p>
            <a:fld id="{39905848-FD0B-472E-ACE1-B1784D58948A}" type="slidenum">
              <a:rPr lang="en-US" smtClean="0"/>
              <a:pPr/>
              <a:t>17</a:t>
            </a:fld>
            <a:endParaRPr lang="en-US"/>
          </a:p>
        </p:txBody>
      </p:sp>
    </p:spTree>
    <p:extLst>
      <p:ext uri="{BB962C8B-B14F-4D97-AF65-F5344CB8AC3E}">
        <p14:creationId xmlns:p14="http://schemas.microsoft.com/office/powerpoint/2010/main" xmlns="" val="363175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convert to phenobarbital</a:t>
            </a:r>
            <a:r>
              <a:rPr lang="en-US" baseline="0" dirty="0" smtClean="0"/>
              <a:t> without getting addiction medicine involved</a:t>
            </a:r>
            <a:endParaRPr lang="en-US" dirty="0"/>
          </a:p>
        </p:txBody>
      </p:sp>
      <p:sp>
        <p:nvSpPr>
          <p:cNvPr id="4" name="Slide Number Placeholder 3"/>
          <p:cNvSpPr>
            <a:spLocks noGrp="1"/>
          </p:cNvSpPr>
          <p:nvPr>
            <p:ph type="sldNum" sz="quarter" idx="10"/>
          </p:nvPr>
        </p:nvSpPr>
        <p:spPr/>
        <p:txBody>
          <a:bodyPr/>
          <a:lstStyle/>
          <a:p>
            <a:fld id="{39905848-FD0B-472E-ACE1-B1784D58948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 val="145025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245F2F-02EC-4A92-87EA-2867B6FC2DF5}" type="datetimeFigureOut">
              <a:rPr lang="en-US" smtClean="0"/>
              <a:pPr/>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276456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45F2F-02EC-4A92-87EA-2867B6FC2DF5}" type="datetimeFigureOut">
              <a:rPr lang="en-US" smtClean="0"/>
              <a:pPr/>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367420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45F2F-02EC-4A92-87EA-2867B6FC2DF5}" type="datetimeFigureOut">
              <a:rPr lang="en-US" smtClean="0"/>
              <a:pPr/>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3402301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1263680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580639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325084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4103745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13344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3318079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139106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4591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45F2F-02EC-4A92-87EA-2867B6FC2DF5}" type="datetimeFigureOut">
              <a:rPr lang="en-US" smtClean="0"/>
              <a:pPr/>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47582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280445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381332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30435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45F2F-02EC-4A92-87EA-2867B6FC2DF5}" type="datetimeFigureOut">
              <a:rPr lang="en-US" smtClean="0"/>
              <a:pPr/>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28864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45F2F-02EC-4A92-87EA-2867B6FC2DF5}" type="datetimeFigureOut">
              <a:rPr lang="en-US" smtClean="0"/>
              <a:pPr/>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315974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45F2F-02EC-4A92-87EA-2867B6FC2DF5}" type="datetimeFigureOut">
              <a:rPr lang="en-US" smtClean="0"/>
              <a:pPr/>
              <a:t>5/21/2016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254159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245F2F-02EC-4A92-87EA-2867B6FC2DF5}" type="datetimeFigureOut">
              <a:rPr lang="en-US" smtClean="0"/>
              <a:pPr/>
              <a:t>5/21/2016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25917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45F2F-02EC-4A92-87EA-2867B6FC2DF5}" type="datetimeFigureOut">
              <a:rPr lang="en-US" smtClean="0"/>
              <a:pPr/>
              <a:t>5/21/2016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55203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45F2F-02EC-4A92-87EA-2867B6FC2DF5}" type="datetimeFigureOut">
              <a:rPr lang="en-US" smtClean="0"/>
              <a:pPr/>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51436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45F2F-02EC-4A92-87EA-2867B6FC2DF5}" type="datetimeFigureOut">
              <a:rPr lang="en-US" smtClean="0"/>
              <a:pPr/>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421616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45F2F-02EC-4A92-87EA-2867B6FC2DF5}" type="datetimeFigureOut">
              <a:rPr lang="en-US" smtClean="0"/>
              <a:pPr/>
              <a:t>5/21/2016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A1F24-D08F-4FAD-AE53-F42F3CAE71BB}" type="slidenum">
              <a:rPr lang="en-US" smtClean="0"/>
              <a:pPr/>
              <a:t>‹#›</a:t>
            </a:fld>
            <a:endParaRPr lang="en-US"/>
          </a:p>
        </p:txBody>
      </p:sp>
    </p:spTree>
    <p:extLst>
      <p:ext uri="{BB962C8B-B14F-4D97-AF65-F5344CB8AC3E}">
        <p14:creationId xmlns:p14="http://schemas.microsoft.com/office/powerpoint/2010/main" xmlns="" val="2313398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5916D52-52B4-4424-811C-D9B95356542C}" type="datetimeFigureOut">
              <a:rPr lang="en-US" smtClean="0">
                <a:solidFill>
                  <a:srgbClr val="E7DEC9">
                    <a:shade val="50000"/>
                    <a:satMod val="200000"/>
                  </a:srgbClr>
                </a:solidFill>
              </a:rPr>
              <a:pPr/>
              <a:t>5/21/2016</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2903451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agencymeddirectors.wa.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792" y="3078480"/>
            <a:ext cx="7772400" cy="1470025"/>
          </a:xfrm>
        </p:spPr>
        <p:txBody>
          <a:bodyPr/>
          <a:lstStyle/>
          <a:p>
            <a:r>
              <a:rPr lang="en-US" b="1" dirty="0" smtClean="0">
                <a:solidFill>
                  <a:srgbClr val="FFC000"/>
                </a:solidFill>
              </a:rPr>
              <a:t>Opioid Tapering</a:t>
            </a:r>
            <a:r>
              <a:rPr lang="en-US" b="1" dirty="0">
                <a:solidFill>
                  <a:srgbClr val="FFC000"/>
                </a:solidFill>
              </a:rPr>
              <a:t/>
            </a:r>
            <a:br>
              <a:rPr lang="en-US" b="1" dirty="0">
                <a:solidFill>
                  <a:srgbClr val="FFC000"/>
                </a:solidFill>
              </a:rPr>
            </a:br>
            <a:r>
              <a:rPr lang="en-US" b="1" dirty="0" smtClean="0">
                <a:solidFill>
                  <a:srgbClr val="FFC000"/>
                </a:solidFill>
              </a:rPr>
              <a:t> </a:t>
            </a:r>
            <a:endParaRPr lang="en-US" b="1" dirty="0">
              <a:solidFill>
                <a:srgbClr val="FFC000"/>
              </a:solidFill>
            </a:endParaRPr>
          </a:p>
        </p:txBody>
      </p:sp>
      <p:sp>
        <p:nvSpPr>
          <p:cNvPr id="3" name="Subtitle 2"/>
          <p:cNvSpPr>
            <a:spLocks noGrp="1"/>
          </p:cNvSpPr>
          <p:nvPr>
            <p:ph type="subTitle" idx="1"/>
          </p:nvPr>
        </p:nvSpPr>
        <p:spPr>
          <a:xfrm>
            <a:off x="1283592" y="3962400"/>
            <a:ext cx="6400800" cy="1752600"/>
          </a:xfrm>
        </p:spPr>
        <p:txBody>
          <a:bodyPr/>
          <a:lstStyle/>
          <a:p>
            <a:r>
              <a:rPr lang="en-US" dirty="0" smtClean="0">
                <a:solidFill>
                  <a:schemeClr val="bg1"/>
                </a:solidFill>
              </a:rPr>
              <a:t>Paul Coelho</a:t>
            </a:r>
            <a:r>
              <a:rPr lang="en-US" dirty="0" smtClean="0">
                <a:solidFill>
                  <a:schemeClr val="bg1"/>
                </a:solidFill>
              </a:rPr>
              <a:t>, </a:t>
            </a:r>
            <a:r>
              <a:rPr lang="en-US" dirty="0" smtClean="0">
                <a:solidFill>
                  <a:schemeClr val="bg1"/>
                </a:solidFill>
              </a:rPr>
              <a:t>MD</a:t>
            </a:r>
          </a:p>
          <a:p>
            <a:r>
              <a:rPr lang="en-US" dirty="0" smtClean="0">
                <a:solidFill>
                  <a:schemeClr val="bg1"/>
                </a:solidFill>
              </a:rPr>
              <a:t>David </a:t>
            </a:r>
            <a:r>
              <a:rPr lang="en-US" dirty="0" err="1" smtClean="0">
                <a:solidFill>
                  <a:schemeClr val="bg1"/>
                </a:solidFill>
              </a:rPr>
              <a:t>Tauben</a:t>
            </a:r>
            <a:r>
              <a:rPr lang="en-US" dirty="0" smtClean="0">
                <a:solidFill>
                  <a:schemeClr val="bg1"/>
                </a:solidFill>
              </a:rPr>
              <a:t>, MD</a:t>
            </a:r>
          </a:p>
          <a:p>
            <a:r>
              <a:rPr lang="en-US" dirty="0" smtClean="0">
                <a:solidFill>
                  <a:schemeClr val="bg1"/>
                </a:solidFill>
              </a:rPr>
              <a:t>Melissa Weimer, DO, MCR</a:t>
            </a:r>
          </a:p>
          <a:p>
            <a:endParaRPr lang="en-US"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0" y="152400"/>
            <a:ext cx="4395984" cy="2926080"/>
          </a:xfrm>
          <a:prstGeom prst="rect">
            <a:avLst/>
          </a:prstGeom>
        </p:spPr>
      </p:pic>
    </p:spTree>
    <p:extLst>
      <p:ext uri="{BB962C8B-B14F-4D97-AF65-F5344CB8AC3E}">
        <p14:creationId xmlns:p14="http://schemas.microsoft.com/office/powerpoint/2010/main" xmlns="" val="2009395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74" name="Group 4"/>
          <p:cNvGrpSpPr>
            <a:grpSpLocks/>
          </p:cNvGrpSpPr>
          <p:nvPr/>
        </p:nvGrpSpPr>
        <p:grpSpPr bwMode="auto">
          <a:xfrm>
            <a:off x="5291309" y="2840701"/>
            <a:ext cx="3790280" cy="2294713"/>
            <a:chOff x="5291261" y="3758912"/>
            <a:chExt cx="3790073" cy="2125378"/>
          </a:xfrm>
          <a:solidFill>
            <a:srgbClr val="002060"/>
          </a:solidFill>
        </p:grpSpPr>
        <p:sp>
          <p:nvSpPr>
            <p:cNvPr id="11" name="Freeform 10"/>
            <p:cNvSpPr/>
            <p:nvPr/>
          </p:nvSpPr>
          <p:spPr>
            <a:xfrm>
              <a:off x="5447797" y="4327296"/>
              <a:ext cx="3633537" cy="1556994"/>
            </a:xfrm>
            <a:custGeom>
              <a:avLst/>
              <a:gdLst>
                <a:gd name="connsiteX0" fmla="*/ 0 w 2621470"/>
                <a:gd name="connsiteY0" fmla="*/ 0 h 1556994"/>
                <a:gd name="connsiteX1" fmla="*/ 2621470 w 2621470"/>
                <a:gd name="connsiteY1" fmla="*/ 0 h 1556994"/>
                <a:gd name="connsiteX2" fmla="*/ 2621470 w 2621470"/>
                <a:gd name="connsiteY2" fmla="*/ 1556994 h 1556994"/>
                <a:gd name="connsiteX3" fmla="*/ 0 w 2621470"/>
                <a:gd name="connsiteY3" fmla="*/ 1556994 h 1556994"/>
                <a:gd name="connsiteX4" fmla="*/ 0 w 2621470"/>
                <a:gd name="connsiteY4" fmla="*/ 0 h 155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470" h="1556994">
                  <a:moveTo>
                    <a:pt x="0" y="0"/>
                  </a:moveTo>
                  <a:lnTo>
                    <a:pt x="2621470" y="0"/>
                  </a:lnTo>
                  <a:lnTo>
                    <a:pt x="2621470" y="1556994"/>
                  </a:lnTo>
                  <a:lnTo>
                    <a:pt x="0" y="1556994"/>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0" tIns="71120" rIns="0" bIns="76200" spcCol="1270" anchor="ctr"/>
            <a:lstStyle/>
            <a:p>
              <a:pPr defTabSz="889000">
                <a:defRPr/>
              </a:pPr>
              <a:r>
                <a:rPr lang="en-US" sz="2400" b="1" dirty="0">
                  <a:solidFill>
                    <a:schemeClr val="bg1"/>
                  </a:solidFill>
                  <a:cs typeface="Arial" pitchFamily="34" charset="0"/>
                </a:rPr>
                <a:t>Do the benefits of opioid treatment </a:t>
              </a:r>
              <a:r>
                <a:rPr lang="en-US" sz="2400" b="1" dirty="0" smtClean="0">
                  <a:solidFill>
                    <a:schemeClr val="bg1"/>
                  </a:solidFill>
                  <a:cs typeface="Arial" pitchFamily="34" charset="0"/>
                </a:rPr>
                <a:t>outweigh</a:t>
              </a:r>
            </a:p>
            <a:p>
              <a:pPr defTabSz="889000">
                <a:defRPr/>
              </a:pPr>
              <a:r>
                <a:rPr lang="en-US" sz="2400" b="1" dirty="0" smtClean="0">
                  <a:solidFill>
                    <a:schemeClr val="bg1"/>
                  </a:solidFill>
                  <a:cs typeface="Arial" pitchFamily="34" charset="0"/>
                </a:rPr>
                <a:t>the </a:t>
              </a:r>
              <a:r>
                <a:rPr lang="en-US" sz="2400" b="1" dirty="0">
                  <a:solidFill>
                    <a:schemeClr val="bg1"/>
                  </a:solidFill>
                  <a:cs typeface="Arial" pitchFamily="34" charset="0"/>
                </a:rPr>
                <a:t>untoward effects and risks for this patient (or society)?</a:t>
              </a:r>
            </a:p>
          </p:txBody>
        </p:sp>
        <p:sp>
          <p:nvSpPr>
            <p:cNvPr id="36876" name="TextBox 13"/>
            <p:cNvSpPr txBox="1">
              <a:spLocks noChangeArrowheads="1"/>
            </p:cNvSpPr>
            <p:nvPr/>
          </p:nvSpPr>
          <p:spPr bwMode="auto">
            <a:xfrm>
              <a:off x="5291261" y="3758912"/>
              <a:ext cx="1913841" cy="54162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3200" b="1" dirty="0" smtClean="0">
                  <a:solidFill>
                    <a:srgbClr val="FFC000"/>
                  </a:solidFill>
                  <a:latin typeface="Calibri" pitchFamily="34" charset="0"/>
                  <a:cs typeface="Arial" charset="0"/>
                </a:rPr>
                <a:t>RATHER</a:t>
              </a:r>
              <a:r>
                <a:rPr lang="en-US" altLang="en-US" sz="3200" b="1" dirty="0" smtClean="0">
                  <a:solidFill>
                    <a:schemeClr val="bg1"/>
                  </a:solidFill>
                  <a:latin typeface="Calibri" pitchFamily="34" charset="0"/>
                  <a:cs typeface="Arial" charset="0"/>
                </a:rPr>
                <a:t>…</a:t>
              </a:r>
            </a:p>
          </p:txBody>
        </p:sp>
      </p:grpSp>
      <p:sp>
        <p:nvSpPr>
          <p:cNvPr id="36867" name="Title 1"/>
          <p:cNvSpPr>
            <a:spLocks noGrp="1"/>
          </p:cNvSpPr>
          <p:nvPr>
            <p:ph type="title"/>
          </p:nvPr>
        </p:nvSpPr>
        <p:spPr>
          <a:xfrm>
            <a:off x="296396" y="228600"/>
            <a:ext cx="8445500" cy="838200"/>
          </a:xfrm>
          <a:solidFill>
            <a:schemeClr val="bg1"/>
          </a:solidFill>
          <a:ln w="38100">
            <a:solidFill>
              <a:srgbClr val="FF0000"/>
            </a:solidFill>
          </a:ln>
        </p:spPr>
        <p:txBody>
          <a:bodyPr>
            <a:normAutofit/>
          </a:bodyPr>
          <a:lstStyle/>
          <a:p>
            <a:pPr eaLnBrk="1" hangingPunct="1">
              <a:lnSpc>
                <a:spcPct val="80000"/>
              </a:lnSpc>
            </a:pPr>
            <a:r>
              <a:rPr lang="en-US" altLang="en-US" sz="4800" b="1" dirty="0" smtClean="0">
                <a:solidFill>
                  <a:schemeClr val="tx2"/>
                </a:solidFill>
                <a:cs typeface="Arial" charset="0"/>
              </a:rPr>
              <a:t>Use a Risk-Benefit Framework</a:t>
            </a:r>
          </a:p>
        </p:txBody>
      </p:sp>
      <p:sp>
        <p:nvSpPr>
          <p:cNvPr id="12" name="Freeform 11"/>
          <p:cNvSpPr/>
          <p:nvPr/>
        </p:nvSpPr>
        <p:spPr>
          <a:xfrm>
            <a:off x="1056650" y="2163667"/>
            <a:ext cx="3815080" cy="2340530"/>
          </a:xfrm>
          <a:custGeom>
            <a:avLst/>
            <a:gdLst>
              <a:gd name="connsiteX0" fmla="*/ 0 w 3098101"/>
              <a:gd name="connsiteY0" fmla="*/ 0 h 1556994"/>
              <a:gd name="connsiteX1" fmla="*/ 3098101 w 3098101"/>
              <a:gd name="connsiteY1" fmla="*/ 0 h 1556994"/>
              <a:gd name="connsiteX2" fmla="*/ 3098101 w 3098101"/>
              <a:gd name="connsiteY2" fmla="*/ 1556994 h 1556994"/>
              <a:gd name="connsiteX3" fmla="*/ 0 w 3098101"/>
              <a:gd name="connsiteY3" fmla="*/ 1556994 h 1556994"/>
              <a:gd name="connsiteX4" fmla="*/ 0 w 3098101"/>
              <a:gd name="connsiteY4" fmla="*/ 0 h 155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101" h="1556994">
                <a:moveTo>
                  <a:pt x="0" y="0"/>
                </a:moveTo>
                <a:lnTo>
                  <a:pt x="3098101" y="0"/>
                </a:lnTo>
                <a:lnTo>
                  <a:pt x="3098101" y="1556994"/>
                </a:lnTo>
                <a:lnTo>
                  <a:pt x="0" y="1556994"/>
                </a:lnTo>
                <a:lnTo>
                  <a:pt x="0" y="0"/>
                </a:lnTo>
                <a:close/>
              </a:path>
            </a:pathLst>
          </a:custGeom>
          <a:noFill/>
          <a:ln>
            <a:solidFill>
              <a:srgbClr val="FF0000"/>
            </a:solid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0" tIns="71120" rIns="0" bIns="76200" spcCol="1270" anchor="ctr"/>
          <a:lstStyle/>
          <a:p>
            <a:pPr marL="227013" indent="-227013" defTabSz="889000">
              <a:lnSpc>
                <a:spcPct val="90000"/>
              </a:lnSpc>
              <a:spcAft>
                <a:spcPts val="600"/>
              </a:spcAft>
              <a:buFont typeface="Arial" pitchFamily="34" charset="0"/>
              <a:buChar char="•"/>
              <a:defRPr/>
            </a:pPr>
            <a:r>
              <a:rPr lang="en-US" sz="2000" b="1" dirty="0">
                <a:solidFill>
                  <a:schemeClr val="bg1"/>
                </a:solidFill>
                <a:cs typeface="Arial" pitchFamily="34" charset="0"/>
              </a:rPr>
              <a:t>Is the patient good or bad? </a:t>
            </a:r>
          </a:p>
          <a:p>
            <a:pPr marL="227013" indent="-227013" defTabSz="889000">
              <a:lnSpc>
                <a:spcPct val="90000"/>
              </a:lnSpc>
              <a:spcAft>
                <a:spcPts val="600"/>
              </a:spcAft>
              <a:buFont typeface="Arial" pitchFamily="34" charset="0"/>
              <a:buChar char="•"/>
              <a:defRPr/>
            </a:pPr>
            <a:r>
              <a:rPr lang="en-US" sz="2000" b="1" dirty="0">
                <a:solidFill>
                  <a:schemeClr val="bg1"/>
                </a:solidFill>
                <a:cs typeface="Arial" pitchFamily="34" charset="0"/>
              </a:rPr>
              <a:t>Does the patient deserve opioids? </a:t>
            </a:r>
          </a:p>
          <a:p>
            <a:pPr marL="227013" indent="-227013" defTabSz="889000">
              <a:lnSpc>
                <a:spcPct val="90000"/>
              </a:lnSpc>
              <a:spcAft>
                <a:spcPts val="600"/>
              </a:spcAft>
              <a:buFont typeface="Arial" pitchFamily="34" charset="0"/>
              <a:buChar char="•"/>
              <a:defRPr/>
            </a:pPr>
            <a:r>
              <a:rPr lang="en-US" sz="2000" b="1" dirty="0">
                <a:solidFill>
                  <a:schemeClr val="bg1"/>
                </a:solidFill>
                <a:cs typeface="Arial" pitchFamily="34" charset="0"/>
              </a:rPr>
              <a:t>Should this patient be punished or rewarded? </a:t>
            </a:r>
          </a:p>
          <a:p>
            <a:pPr marL="227013" indent="-227013" defTabSz="889000">
              <a:lnSpc>
                <a:spcPct val="90000"/>
              </a:lnSpc>
              <a:spcAft>
                <a:spcPts val="600"/>
              </a:spcAft>
              <a:buFont typeface="Arial" pitchFamily="34" charset="0"/>
              <a:buChar char="•"/>
              <a:defRPr/>
            </a:pPr>
            <a:r>
              <a:rPr lang="en-US" sz="2000" b="1" dirty="0">
                <a:solidFill>
                  <a:schemeClr val="bg1"/>
                </a:solidFill>
                <a:cs typeface="Arial" pitchFamily="34" charset="0"/>
              </a:rPr>
              <a:t>Should I trust the patient? </a:t>
            </a:r>
          </a:p>
        </p:txBody>
      </p:sp>
      <p:sp>
        <p:nvSpPr>
          <p:cNvPr id="36869" name="TextBox 12"/>
          <p:cNvSpPr txBox="1">
            <a:spLocks noChangeArrowheads="1"/>
          </p:cNvSpPr>
          <p:nvPr/>
        </p:nvSpPr>
        <p:spPr bwMode="auto">
          <a:xfrm>
            <a:off x="1039730" y="1524000"/>
            <a:ext cx="15478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solidFill>
                  <a:srgbClr val="FFC000"/>
                </a:solidFill>
                <a:cs typeface="Arial" charset="0"/>
              </a:rPr>
              <a:t>NOT</a:t>
            </a:r>
            <a:r>
              <a:rPr lang="en-US" altLang="en-US" b="1" dirty="0">
                <a:solidFill>
                  <a:schemeClr val="bg1"/>
                </a:solidFill>
                <a:cs typeface="Arial" charset="0"/>
              </a:rPr>
              <a:t>…</a:t>
            </a:r>
          </a:p>
        </p:txBody>
      </p:sp>
      <p:sp>
        <p:nvSpPr>
          <p:cNvPr id="36870" name="Rectangle 15"/>
          <p:cNvSpPr>
            <a:spLocks noChangeArrowheads="1"/>
          </p:cNvSpPr>
          <p:nvPr/>
        </p:nvSpPr>
        <p:spPr bwMode="auto">
          <a:xfrm>
            <a:off x="44307" y="6502029"/>
            <a:ext cx="30114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solidFill>
                  <a:schemeClr val="bg1"/>
                </a:solidFill>
                <a:cs typeface="Arial" charset="0"/>
              </a:rPr>
              <a:t>Nicolaidis C. Pain Med. 2011 Jun;12(6):890-7.</a:t>
            </a:r>
          </a:p>
        </p:txBody>
      </p:sp>
      <p:sp>
        <p:nvSpPr>
          <p:cNvPr id="15" name="Freeform 14"/>
          <p:cNvSpPr/>
          <p:nvPr/>
        </p:nvSpPr>
        <p:spPr>
          <a:xfrm>
            <a:off x="1725613" y="5250008"/>
            <a:ext cx="5587067" cy="1216896"/>
          </a:xfrm>
          <a:custGeom>
            <a:avLst/>
            <a:gdLst>
              <a:gd name="connsiteX0" fmla="*/ 0 w 2621470"/>
              <a:gd name="connsiteY0" fmla="*/ 0 h 1556994"/>
              <a:gd name="connsiteX1" fmla="*/ 2621470 w 2621470"/>
              <a:gd name="connsiteY1" fmla="*/ 0 h 1556994"/>
              <a:gd name="connsiteX2" fmla="*/ 2621470 w 2621470"/>
              <a:gd name="connsiteY2" fmla="*/ 1556994 h 1556994"/>
              <a:gd name="connsiteX3" fmla="*/ 0 w 2621470"/>
              <a:gd name="connsiteY3" fmla="*/ 1556994 h 1556994"/>
              <a:gd name="connsiteX4" fmla="*/ 0 w 2621470"/>
              <a:gd name="connsiteY4" fmla="*/ 0 h 155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470" h="1556994">
                <a:moveTo>
                  <a:pt x="0" y="0"/>
                </a:moveTo>
                <a:lnTo>
                  <a:pt x="2621470" y="0"/>
                </a:lnTo>
                <a:lnTo>
                  <a:pt x="2621470" y="1556994"/>
                </a:lnTo>
                <a:lnTo>
                  <a:pt x="0" y="1556994"/>
                </a:lnTo>
                <a:lnTo>
                  <a:pt x="0" y="0"/>
                </a:lnTo>
                <a:close/>
              </a:path>
            </a:pathLst>
          </a:custGeom>
          <a:solidFill>
            <a:schemeClr val="bg1"/>
          </a:solidFill>
          <a:ln w="38100">
            <a:solidFill>
              <a:srgbClr val="FF0000"/>
            </a:solid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0" tIns="71120" rIns="0" bIns="76200" spcCol="1270" anchor="ctr"/>
          <a:lstStyle/>
          <a:p>
            <a:pPr algn="ctr" defTabSz="889000">
              <a:lnSpc>
                <a:spcPct val="80000"/>
              </a:lnSpc>
              <a:defRPr/>
            </a:pPr>
            <a:endParaRPr lang="en-US" sz="3200" b="1" dirty="0">
              <a:solidFill>
                <a:srgbClr val="FF0000"/>
              </a:solidFill>
            </a:endParaRPr>
          </a:p>
          <a:p>
            <a:pPr algn="ctr" defTabSz="889000">
              <a:lnSpc>
                <a:spcPct val="80000"/>
              </a:lnSpc>
              <a:defRPr/>
            </a:pPr>
            <a:r>
              <a:rPr lang="en-US" sz="3200" b="1" dirty="0">
                <a:solidFill>
                  <a:srgbClr val="FF0000"/>
                </a:solidFill>
              </a:rPr>
              <a:t>Judge the opioid </a:t>
            </a:r>
            <a:r>
              <a:rPr lang="en-US" sz="3200" b="1" i="1" dirty="0">
                <a:solidFill>
                  <a:srgbClr val="FF0000"/>
                </a:solidFill>
              </a:rPr>
              <a:t>treatment</a:t>
            </a:r>
            <a:r>
              <a:rPr lang="en-US" sz="3200" b="1" dirty="0">
                <a:solidFill>
                  <a:srgbClr val="FF0000"/>
                </a:solidFill>
              </a:rPr>
              <a:t> – </a:t>
            </a:r>
          </a:p>
          <a:p>
            <a:pPr algn="ctr" defTabSz="889000">
              <a:lnSpc>
                <a:spcPct val="80000"/>
              </a:lnSpc>
              <a:defRPr/>
            </a:pPr>
            <a:r>
              <a:rPr lang="en-US" sz="3200" b="1" dirty="0">
                <a:solidFill>
                  <a:srgbClr val="FF0000"/>
                </a:solidFill>
                <a:cs typeface="Arial" pitchFamily="34" charset="0"/>
              </a:rPr>
              <a:t>NOT </a:t>
            </a:r>
            <a:r>
              <a:rPr lang="en-US" sz="3200" b="1" dirty="0">
                <a:solidFill>
                  <a:srgbClr val="FF0000"/>
                </a:solidFill>
              </a:rPr>
              <a:t>the patient</a:t>
            </a:r>
          </a:p>
          <a:p>
            <a:pPr algn="ctr" defTabSz="889000">
              <a:lnSpc>
                <a:spcPct val="80000"/>
              </a:lnSpc>
              <a:defRPr/>
            </a:pPr>
            <a:endParaRPr lang="en-US" sz="3200" b="1" dirty="0">
              <a:solidFill>
                <a:srgbClr val="FF0000"/>
              </a:solidFill>
            </a:endParaRPr>
          </a:p>
        </p:txBody>
      </p:sp>
      <p:pic>
        <p:nvPicPr>
          <p:cNvPr id="36872" name="Picture 13" descr="C:\Program Files\Microsoft Office\MEDIA\CAGCAT10\j0300840.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1177522"/>
            <a:ext cx="2062163"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7040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441960" y="1889760"/>
            <a:ext cx="4754880" cy="356616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47618" y="212203"/>
            <a:ext cx="5188226" cy="24688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55731" y="2971800"/>
            <a:ext cx="4572000" cy="3291840"/>
          </a:xfrm>
          <a:prstGeom prst="rect">
            <a:avLst/>
          </a:prstGeom>
        </p:spPr>
      </p:pic>
    </p:spTree>
    <p:extLst>
      <p:ext uri="{BB962C8B-B14F-4D97-AF65-F5344CB8AC3E}">
        <p14:creationId xmlns:p14="http://schemas.microsoft.com/office/powerpoint/2010/main" xmlns="" val="288072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solidFill>
            <a:schemeClr val="bg1"/>
          </a:solidFill>
          <a:ln w="38100">
            <a:solidFill>
              <a:srgbClr val="FF0000"/>
            </a:solidFill>
          </a:ln>
        </p:spPr>
        <p:txBody>
          <a:bodyPr/>
          <a:lstStyle/>
          <a:p>
            <a:pPr>
              <a:lnSpc>
                <a:spcPct val="100000"/>
              </a:lnSpc>
            </a:pPr>
            <a:r>
              <a:rPr lang="en-US" sz="4000" b="1" dirty="0" smtClean="0">
                <a:solidFill>
                  <a:schemeClr val="tx2"/>
                </a:solidFill>
              </a:rPr>
              <a:t>Outpatient Tapering Options </a:t>
            </a:r>
            <a:endParaRPr lang="en-US" sz="4000" b="1" dirty="0">
              <a:solidFill>
                <a:schemeClr val="tx2"/>
              </a:solidFill>
            </a:endParaRPr>
          </a:p>
        </p:txBody>
      </p:sp>
      <p:sp>
        <p:nvSpPr>
          <p:cNvPr id="3" name="Content Placeholder 2"/>
          <p:cNvSpPr>
            <a:spLocks noGrp="1"/>
          </p:cNvSpPr>
          <p:nvPr>
            <p:ph idx="1"/>
          </p:nvPr>
        </p:nvSpPr>
        <p:spPr>
          <a:xfrm>
            <a:off x="457200" y="1295400"/>
            <a:ext cx="8229600" cy="5668963"/>
          </a:xfrm>
        </p:spPr>
        <p:txBody>
          <a:bodyPr>
            <a:normAutofit/>
          </a:bodyPr>
          <a:lstStyle/>
          <a:p>
            <a:r>
              <a:rPr lang="en-US" dirty="0" smtClean="0">
                <a:solidFill>
                  <a:srgbClr val="FFC000"/>
                </a:solidFill>
              </a:rPr>
              <a:t>Gradual taper</a:t>
            </a:r>
            <a:r>
              <a:rPr lang="en-US" dirty="0" smtClean="0">
                <a:solidFill>
                  <a:schemeClr val="bg1"/>
                </a:solidFill>
              </a:rPr>
              <a:t>: </a:t>
            </a:r>
          </a:p>
          <a:p>
            <a:pPr lvl="1"/>
            <a:r>
              <a:rPr lang="en-US" dirty="0" smtClean="0">
                <a:solidFill>
                  <a:schemeClr val="bg1"/>
                </a:solidFill>
              </a:rPr>
              <a:t>5-10% decreases of the original dose every 5-28 days until 30% of the original dose is reached, then decrease by 10% of the remaining dose every 5-28 days</a:t>
            </a:r>
          </a:p>
          <a:p>
            <a:pPr lvl="1"/>
            <a:r>
              <a:rPr lang="en-US" dirty="0" smtClean="0">
                <a:solidFill>
                  <a:schemeClr val="bg1"/>
                </a:solidFill>
              </a:rPr>
              <a:t>You may elect to taper Extended release (ER) or Immediate release (IR) first, though I generally taper ER first and use IR for breakthrough pain</a:t>
            </a:r>
          </a:p>
          <a:p>
            <a:pPr lvl="1"/>
            <a:r>
              <a:rPr lang="en-US" dirty="0" smtClean="0">
                <a:solidFill>
                  <a:schemeClr val="bg1"/>
                </a:solidFill>
              </a:rPr>
              <a:t>Provide the patient a copy of the taper plan for reference and to help keep patient moving forward</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2AC5B1A-A9F1-42A0-ACDA-0A211F7B7E93}" type="slidenum">
              <a:rPr lang="en-US" smtClean="0"/>
              <a:pPr>
                <a:defRPr/>
              </a:pPr>
              <a:t>12</a:t>
            </a:fld>
            <a:endParaRPr lang="en-US"/>
          </a:p>
        </p:txBody>
      </p:sp>
    </p:spTree>
    <p:extLst>
      <p:ext uri="{BB962C8B-B14F-4D97-AF65-F5344CB8AC3E}">
        <p14:creationId xmlns:p14="http://schemas.microsoft.com/office/powerpoint/2010/main" xmlns="" val="3346180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solidFill>
            <a:schemeClr val="bg1"/>
          </a:solidFill>
          <a:ln w="38100">
            <a:solidFill>
              <a:srgbClr val="FF0000"/>
            </a:solidFill>
          </a:ln>
        </p:spPr>
        <p:txBody>
          <a:bodyPr/>
          <a:lstStyle/>
          <a:p>
            <a:pPr>
              <a:lnSpc>
                <a:spcPct val="100000"/>
              </a:lnSpc>
            </a:pPr>
            <a:r>
              <a:rPr lang="en-US" sz="4000" b="1" dirty="0" smtClean="0">
                <a:solidFill>
                  <a:schemeClr val="tx2"/>
                </a:solidFill>
              </a:rPr>
              <a:t>Outpatient Tapering Options </a:t>
            </a:r>
            <a:endParaRPr lang="en-US" sz="4000" b="1" dirty="0">
              <a:solidFill>
                <a:schemeClr val="tx2"/>
              </a:solidFill>
            </a:endParaRPr>
          </a:p>
        </p:txBody>
      </p:sp>
      <p:sp>
        <p:nvSpPr>
          <p:cNvPr id="3" name="Content Placeholder 2"/>
          <p:cNvSpPr>
            <a:spLocks noGrp="1"/>
          </p:cNvSpPr>
          <p:nvPr>
            <p:ph idx="1"/>
          </p:nvPr>
        </p:nvSpPr>
        <p:spPr>
          <a:xfrm>
            <a:off x="304800" y="1524000"/>
            <a:ext cx="8229600" cy="5668963"/>
          </a:xfrm>
        </p:spPr>
        <p:txBody>
          <a:bodyPr>
            <a:normAutofit/>
          </a:bodyPr>
          <a:lstStyle/>
          <a:p>
            <a:r>
              <a:rPr lang="en-US" dirty="0" smtClean="0">
                <a:solidFill>
                  <a:srgbClr val="FFC000"/>
                </a:solidFill>
              </a:rPr>
              <a:t>Rapid taper: </a:t>
            </a:r>
          </a:p>
          <a:p>
            <a:pPr lvl="1"/>
            <a:r>
              <a:rPr lang="en-US" dirty="0" smtClean="0">
                <a:solidFill>
                  <a:schemeClr val="bg1"/>
                </a:solidFill>
              </a:rPr>
              <a:t>Daily to every other day reductions over 1-2 weeks as appropriate</a:t>
            </a:r>
          </a:p>
          <a:p>
            <a:r>
              <a:rPr lang="en-US" dirty="0" smtClean="0">
                <a:solidFill>
                  <a:srgbClr val="FFC000"/>
                </a:solidFill>
              </a:rPr>
              <a:t>Medication assisted taper: </a:t>
            </a:r>
          </a:p>
          <a:p>
            <a:pPr lvl="1"/>
            <a:r>
              <a:rPr lang="en-US" dirty="0" smtClean="0">
                <a:solidFill>
                  <a:schemeClr val="bg1"/>
                </a:solidFill>
              </a:rPr>
              <a:t>Adjuvant opioid withdrawal medications only</a:t>
            </a:r>
          </a:p>
          <a:p>
            <a:pPr lvl="1"/>
            <a:r>
              <a:rPr lang="en-US" dirty="0" smtClean="0">
                <a:solidFill>
                  <a:schemeClr val="bg1"/>
                </a:solidFill>
              </a:rPr>
              <a:t>Office based buprenorphine detoxification or maintenance transition</a:t>
            </a:r>
          </a:p>
          <a:p>
            <a:pPr lvl="1"/>
            <a:r>
              <a:rPr lang="en-US" dirty="0" smtClean="0">
                <a:solidFill>
                  <a:schemeClr val="bg1"/>
                </a:solidFill>
              </a:rPr>
              <a:t>Methadone maintenance treatment</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2AC5B1A-A9F1-42A0-ACDA-0A211F7B7E93}" type="slidenum">
              <a:rPr lang="en-US" smtClean="0"/>
              <a:pPr>
                <a:defRPr/>
              </a:pPr>
              <a:t>13</a:t>
            </a:fld>
            <a:endParaRPr lang="en-US"/>
          </a:p>
        </p:txBody>
      </p:sp>
    </p:spTree>
    <p:extLst>
      <p:ext uri="{BB962C8B-B14F-4D97-AF65-F5344CB8AC3E}">
        <p14:creationId xmlns:p14="http://schemas.microsoft.com/office/powerpoint/2010/main" xmlns="" val="1478513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57200"/>
            <a:ext cx="8562975" cy="579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25956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bg1"/>
          </a:solidFill>
          <a:ln w="50800">
            <a:solidFill>
              <a:srgbClr val="FF0000"/>
            </a:solidFill>
          </a:ln>
        </p:spPr>
        <p:txBody>
          <a:bodyPr>
            <a:normAutofit/>
          </a:bodyPr>
          <a:lstStyle/>
          <a:p>
            <a:r>
              <a:rPr lang="en-US" b="1" i="1" dirty="0" smtClean="0">
                <a:solidFill>
                  <a:schemeClr val="tx2"/>
                </a:solidFill>
              </a:rPr>
              <a:t>Medication Assisted Treatment</a:t>
            </a:r>
            <a:endParaRPr lang="en-US" b="1" i="1" dirty="0">
              <a:solidFill>
                <a:schemeClr val="tx2"/>
              </a:solidFill>
            </a:endParaRPr>
          </a:p>
        </p:txBody>
      </p:sp>
      <p:sp>
        <p:nvSpPr>
          <p:cNvPr id="3" name="Content Placeholder 2"/>
          <p:cNvSpPr>
            <a:spLocks noGrp="1"/>
          </p:cNvSpPr>
          <p:nvPr>
            <p:ph idx="1"/>
          </p:nvPr>
        </p:nvSpPr>
        <p:spPr>
          <a:xfrm>
            <a:off x="457200" y="1905000"/>
            <a:ext cx="8229600" cy="4525963"/>
          </a:xfrm>
        </p:spPr>
        <p:txBody>
          <a:bodyPr>
            <a:normAutofit fontScale="92500" lnSpcReduction="20000"/>
          </a:bodyPr>
          <a:lstStyle/>
          <a:p>
            <a:r>
              <a:rPr lang="en-US" dirty="0" smtClean="0">
                <a:solidFill>
                  <a:srgbClr val="FFC000"/>
                </a:solidFill>
              </a:rPr>
              <a:t>Some patients will be “unable” or intolerant of taper</a:t>
            </a:r>
          </a:p>
          <a:p>
            <a:pPr lvl="1"/>
            <a:r>
              <a:rPr lang="en-US" dirty="0" smtClean="0">
                <a:solidFill>
                  <a:schemeClr val="bg1"/>
                </a:solidFill>
              </a:rPr>
              <a:t>Methadone &gt;30mg</a:t>
            </a:r>
          </a:p>
          <a:p>
            <a:pPr lvl="1"/>
            <a:r>
              <a:rPr lang="en-US" dirty="0" smtClean="0">
                <a:solidFill>
                  <a:schemeClr val="bg1"/>
                </a:solidFill>
              </a:rPr>
              <a:t>MED &gt;200mg</a:t>
            </a:r>
          </a:p>
          <a:p>
            <a:pPr lvl="1"/>
            <a:r>
              <a:rPr lang="en-US" dirty="0" smtClean="0">
                <a:solidFill>
                  <a:schemeClr val="bg1"/>
                </a:solidFill>
              </a:rPr>
              <a:t>Long term use &gt; 5 years</a:t>
            </a:r>
          </a:p>
          <a:p>
            <a:pPr lvl="1"/>
            <a:r>
              <a:rPr lang="en-US" dirty="0" smtClean="0">
                <a:solidFill>
                  <a:schemeClr val="bg1"/>
                </a:solidFill>
              </a:rPr>
              <a:t>Mental illness, distress intolerant, history of adverse childhood experiences, history of substance use disorder, weak social supports</a:t>
            </a:r>
          </a:p>
          <a:p>
            <a:r>
              <a:rPr lang="en-US" dirty="0" smtClean="0">
                <a:solidFill>
                  <a:srgbClr val="FFC000"/>
                </a:solidFill>
              </a:rPr>
              <a:t>Buprenorphine/naloxone is an important resource for these patients</a:t>
            </a:r>
          </a:p>
          <a:p>
            <a:r>
              <a:rPr lang="en-US" dirty="0" smtClean="0">
                <a:solidFill>
                  <a:srgbClr val="FFC000"/>
                </a:solidFill>
              </a:rPr>
              <a:t>Also consider interdisciplinary pain programs</a:t>
            </a:r>
          </a:p>
        </p:txBody>
      </p:sp>
    </p:spTree>
    <p:extLst>
      <p:ext uri="{BB962C8B-B14F-4D97-AF65-F5344CB8AC3E}">
        <p14:creationId xmlns:p14="http://schemas.microsoft.com/office/powerpoint/2010/main" xmlns="" val="2637894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Case 1: Immediate Risks</a:t>
            </a:r>
            <a:endParaRPr lang="en-US"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50 </a:t>
            </a:r>
            <a:r>
              <a:rPr lang="en-US" dirty="0" err="1" smtClean="0">
                <a:solidFill>
                  <a:schemeClr val="bg1"/>
                </a:solidFill>
              </a:rPr>
              <a:t>yo</a:t>
            </a:r>
            <a:r>
              <a:rPr lang="en-US" dirty="0" smtClean="0">
                <a:solidFill>
                  <a:schemeClr val="bg1"/>
                </a:solidFill>
              </a:rPr>
              <a:t> man on opioids for LBP x 5 years develops severe constipation that is not amendable to treatments. You decide the risks outweigh the benefit of him remaining on morphine ER 15mg BID</a:t>
            </a:r>
          </a:p>
          <a:p>
            <a:r>
              <a:rPr lang="en-US" u="sng" dirty="0" smtClean="0">
                <a:solidFill>
                  <a:schemeClr val="bg1"/>
                </a:solidFill>
              </a:rPr>
              <a:t>Taper Plan:</a:t>
            </a:r>
          </a:p>
          <a:p>
            <a:pPr lvl="1"/>
            <a:r>
              <a:rPr lang="en-US" dirty="0" smtClean="0">
                <a:solidFill>
                  <a:schemeClr val="bg1"/>
                </a:solidFill>
              </a:rPr>
              <a:t>Step 1: convert his morphine to IR and reduce it to morphine IR 7.5mg Q8H for 2 weeks</a:t>
            </a:r>
          </a:p>
          <a:p>
            <a:pPr lvl="1"/>
            <a:r>
              <a:rPr lang="en-US" dirty="0" smtClean="0">
                <a:solidFill>
                  <a:schemeClr val="bg1"/>
                </a:solidFill>
              </a:rPr>
              <a:t>Step 2: Reduce morphine IR 7.5mg BID for 2 weeks</a:t>
            </a:r>
          </a:p>
          <a:p>
            <a:pPr lvl="1"/>
            <a:r>
              <a:rPr lang="en-US" dirty="0" smtClean="0">
                <a:solidFill>
                  <a:schemeClr val="bg1"/>
                </a:solidFill>
              </a:rPr>
              <a:t>Step 3: Morphine IR 7.5mg daily for 2 weeks</a:t>
            </a:r>
          </a:p>
          <a:p>
            <a:pPr lvl="1"/>
            <a:r>
              <a:rPr lang="en-US" dirty="0" smtClean="0">
                <a:solidFill>
                  <a:schemeClr val="bg1"/>
                </a:solidFill>
              </a:rPr>
              <a:t>Step 4: stop morphine</a:t>
            </a:r>
            <a:endParaRPr lang="en-US" dirty="0">
              <a:solidFill>
                <a:schemeClr val="bg1"/>
              </a:solidFill>
            </a:endParaRPr>
          </a:p>
        </p:txBody>
      </p:sp>
    </p:spTree>
    <p:extLst>
      <p:ext uri="{BB962C8B-B14F-4D97-AF65-F5344CB8AC3E}">
        <p14:creationId xmlns:p14="http://schemas.microsoft.com/office/powerpoint/2010/main" xmlns="" val="324453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Case 1: Immediate Risks</a:t>
            </a:r>
            <a:endParaRPr lang="en-US" dirty="0">
              <a:solidFill>
                <a:srgbClr val="FFC000"/>
              </a:solidFill>
            </a:endParaRPr>
          </a:p>
        </p:txBody>
      </p:sp>
      <p:sp>
        <p:nvSpPr>
          <p:cNvPr id="3" name="Content Placeholder 2"/>
          <p:cNvSpPr>
            <a:spLocks noGrp="1"/>
          </p:cNvSpPr>
          <p:nvPr>
            <p:ph idx="1"/>
          </p:nvPr>
        </p:nvSpPr>
        <p:spPr/>
        <p:txBody>
          <a:bodyPr>
            <a:normAutofit fontScale="92500"/>
          </a:bodyPr>
          <a:lstStyle/>
          <a:p>
            <a:r>
              <a:rPr lang="en-US" dirty="0" smtClean="0">
                <a:solidFill>
                  <a:schemeClr val="bg1"/>
                </a:solidFill>
              </a:rPr>
              <a:t>What if that same 50 </a:t>
            </a:r>
            <a:r>
              <a:rPr lang="en-US" dirty="0" err="1" smtClean="0">
                <a:solidFill>
                  <a:schemeClr val="bg1"/>
                </a:solidFill>
              </a:rPr>
              <a:t>yo</a:t>
            </a:r>
            <a:r>
              <a:rPr lang="en-US" dirty="0" smtClean="0">
                <a:solidFill>
                  <a:schemeClr val="bg1"/>
                </a:solidFill>
              </a:rPr>
              <a:t> man on opioids for LBP x 5 years is prescribed fentanyl 75mcg/72 hours.</a:t>
            </a:r>
          </a:p>
          <a:p>
            <a:r>
              <a:rPr lang="en-US" u="sng" dirty="0" smtClean="0">
                <a:solidFill>
                  <a:schemeClr val="bg1"/>
                </a:solidFill>
              </a:rPr>
              <a:t>Taper Plan:</a:t>
            </a:r>
          </a:p>
          <a:p>
            <a:pPr lvl="1"/>
            <a:r>
              <a:rPr lang="en-US" dirty="0" smtClean="0">
                <a:solidFill>
                  <a:schemeClr val="bg1"/>
                </a:solidFill>
              </a:rPr>
              <a:t>Step 1: convert his fentanyl to a different opioid that is easier to taper like morphine ER or oxycodone ER. Ex. Morphine ER </a:t>
            </a:r>
            <a:r>
              <a:rPr lang="en-US" dirty="0" smtClean="0">
                <a:solidFill>
                  <a:schemeClr val="bg1"/>
                </a:solidFill>
              </a:rPr>
              <a:t>30mg/30mg/30mg</a:t>
            </a:r>
            <a:r>
              <a:rPr lang="en-US" dirty="0" smtClean="0">
                <a:solidFill>
                  <a:schemeClr val="bg1"/>
                </a:solidFill>
              </a:rPr>
              <a:t>.</a:t>
            </a:r>
          </a:p>
          <a:p>
            <a:pPr lvl="1"/>
            <a:r>
              <a:rPr lang="en-US" dirty="0" smtClean="0">
                <a:solidFill>
                  <a:schemeClr val="bg1"/>
                </a:solidFill>
              </a:rPr>
              <a:t>Step 1: Morphine ER </a:t>
            </a:r>
            <a:r>
              <a:rPr lang="en-US" dirty="0" smtClean="0">
                <a:solidFill>
                  <a:schemeClr val="bg1"/>
                </a:solidFill>
              </a:rPr>
              <a:t>3</a:t>
            </a:r>
            <a:r>
              <a:rPr lang="en-US" dirty="0" smtClean="0">
                <a:solidFill>
                  <a:schemeClr val="bg1"/>
                </a:solidFill>
              </a:rPr>
              <a:t>0/30/15mg </a:t>
            </a:r>
            <a:r>
              <a:rPr lang="en-US" dirty="0" smtClean="0">
                <a:solidFill>
                  <a:schemeClr val="bg1"/>
                </a:solidFill>
              </a:rPr>
              <a:t>TID x 2 weeks – 1 mo</a:t>
            </a:r>
          </a:p>
          <a:p>
            <a:pPr lvl="1"/>
            <a:r>
              <a:rPr lang="en-US" dirty="0" smtClean="0">
                <a:solidFill>
                  <a:schemeClr val="bg1"/>
                </a:solidFill>
              </a:rPr>
              <a:t>Step 2: Continue in 10-20% reductions until done</a:t>
            </a:r>
            <a:endParaRPr lang="en-US" dirty="0">
              <a:solidFill>
                <a:schemeClr val="bg1"/>
              </a:solidFill>
            </a:endParaRPr>
          </a:p>
        </p:txBody>
      </p:sp>
    </p:spTree>
    <p:extLst>
      <p:ext uri="{BB962C8B-B14F-4D97-AF65-F5344CB8AC3E}">
        <p14:creationId xmlns:p14="http://schemas.microsoft.com/office/powerpoint/2010/main" xmlns="" val="77442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600200"/>
          </a:xfrm>
        </p:spPr>
        <p:txBody>
          <a:bodyPr/>
          <a:lstStyle/>
          <a:p>
            <a:r>
              <a:rPr lang="en-US" dirty="0" smtClean="0">
                <a:solidFill>
                  <a:srgbClr val="FFC000"/>
                </a:solidFill>
              </a:rPr>
              <a:t>Case 2: Substance Use Disorder</a:t>
            </a:r>
            <a:endParaRPr lang="en-US" dirty="0">
              <a:solidFill>
                <a:srgbClr val="FFC000"/>
              </a:solidFill>
            </a:endParaRPr>
          </a:p>
        </p:txBody>
      </p:sp>
      <p:sp>
        <p:nvSpPr>
          <p:cNvPr id="3" name="Content Placeholder 2"/>
          <p:cNvSpPr>
            <a:spLocks noGrp="1"/>
          </p:cNvSpPr>
          <p:nvPr>
            <p:ph idx="1"/>
          </p:nvPr>
        </p:nvSpPr>
        <p:spPr>
          <a:xfrm>
            <a:off x="533400" y="1447800"/>
            <a:ext cx="7408333" cy="4648200"/>
          </a:xfrm>
        </p:spPr>
        <p:txBody>
          <a:bodyPr>
            <a:normAutofit fontScale="85000" lnSpcReduction="20000"/>
          </a:bodyPr>
          <a:lstStyle/>
          <a:p>
            <a:r>
              <a:rPr lang="en-US" sz="3200" dirty="0" smtClean="0">
                <a:solidFill>
                  <a:schemeClr val="bg1"/>
                </a:solidFill>
              </a:rPr>
              <a:t>50 </a:t>
            </a:r>
            <a:r>
              <a:rPr lang="en-US" sz="3200" dirty="0" err="1" smtClean="0">
                <a:solidFill>
                  <a:schemeClr val="bg1"/>
                </a:solidFill>
              </a:rPr>
              <a:t>yo</a:t>
            </a:r>
            <a:r>
              <a:rPr lang="en-US" sz="3200" dirty="0" smtClean="0">
                <a:solidFill>
                  <a:schemeClr val="bg1"/>
                </a:solidFill>
              </a:rPr>
              <a:t> male </a:t>
            </a:r>
            <a:r>
              <a:rPr lang="en-US" dirty="0" smtClean="0">
                <a:solidFill>
                  <a:schemeClr val="bg1"/>
                </a:solidFill>
              </a:rPr>
              <a:t>prescribed</a:t>
            </a:r>
            <a:r>
              <a:rPr lang="en-US" sz="3200" dirty="0" smtClean="0">
                <a:solidFill>
                  <a:schemeClr val="bg1"/>
                </a:solidFill>
              </a:rPr>
              <a:t> hydromorphone 4mg every 3 hours and fentanyl 50mcg patch for chronic pancreatitis. You detect alcohol on a routine urine drug screening, and he admits that he has relapsed on alcohol.</a:t>
            </a:r>
          </a:p>
          <a:p>
            <a:r>
              <a:rPr lang="en-US" sz="3200" dirty="0" smtClean="0">
                <a:solidFill>
                  <a:schemeClr val="bg1"/>
                </a:solidFill>
              </a:rPr>
              <a:t>What do you do?</a:t>
            </a:r>
          </a:p>
          <a:p>
            <a:endParaRPr lang="en-US" dirty="0">
              <a:solidFill>
                <a:schemeClr val="bg1"/>
              </a:solidFill>
            </a:endParaRPr>
          </a:p>
          <a:p>
            <a:r>
              <a:rPr lang="en-US" sz="3200" dirty="0" smtClean="0">
                <a:solidFill>
                  <a:schemeClr val="bg1"/>
                </a:solidFill>
              </a:rPr>
              <a:t>Decide that the risks greatly outweigh the benefit</a:t>
            </a:r>
          </a:p>
          <a:p>
            <a:r>
              <a:rPr lang="en-US" sz="3200" dirty="0" smtClean="0">
                <a:solidFill>
                  <a:schemeClr val="bg1"/>
                </a:solidFill>
              </a:rPr>
              <a:t>Refer to detoxification from alcohol and opioids</a:t>
            </a:r>
          </a:p>
          <a:p>
            <a:r>
              <a:rPr lang="en-US" dirty="0" smtClean="0">
                <a:solidFill>
                  <a:schemeClr val="bg1"/>
                </a:solidFill>
              </a:rPr>
              <a:t>Stop prescribing opioids immediately</a:t>
            </a:r>
          </a:p>
          <a:p>
            <a:r>
              <a:rPr lang="en-US" sz="3200" dirty="0" smtClean="0">
                <a:solidFill>
                  <a:schemeClr val="bg1"/>
                </a:solidFill>
              </a:rPr>
              <a:t>Consider buprenorphine/naloxone, if alcohol abstinent</a:t>
            </a:r>
            <a:endParaRPr lang="en-US" sz="3200" dirty="0">
              <a:solidFill>
                <a:schemeClr val="bg1"/>
              </a:solidFill>
            </a:endParaRPr>
          </a:p>
        </p:txBody>
      </p:sp>
    </p:spTree>
    <p:extLst>
      <p:ext uri="{BB962C8B-B14F-4D97-AF65-F5344CB8AC3E}">
        <p14:creationId xmlns:p14="http://schemas.microsoft.com/office/powerpoint/2010/main" xmlns="" val="80127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Case 3</a:t>
            </a:r>
            <a:endParaRPr lang="en-US"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28 </a:t>
            </a:r>
            <a:r>
              <a:rPr lang="en-US" dirty="0" err="1" smtClean="0">
                <a:solidFill>
                  <a:schemeClr val="bg1"/>
                </a:solidFill>
              </a:rPr>
              <a:t>yo</a:t>
            </a:r>
            <a:r>
              <a:rPr lang="en-US" dirty="0" smtClean="0">
                <a:solidFill>
                  <a:schemeClr val="bg1"/>
                </a:solidFill>
              </a:rPr>
              <a:t> female prescribed opioids for chronic abdominal pain. She states she has lost her opioid prescription for the third time. She has had two negative urine drug tests for the opioid that is prescribed and refuses to come in for a pill count.</a:t>
            </a:r>
          </a:p>
          <a:p>
            <a:endParaRPr lang="en-US" dirty="0">
              <a:solidFill>
                <a:schemeClr val="bg1"/>
              </a:solidFill>
            </a:endParaRPr>
          </a:p>
          <a:p>
            <a:r>
              <a:rPr lang="en-US" dirty="0" smtClean="0">
                <a:solidFill>
                  <a:schemeClr val="bg1"/>
                </a:solidFill>
              </a:rPr>
              <a:t>You suspect diversion. </a:t>
            </a:r>
          </a:p>
          <a:p>
            <a:r>
              <a:rPr lang="en-US" dirty="0" smtClean="0">
                <a:solidFill>
                  <a:schemeClr val="bg1"/>
                </a:solidFill>
              </a:rPr>
              <a:t>Check PDMP</a:t>
            </a:r>
          </a:p>
          <a:p>
            <a:r>
              <a:rPr lang="en-US" u="sng" dirty="0" smtClean="0">
                <a:solidFill>
                  <a:schemeClr val="bg1"/>
                </a:solidFill>
              </a:rPr>
              <a:t>Taper Plan:</a:t>
            </a:r>
            <a:r>
              <a:rPr lang="en-US" dirty="0" smtClean="0">
                <a:solidFill>
                  <a:schemeClr val="bg1"/>
                </a:solidFill>
              </a:rPr>
              <a:t> None. You stop prescribing opioids immediately.</a:t>
            </a:r>
            <a:endParaRPr lang="en-US" dirty="0">
              <a:solidFill>
                <a:schemeClr val="bg1"/>
              </a:solidFill>
            </a:endParaRPr>
          </a:p>
        </p:txBody>
      </p:sp>
    </p:spTree>
    <p:extLst>
      <p:ext uri="{BB962C8B-B14F-4D97-AF65-F5344CB8AC3E}">
        <p14:creationId xmlns:p14="http://schemas.microsoft.com/office/powerpoint/2010/main" xmlns="" val="239455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Objectives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Understand how to calculate morphine equivalents per day</a:t>
            </a:r>
          </a:p>
          <a:p>
            <a:r>
              <a:rPr lang="en-US" dirty="0" smtClean="0">
                <a:solidFill>
                  <a:schemeClr val="bg1"/>
                </a:solidFill>
              </a:rPr>
              <a:t>Understand the steps necessary to plan a successful opioid taper</a:t>
            </a:r>
          </a:p>
          <a:p>
            <a:r>
              <a:rPr lang="en-US" dirty="0" smtClean="0">
                <a:solidFill>
                  <a:schemeClr val="bg1"/>
                </a:solidFill>
              </a:rPr>
              <a:t>Describe several opioid taper case scenarios</a:t>
            </a:r>
            <a:endParaRPr lang="en-US" dirty="0">
              <a:solidFill>
                <a:schemeClr val="bg1"/>
              </a:solidFill>
            </a:endParaRPr>
          </a:p>
        </p:txBody>
      </p:sp>
    </p:spTree>
    <p:extLst>
      <p:ext uri="{BB962C8B-B14F-4D97-AF65-F5344CB8AC3E}">
        <p14:creationId xmlns:p14="http://schemas.microsoft.com/office/powerpoint/2010/main" xmlns="" val="678039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Case 4: “Lost Generation” with therapeutic alliance</a:t>
            </a:r>
            <a:endParaRPr lang="en-US" dirty="0">
              <a:solidFill>
                <a:srgbClr val="FFC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solidFill>
                  <a:schemeClr val="bg1"/>
                </a:solidFill>
              </a:rPr>
              <a:t>68 </a:t>
            </a:r>
            <a:r>
              <a:rPr lang="en-US" dirty="0" err="1" smtClean="0">
                <a:solidFill>
                  <a:schemeClr val="bg1"/>
                </a:solidFill>
              </a:rPr>
              <a:t>yo</a:t>
            </a:r>
            <a:r>
              <a:rPr lang="en-US" dirty="0" smtClean="0">
                <a:solidFill>
                  <a:schemeClr val="bg1"/>
                </a:solidFill>
              </a:rPr>
              <a:t> female with rheumatoid arthritis pain. She is prescribed a total of 350mg MED for the last 5 years with no adverse events. She is moderately functional. Your clinic has developed a new opioid policy stating that patients prescribed doses &gt;120mg MED need to attempt an opioid taper. She is concerned that she might develop serious harms from her opioids.</a:t>
            </a:r>
          </a:p>
          <a:p>
            <a:endParaRPr lang="en-US" dirty="0">
              <a:solidFill>
                <a:schemeClr val="bg1"/>
              </a:solidFill>
            </a:endParaRPr>
          </a:p>
          <a:p>
            <a:r>
              <a:rPr lang="en-US" u="sng" dirty="0" smtClean="0">
                <a:solidFill>
                  <a:schemeClr val="bg1"/>
                </a:solidFill>
              </a:rPr>
              <a:t>Taper plan: </a:t>
            </a:r>
            <a:r>
              <a:rPr lang="en-US" dirty="0" smtClean="0">
                <a:solidFill>
                  <a:schemeClr val="bg1"/>
                </a:solidFill>
              </a:rPr>
              <a:t>Slow taper by 10% per month over a year to a safer dose. May elect to slow down the taper if she experiences periods of worsening pain and/or opioid withdrawal.</a:t>
            </a:r>
          </a:p>
          <a:p>
            <a:r>
              <a:rPr lang="en-US" dirty="0">
                <a:solidFill>
                  <a:schemeClr val="bg1"/>
                </a:solidFill>
              </a:rPr>
              <a:t>If her disease continues to generate active </a:t>
            </a:r>
            <a:r>
              <a:rPr lang="en-US" dirty="0" smtClean="0">
                <a:solidFill>
                  <a:schemeClr val="bg1"/>
                </a:solidFill>
              </a:rPr>
              <a:t>nociceptive </a:t>
            </a:r>
            <a:r>
              <a:rPr lang="en-US" dirty="0">
                <a:solidFill>
                  <a:schemeClr val="bg1"/>
                </a:solidFill>
              </a:rPr>
              <a:t>pain not controlled with DMARDs, she may well be a candidate for long-term opioids, but at a safer dose. </a:t>
            </a:r>
          </a:p>
          <a:p>
            <a:pPr marL="0" indent="0">
              <a:buNone/>
            </a:pPr>
            <a:endParaRPr lang="en-US" dirty="0">
              <a:solidFill>
                <a:schemeClr val="bg1"/>
              </a:solidFill>
            </a:endParaRPr>
          </a:p>
        </p:txBody>
      </p:sp>
    </p:spTree>
    <p:extLst>
      <p:ext uri="{BB962C8B-B14F-4D97-AF65-F5344CB8AC3E}">
        <p14:creationId xmlns:p14="http://schemas.microsoft.com/office/powerpoint/2010/main" xmlns="" val="3958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782"/>
            <a:ext cx="8686800" cy="1143000"/>
          </a:xfrm>
        </p:spPr>
        <p:txBody>
          <a:bodyPr>
            <a:normAutofit fontScale="90000"/>
          </a:bodyPr>
          <a:lstStyle/>
          <a:p>
            <a:r>
              <a:rPr lang="en-US" dirty="0" smtClean="0">
                <a:solidFill>
                  <a:srgbClr val="FFC000"/>
                </a:solidFill>
              </a:rPr>
              <a:t>Case 5: “Lost Generation” with Hopelessness</a:t>
            </a:r>
            <a:endParaRPr lang="en-US" dirty="0">
              <a:solidFill>
                <a:srgbClr val="FFC000"/>
              </a:solidFill>
            </a:endParaRPr>
          </a:p>
        </p:txBody>
      </p:sp>
      <p:sp>
        <p:nvSpPr>
          <p:cNvPr id="3" name="Content Placeholder 2"/>
          <p:cNvSpPr>
            <a:spLocks noGrp="1"/>
          </p:cNvSpPr>
          <p:nvPr>
            <p:ph idx="1"/>
          </p:nvPr>
        </p:nvSpPr>
        <p:spPr>
          <a:xfrm>
            <a:off x="381000" y="1524000"/>
            <a:ext cx="8229600" cy="5063836"/>
          </a:xfrm>
        </p:spPr>
        <p:txBody>
          <a:bodyPr>
            <a:normAutofit fontScale="92500" lnSpcReduction="20000"/>
          </a:bodyPr>
          <a:lstStyle/>
          <a:p>
            <a:pPr marL="0" indent="0">
              <a:buNone/>
            </a:pPr>
            <a:r>
              <a:rPr lang="en-US" dirty="0" smtClean="0">
                <a:solidFill>
                  <a:schemeClr val="bg1"/>
                </a:solidFill>
              </a:rPr>
              <a:t>63 </a:t>
            </a:r>
            <a:r>
              <a:rPr lang="en-US" dirty="0" err="1" smtClean="0">
                <a:solidFill>
                  <a:schemeClr val="bg1"/>
                </a:solidFill>
              </a:rPr>
              <a:t>yo</a:t>
            </a:r>
            <a:r>
              <a:rPr lang="en-US" dirty="0" smtClean="0">
                <a:solidFill>
                  <a:schemeClr val="bg1"/>
                </a:solidFill>
              </a:rPr>
              <a:t> man with history of low back pain and severe depression after a work injury in 1982. He has not worked since and spends most of his day being sedentary. He has been unwilling to engage in additional pain modalities despite multiple offers. He is prescribed oxycodone IR 30mg every 4 hours. You have tried other opioids but he has not had improvements. He refuses an opioid taper and states he will seek another provider if you start to taper his opioids. </a:t>
            </a:r>
          </a:p>
          <a:p>
            <a:pPr marL="0" indent="0">
              <a:buNone/>
            </a:pPr>
            <a:r>
              <a:rPr lang="en-US" u="sng" dirty="0" smtClean="0">
                <a:solidFill>
                  <a:schemeClr val="bg1"/>
                </a:solidFill>
              </a:rPr>
              <a:t>Taper Plan:</a:t>
            </a:r>
            <a:r>
              <a:rPr lang="en-US" dirty="0" smtClean="0">
                <a:solidFill>
                  <a:schemeClr val="bg1"/>
                </a:solidFill>
              </a:rPr>
              <a:t> Offer buprenorphine, subacute detox program, OR a 1 month rapid taper</a:t>
            </a:r>
            <a:endParaRPr lang="en-US" dirty="0">
              <a:solidFill>
                <a:schemeClr val="bg1"/>
              </a:solidFill>
            </a:endParaRPr>
          </a:p>
        </p:txBody>
      </p:sp>
    </p:spTree>
    <p:extLst>
      <p:ext uri="{BB962C8B-B14F-4D97-AF65-F5344CB8AC3E}">
        <p14:creationId xmlns:p14="http://schemas.microsoft.com/office/powerpoint/2010/main" xmlns="" val="261881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76200"/>
            <a:ext cx="4572000" cy="1143000"/>
          </a:xfrm>
        </p:spPr>
        <p:txBody>
          <a:bodyPr/>
          <a:lstStyle/>
          <a:p>
            <a:pPr algn="r"/>
            <a:r>
              <a:rPr lang="en-US" dirty="0" smtClean="0">
                <a:solidFill>
                  <a:srgbClr val="FAC090"/>
                </a:solidFill>
              </a:rPr>
              <a:t>Tapering </a:t>
            </a:r>
            <a:r>
              <a:rPr lang="en-US" dirty="0" err="1" smtClean="0">
                <a:solidFill>
                  <a:srgbClr val="FAC090"/>
                </a:solidFill>
              </a:rPr>
              <a:t>Benzos</a:t>
            </a:r>
            <a:endParaRPr lang="en-US" dirty="0">
              <a:solidFill>
                <a:srgbClr val="FAC090"/>
              </a:solidFill>
            </a:endParaRPr>
          </a:p>
        </p:txBody>
      </p:sp>
      <p:pic>
        <p:nvPicPr>
          <p:cNvPr id="4" name="Content Placeholder 3" descr="Screen Shot 2016-05-19 at 6.05.43 PM.png"/>
          <p:cNvPicPr>
            <a:picLocks noGrp="1" noChangeAspect="1"/>
          </p:cNvPicPr>
          <p:nvPr>
            <p:ph idx="1"/>
          </p:nvPr>
        </p:nvPicPr>
        <p:blipFill rotWithShape="1">
          <a:blip r:embed="rId2" cstate="print">
            <a:extLst>
              <a:ext uri="{BEBA8EAE-BF5A-486C-A8C5-ECC9F3942E4B}">
                <a14:imgProps xmlns:a14="http://schemas.microsoft.com/office/drawing/2010/main" xmlns="">
                  <a14:imgLayer r:embed="rId3">
                    <a14:imgEffect>
                      <a14:sharpenSoften amount="100000"/>
                    </a14:imgEffect>
                  </a14:imgLayer>
                </a14:imgProps>
              </a:ext>
              <a:ext uri="{28A0092B-C50C-407E-A947-70E740481C1C}">
                <a14:useLocalDpi xmlns:a14="http://schemas.microsoft.com/office/drawing/2010/main" xmlns="" val="0"/>
              </a:ext>
            </a:extLst>
          </a:blip>
          <a:srcRect l="-359" r="19452"/>
          <a:stretch/>
        </p:blipFill>
        <p:spPr>
          <a:xfrm>
            <a:off x="4721342" y="1066800"/>
            <a:ext cx="4422658" cy="5791200"/>
          </a:xfrm>
        </p:spPr>
      </p:pic>
      <p:pic>
        <p:nvPicPr>
          <p:cNvPr id="5" name="Picture 4" descr="Screen Shot 2016-05-19 at 6.05.31 PM.png"/>
          <p:cNvPicPr>
            <a:picLocks noChangeAspect="1"/>
          </p:cNvPicPr>
          <p:nvPr/>
        </p:nvPicPr>
        <p:blipFill rotWithShape="1">
          <a:blip r:embed="rId4" cstate="print">
            <a:extLst>
              <a:ext uri="{BEBA8EAE-BF5A-486C-A8C5-ECC9F3942E4B}">
                <a14:imgProps xmlns:a14="http://schemas.microsoft.com/office/drawing/2010/main" xmlns="">
                  <a14:imgLayer r:embed="rId5">
                    <a14:imgEffect>
                      <a14:sharpenSoften amount="100000"/>
                    </a14:imgEffect>
                  </a14:imgLayer>
                </a14:imgProps>
              </a:ext>
              <a:ext uri="{28A0092B-C50C-407E-A947-70E740481C1C}">
                <a14:useLocalDpi xmlns:a14="http://schemas.microsoft.com/office/drawing/2010/main" xmlns="" val="0"/>
              </a:ext>
            </a:extLst>
          </a:blip>
          <a:srcRect r="17820"/>
          <a:stretch/>
        </p:blipFill>
        <p:spPr>
          <a:xfrm>
            <a:off x="228600" y="2819400"/>
            <a:ext cx="4025600" cy="4401022"/>
          </a:xfrm>
          <a:prstGeom prst="rect">
            <a:avLst/>
          </a:prstGeom>
        </p:spPr>
      </p:pic>
      <p:sp>
        <p:nvSpPr>
          <p:cNvPr id="7" name="TextBox 6"/>
          <p:cNvSpPr txBox="1"/>
          <p:nvPr/>
        </p:nvSpPr>
        <p:spPr>
          <a:xfrm>
            <a:off x="0" y="0"/>
            <a:ext cx="4724400" cy="2862323"/>
          </a:xfrm>
          <a:prstGeom prst="rect">
            <a:avLst/>
          </a:prstGeom>
          <a:noFill/>
        </p:spPr>
        <p:txBody>
          <a:bodyPr wrap="square" rtlCol="0">
            <a:spAutoFit/>
          </a:bodyPr>
          <a:lstStyle/>
          <a:p>
            <a:pPr marL="342900" indent="-342900">
              <a:buFontTx/>
              <a:buAutoNum type="arabicPeriod"/>
            </a:pPr>
            <a:r>
              <a:rPr lang="en-US" dirty="0" smtClean="0">
                <a:solidFill>
                  <a:srgbClr val="F79646">
                    <a:lumMod val="40000"/>
                    <a:lumOff val="60000"/>
                  </a:srgbClr>
                </a:solidFill>
              </a:rPr>
              <a:t>Determine diazepam equivalent and prescribe 20% of calculated dose to prevent severe withdrawal</a:t>
            </a:r>
          </a:p>
          <a:p>
            <a:pPr marL="342900" indent="-342900">
              <a:buFontTx/>
              <a:buAutoNum type="arabicPeriod"/>
            </a:pPr>
            <a:r>
              <a:rPr lang="en-US" dirty="0" smtClean="0">
                <a:solidFill>
                  <a:srgbClr val="F79646">
                    <a:lumMod val="40000"/>
                    <a:lumOff val="60000"/>
                  </a:srgbClr>
                </a:solidFill>
              </a:rPr>
              <a:t> Dose reduce the usual benzodiazepine by 15-20%  q1-2 weeks</a:t>
            </a:r>
          </a:p>
          <a:p>
            <a:pPr marL="342900" indent="-342900">
              <a:buFontTx/>
              <a:buAutoNum type="arabicPeriod"/>
            </a:pPr>
            <a:r>
              <a:rPr lang="en-US" dirty="0" smtClean="0">
                <a:solidFill>
                  <a:srgbClr val="F79646">
                    <a:lumMod val="40000"/>
                    <a:lumOff val="60000"/>
                  </a:srgbClr>
                </a:solidFill>
              </a:rPr>
              <a:t>Reduce diazepam by 15-20% q1-2 weeks</a:t>
            </a:r>
          </a:p>
          <a:p>
            <a:pPr marL="342900" indent="-342900">
              <a:buFontTx/>
              <a:buAutoNum type="arabicPeriod"/>
            </a:pPr>
            <a:r>
              <a:rPr lang="en-US" dirty="0" smtClean="0">
                <a:solidFill>
                  <a:srgbClr val="F79646">
                    <a:lumMod val="40000"/>
                    <a:lumOff val="60000"/>
                  </a:srgbClr>
                </a:solidFill>
              </a:rPr>
              <a:t>Once on only diazepam, reduce by 2 mg q 2 weeks until 5-10 mg, then reduce by 1 mg less q 1-2 weeks</a:t>
            </a:r>
          </a:p>
          <a:p>
            <a:r>
              <a:rPr lang="en-US" dirty="0" smtClean="0">
                <a:solidFill>
                  <a:prstClr val="white"/>
                </a:solidFill>
              </a:rPr>
              <a:t> </a:t>
            </a:r>
            <a:r>
              <a:rPr lang="en-US" i="1" dirty="0">
                <a:solidFill>
                  <a:srgbClr val="FFFFFF"/>
                </a:solidFill>
              </a:rPr>
              <a:t>Current Psychiatry </a:t>
            </a:r>
            <a:r>
              <a:rPr lang="en-US" dirty="0">
                <a:solidFill>
                  <a:srgbClr val="FFFFFF"/>
                </a:solidFill>
              </a:rPr>
              <a:t>2013 September;12(9):55-56</a:t>
            </a:r>
            <a:r>
              <a:rPr lang="en-US" dirty="0">
                <a:solidFill>
                  <a:prstClr val="black"/>
                </a:solidFill>
              </a:rPr>
              <a:t>.</a:t>
            </a:r>
            <a:endParaRPr lang="en-US" dirty="0">
              <a:solidFill>
                <a:prstClr val="white"/>
              </a:solidFill>
            </a:endParaRPr>
          </a:p>
        </p:txBody>
      </p:sp>
    </p:spTree>
    <p:extLst>
      <p:ext uri="{BB962C8B-B14F-4D97-AF65-F5344CB8AC3E}">
        <p14:creationId xmlns:p14="http://schemas.microsoft.com/office/powerpoint/2010/main" xmlns="" val="1718009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FF0000"/>
            </a:solidFill>
          </a:ln>
        </p:spPr>
        <p:txBody>
          <a:bodyPr/>
          <a:lstStyle/>
          <a:p>
            <a:r>
              <a:rPr lang="en-US" b="1" dirty="0" smtClean="0">
                <a:solidFill>
                  <a:schemeClr val="accent1"/>
                </a:solidFill>
              </a:rPr>
              <a:t>Benzodiazepine Taper Principles</a:t>
            </a:r>
            <a:endParaRPr lang="en-US" b="1" dirty="0">
              <a:solidFill>
                <a:schemeClr val="accent1"/>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solidFill>
                  <a:schemeClr val="bg1"/>
                </a:solidFill>
              </a:rPr>
              <a:t>Convert to a longer acting benzo, if needed</a:t>
            </a:r>
          </a:p>
          <a:p>
            <a:r>
              <a:rPr lang="en-US" dirty="0" smtClean="0">
                <a:solidFill>
                  <a:schemeClr val="bg1"/>
                </a:solidFill>
              </a:rPr>
              <a:t>Timeframe depends on the indication for taper</a:t>
            </a:r>
          </a:p>
          <a:p>
            <a:r>
              <a:rPr lang="en-US" dirty="0" smtClean="0">
                <a:solidFill>
                  <a:schemeClr val="bg1"/>
                </a:solidFill>
              </a:rPr>
              <a:t>Rapid tapers can safely and effectively occur over 10-14 days, but may elect inpatient detox</a:t>
            </a:r>
          </a:p>
          <a:p>
            <a:r>
              <a:rPr lang="en-US" dirty="0" smtClean="0">
                <a:solidFill>
                  <a:schemeClr val="bg1"/>
                </a:solidFill>
              </a:rPr>
              <a:t>Elective benzo tapers will probably need to occur over a 6 month period</a:t>
            </a:r>
          </a:p>
        </p:txBody>
      </p:sp>
    </p:spTree>
    <p:extLst>
      <p:ext uri="{BB962C8B-B14F-4D97-AF65-F5344CB8AC3E}">
        <p14:creationId xmlns:p14="http://schemas.microsoft.com/office/powerpoint/2010/main" xmlns="" val="1231340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FF0000"/>
            </a:solidFill>
          </a:ln>
        </p:spPr>
        <p:txBody>
          <a:bodyPr/>
          <a:lstStyle/>
          <a:p>
            <a:r>
              <a:rPr lang="en-US" b="1" dirty="0" smtClean="0">
                <a:solidFill>
                  <a:schemeClr val="accent1"/>
                </a:solidFill>
              </a:rPr>
              <a:t>Withdrawal adjuvant medications</a:t>
            </a:r>
            <a:endParaRPr lang="en-US" b="1" dirty="0">
              <a:solidFill>
                <a:schemeClr val="accent1"/>
              </a:solidFill>
            </a:endParaRPr>
          </a:p>
        </p:txBody>
      </p:sp>
      <p:sp>
        <p:nvSpPr>
          <p:cNvPr id="3" name="Content Placeholder 2"/>
          <p:cNvSpPr>
            <a:spLocks noGrp="1"/>
          </p:cNvSpPr>
          <p:nvPr>
            <p:ph idx="1"/>
          </p:nvPr>
        </p:nvSpPr>
        <p:spPr/>
        <p:txBody>
          <a:bodyPr/>
          <a:lstStyle/>
          <a:p>
            <a:r>
              <a:rPr lang="en-US" dirty="0" err="1" smtClean="0">
                <a:solidFill>
                  <a:schemeClr val="bg1"/>
                </a:solidFill>
              </a:rPr>
              <a:t>Valproic</a:t>
            </a:r>
            <a:r>
              <a:rPr lang="en-US" dirty="0" smtClean="0">
                <a:solidFill>
                  <a:schemeClr val="bg1"/>
                </a:solidFill>
              </a:rPr>
              <a:t> Acid 250mg TID or Carbamazepine 200-800mg daily</a:t>
            </a:r>
          </a:p>
          <a:p>
            <a:pPr lvl="1"/>
            <a:r>
              <a:rPr lang="en-US" dirty="0" smtClean="0">
                <a:solidFill>
                  <a:schemeClr val="bg1"/>
                </a:solidFill>
              </a:rPr>
              <a:t>Continue for 2-4 week post complete cessation</a:t>
            </a:r>
          </a:p>
          <a:p>
            <a:r>
              <a:rPr lang="en-US" dirty="0" smtClean="0">
                <a:solidFill>
                  <a:schemeClr val="bg1"/>
                </a:solidFill>
              </a:rPr>
              <a:t>Propranolol 20mg TID-QID</a:t>
            </a:r>
          </a:p>
          <a:p>
            <a:r>
              <a:rPr lang="en-US" dirty="0" smtClean="0">
                <a:solidFill>
                  <a:schemeClr val="bg1"/>
                </a:solidFill>
              </a:rPr>
              <a:t>Clonidine or </a:t>
            </a:r>
            <a:r>
              <a:rPr lang="en-US" dirty="0" err="1" smtClean="0">
                <a:solidFill>
                  <a:schemeClr val="bg1"/>
                </a:solidFill>
              </a:rPr>
              <a:t>Tizandine</a:t>
            </a:r>
            <a:endParaRPr lang="en-US" dirty="0" smtClean="0">
              <a:solidFill>
                <a:schemeClr val="bg1"/>
              </a:solidFill>
            </a:endParaRPr>
          </a:p>
          <a:p>
            <a:r>
              <a:rPr lang="en-US" dirty="0" smtClean="0">
                <a:solidFill>
                  <a:schemeClr val="bg1"/>
                </a:solidFill>
              </a:rPr>
              <a:t>Hydroxyzine</a:t>
            </a:r>
          </a:p>
          <a:p>
            <a:r>
              <a:rPr lang="en-US" dirty="0" smtClean="0">
                <a:solidFill>
                  <a:schemeClr val="bg1"/>
                </a:solidFill>
              </a:rPr>
              <a:t>Trazodone for sleep</a:t>
            </a:r>
            <a:endParaRPr lang="en-US" dirty="0">
              <a:solidFill>
                <a:schemeClr val="bg1"/>
              </a:solidFill>
            </a:endParaRPr>
          </a:p>
        </p:txBody>
      </p:sp>
    </p:spTree>
    <p:extLst>
      <p:ext uri="{BB962C8B-B14F-4D97-AF65-F5344CB8AC3E}">
        <p14:creationId xmlns:p14="http://schemas.microsoft.com/office/powerpoint/2010/main" xmlns="" val="4286844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098" y="1676400"/>
            <a:ext cx="3368841" cy="1280160"/>
          </a:xfrm>
          <a:prstGeom prst="rect">
            <a:avLst/>
          </a:prstGeom>
          <a:noFill/>
          <a:ln>
            <a:noFill/>
          </a:ln>
        </p:spPr>
      </p:pic>
      <p:sp>
        <p:nvSpPr>
          <p:cNvPr id="4" name="TextBox 3"/>
          <p:cNvSpPr txBox="1"/>
          <p:nvPr/>
        </p:nvSpPr>
        <p:spPr>
          <a:xfrm>
            <a:off x="3962400" y="1731705"/>
            <a:ext cx="3420360" cy="584775"/>
          </a:xfrm>
          <a:prstGeom prst="rect">
            <a:avLst/>
          </a:prstGeom>
          <a:noFill/>
        </p:spPr>
        <p:txBody>
          <a:bodyPr wrap="none" rtlCol="0">
            <a:spAutoFit/>
          </a:bodyPr>
          <a:lstStyle/>
          <a:p>
            <a:r>
              <a:rPr lang="en-US" sz="3200" dirty="0">
                <a:solidFill>
                  <a:prstClr val="black"/>
                </a:solidFill>
              </a:rPr>
              <a:t>www.coperems.org</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5196" y="3124200"/>
            <a:ext cx="4321907" cy="91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5196" y="4267200"/>
            <a:ext cx="3840481" cy="11887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19600" y="4267200"/>
            <a:ext cx="3756354" cy="11887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805638" y="3157931"/>
            <a:ext cx="2984278" cy="461665"/>
          </a:xfrm>
          <a:prstGeom prst="rect">
            <a:avLst/>
          </a:prstGeom>
          <a:noFill/>
        </p:spPr>
        <p:txBody>
          <a:bodyPr wrap="none" rtlCol="0">
            <a:spAutoFit/>
          </a:bodyPr>
          <a:lstStyle/>
          <a:p>
            <a:r>
              <a:rPr lang="en-US" sz="2400" dirty="0">
                <a:solidFill>
                  <a:prstClr val="black"/>
                </a:solidFill>
              </a:rPr>
              <a:t>www.scopeofpain.com</a:t>
            </a:r>
          </a:p>
        </p:txBody>
      </p:sp>
      <p:sp>
        <p:nvSpPr>
          <p:cNvPr id="7" name="TextBox 6"/>
          <p:cNvSpPr txBox="1"/>
          <p:nvPr/>
        </p:nvSpPr>
        <p:spPr>
          <a:xfrm>
            <a:off x="405196" y="5455920"/>
            <a:ext cx="2390206" cy="523220"/>
          </a:xfrm>
          <a:prstGeom prst="rect">
            <a:avLst/>
          </a:prstGeom>
          <a:noFill/>
        </p:spPr>
        <p:txBody>
          <a:bodyPr wrap="none" rtlCol="0">
            <a:spAutoFit/>
          </a:bodyPr>
          <a:lstStyle/>
          <a:p>
            <a:r>
              <a:rPr lang="en-US" sz="2800" dirty="0">
                <a:solidFill>
                  <a:prstClr val="black"/>
                </a:solidFill>
              </a:rPr>
              <a:t>www.pcsso.org</a:t>
            </a:r>
          </a:p>
        </p:txBody>
      </p:sp>
      <p:sp>
        <p:nvSpPr>
          <p:cNvPr id="8" name="TextBox 7"/>
          <p:cNvSpPr txBox="1"/>
          <p:nvPr/>
        </p:nvSpPr>
        <p:spPr>
          <a:xfrm>
            <a:off x="4409090" y="5455920"/>
            <a:ext cx="2753574" cy="523220"/>
          </a:xfrm>
          <a:prstGeom prst="rect">
            <a:avLst/>
          </a:prstGeom>
          <a:noFill/>
        </p:spPr>
        <p:txBody>
          <a:bodyPr wrap="none" rtlCol="0">
            <a:spAutoFit/>
          </a:bodyPr>
          <a:lstStyle/>
          <a:p>
            <a:r>
              <a:rPr lang="en-US" sz="2800" dirty="0">
                <a:solidFill>
                  <a:prstClr val="black"/>
                </a:solidFill>
              </a:rPr>
              <a:t>www.pcssmat.org</a:t>
            </a:r>
          </a:p>
        </p:txBody>
      </p:sp>
      <p:pic>
        <p:nvPicPr>
          <p:cNvPr id="5" name="Picture 4" descr="Screen Shot 2016-05-19 at 11.15.11 PM.png"/>
          <p:cNvPicPr>
            <a:picLocks noChangeAspect="1"/>
          </p:cNvPicPr>
          <p:nvPr/>
        </p:nvPicPr>
        <p:blipFill>
          <a:blip r:embed="rId6" cstate="print">
            <a:extLst>
              <a:ext uri="{BEBA8EAE-BF5A-486C-A8C5-ECC9F3942E4B}">
                <a14:imgProps xmlns:a14="http://schemas.microsoft.com/office/drawing/2010/main" xmlns="">
                  <a14:imgLayer r:embed="rId7">
                    <a14:imgEffect>
                      <a14:sharpenSoften amount="100000"/>
                    </a14:imgEffect>
                  </a14:imgLayer>
                </a14:imgProps>
              </a:ext>
              <a:ext uri="{28A0092B-C50C-407E-A947-70E740481C1C}">
                <a14:useLocalDpi xmlns:a14="http://schemas.microsoft.com/office/drawing/2010/main" xmlns="" val="0"/>
              </a:ext>
            </a:extLst>
          </a:blip>
          <a:stretch>
            <a:fillRect/>
          </a:stretch>
        </p:blipFill>
        <p:spPr>
          <a:xfrm>
            <a:off x="457200" y="76200"/>
            <a:ext cx="4267200" cy="959901"/>
          </a:xfrm>
          <a:prstGeom prst="rect">
            <a:avLst/>
          </a:prstGeom>
        </p:spPr>
      </p:pic>
      <p:sp>
        <p:nvSpPr>
          <p:cNvPr id="9" name="Rectangle 8"/>
          <p:cNvSpPr/>
          <p:nvPr/>
        </p:nvSpPr>
        <p:spPr>
          <a:xfrm>
            <a:off x="4475139" y="228600"/>
            <a:ext cx="4640262" cy="646331"/>
          </a:xfrm>
          <a:prstGeom prst="rect">
            <a:avLst/>
          </a:prstGeom>
        </p:spPr>
        <p:txBody>
          <a:bodyPr wrap="square">
            <a:spAutoFit/>
          </a:bodyPr>
          <a:lstStyle/>
          <a:p>
            <a:r>
              <a:rPr lang="en-US" dirty="0">
                <a:solidFill>
                  <a:prstClr val="black"/>
                </a:solidFill>
              </a:rPr>
              <a:t>http://depts.washington.edu/anesth/care/</a:t>
            </a:r>
            <a:r>
              <a:rPr lang="en-US" dirty="0" smtClean="0">
                <a:solidFill>
                  <a:prstClr val="black"/>
                </a:solidFill>
              </a:rPr>
              <a:t>pain </a:t>
            </a:r>
            <a:r>
              <a:rPr lang="en-US" dirty="0" err="1" smtClean="0">
                <a:solidFill>
                  <a:prstClr val="black"/>
                </a:solidFill>
              </a:rPr>
              <a:t>telepain</a:t>
            </a:r>
            <a:r>
              <a:rPr lang="en-US" dirty="0">
                <a:solidFill>
                  <a:prstClr val="black"/>
                </a:solidFill>
              </a:rPr>
              <a:t>/</a:t>
            </a:r>
            <a:r>
              <a:rPr lang="en-US" dirty="0" err="1">
                <a:solidFill>
                  <a:prstClr val="black"/>
                </a:solidFill>
              </a:rPr>
              <a:t>index.shtml</a:t>
            </a:r>
            <a:endParaRPr lang="en-US" dirty="0">
              <a:solidFill>
                <a:prstClr val="black"/>
              </a:solidFill>
            </a:endParaRPr>
          </a:p>
        </p:txBody>
      </p:sp>
      <p:sp>
        <p:nvSpPr>
          <p:cNvPr id="10" name="TextBox 9"/>
          <p:cNvSpPr txBox="1"/>
          <p:nvPr/>
        </p:nvSpPr>
        <p:spPr>
          <a:xfrm>
            <a:off x="381000" y="152400"/>
            <a:ext cx="8458200" cy="838200"/>
          </a:xfrm>
          <a:prstGeom prst="rect">
            <a:avLst/>
          </a:prstGeom>
          <a:noFill/>
          <a:ln>
            <a:solidFill>
              <a:srgbClr val="7C6316"/>
            </a:solidFill>
          </a:ln>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xmlns="" val="71394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noAutofit/>
          </a:bodyPr>
          <a:lstStyle/>
          <a:p>
            <a:pPr algn="l"/>
            <a:r>
              <a:rPr lang="en-US" sz="2400" dirty="0" smtClean="0">
                <a:latin typeface="Arial"/>
                <a:cs typeface="Arial"/>
              </a:rPr>
              <a:t>University of Washington </a:t>
            </a:r>
            <a:r>
              <a:rPr lang="en-US" sz="3200" dirty="0" smtClean="0">
                <a:latin typeface="Arial"/>
                <a:cs typeface="Arial"/>
              </a:rPr>
              <a:t/>
            </a:r>
            <a:br>
              <a:rPr lang="en-US" sz="3200" dirty="0" smtClean="0">
                <a:latin typeface="Arial"/>
                <a:cs typeface="Arial"/>
              </a:rPr>
            </a:br>
            <a:r>
              <a:rPr lang="en-US" sz="3200" b="1" dirty="0" smtClean="0">
                <a:latin typeface="Arial"/>
                <a:cs typeface="Arial"/>
              </a:rPr>
              <a:t>PAIN PROVIDER TOOLKIT</a:t>
            </a:r>
            <a:endParaRPr lang="en-US" sz="3200" b="1" dirty="0">
              <a:latin typeface="Arial"/>
              <a:cs typeface="Arial"/>
            </a:endParaRPr>
          </a:p>
        </p:txBody>
      </p:sp>
      <p:pic>
        <p:nvPicPr>
          <p:cNvPr id="4" name="Content Placeholder 3" descr="Picture 12.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3888" b="3888"/>
          <a:stretch>
            <a:fillRect/>
          </a:stretch>
        </p:blipFill>
        <p:spPr>
          <a:xfrm>
            <a:off x="457200" y="1600201"/>
            <a:ext cx="5403651"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Frame 10"/>
          <p:cNvSpPr/>
          <p:nvPr/>
        </p:nvSpPr>
        <p:spPr>
          <a:xfrm>
            <a:off x="1322148" y="2273319"/>
            <a:ext cx="822960" cy="266681"/>
          </a:xfrm>
          <a:prstGeom prst="frame">
            <a:avLst>
              <a:gd name="adj1" fmla="val 3927"/>
            </a:avLst>
          </a:prstGeom>
          <a:ln/>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Frame 4"/>
          <p:cNvSpPr/>
          <p:nvPr/>
        </p:nvSpPr>
        <p:spPr>
          <a:xfrm>
            <a:off x="760525" y="3668889"/>
            <a:ext cx="1186808" cy="310444"/>
          </a:xfrm>
          <a:prstGeom prst="fram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12" name="Frame 11"/>
          <p:cNvSpPr/>
          <p:nvPr/>
        </p:nvSpPr>
        <p:spPr>
          <a:xfrm>
            <a:off x="1806222" y="2540000"/>
            <a:ext cx="1270000" cy="310444"/>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6" name="Picture 5" descr="Picture 1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11334" y="274638"/>
            <a:ext cx="2689968" cy="5514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Picture 1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41796" y="1922788"/>
            <a:ext cx="5130159" cy="2590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27001" y="5957286"/>
            <a:ext cx="6644954" cy="400110"/>
          </a:xfrm>
          <a:prstGeom prst="rect">
            <a:avLst/>
          </a:prstGeom>
          <a:noFill/>
          <a:ln>
            <a:solidFill>
              <a:schemeClr val="bg1"/>
            </a:solidFill>
          </a:ln>
        </p:spPr>
        <p:txBody>
          <a:bodyPr wrap="square" rtlCol="0">
            <a:spAutoFit/>
          </a:bodyPr>
          <a:lstStyle/>
          <a:p>
            <a:r>
              <a:rPr lang="en-US" sz="2000" dirty="0" smtClean="0">
                <a:solidFill>
                  <a:prstClr val="black"/>
                </a:solidFill>
                <a:latin typeface="Arial"/>
                <a:cs typeface="Arial"/>
              </a:rPr>
              <a:t>http://</a:t>
            </a:r>
            <a:r>
              <a:rPr lang="en-US" sz="2000" dirty="0" err="1" smtClean="0">
                <a:solidFill>
                  <a:prstClr val="black"/>
                </a:solidFill>
                <a:latin typeface="Arial"/>
                <a:cs typeface="Arial"/>
              </a:rPr>
              <a:t>depts.washington.edu</a:t>
            </a:r>
            <a:r>
              <a:rPr lang="en-US" sz="2000" dirty="0" smtClean="0">
                <a:solidFill>
                  <a:prstClr val="black"/>
                </a:solidFill>
                <a:latin typeface="Arial"/>
                <a:cs typeface="Arial"/>
              </a:rPr>
              <a:t>/</a:t>
            </a:r>
            <a:r>
              <a:rPr lang="en-US" sz="2000" dirty="0" err="1" smtClean="0">
                <a:solidFill>
                  <a:prstClr val="black"/>
                </a:solidFill>
                <a:latin typeface="Arial"/>
                <a:cs typeface="Arial"/>
              </a:rPr>
              <a:t>anesth</a:t>
            </a:r>
            <a:r>
              <a:rPr lang="en-US" sz="2000" dirty="0" smtClean="0">
                <a:solidFill>
                  <a:prstClr val="black"/>
                </a:solidFill>
                <a:latin typeface="Arial"/>
                <a:cs typeface="Arial"/>
              </a:rPr>
              <a:t>/care/pain/</a:t>
            </a:r>
            <a:r>
              <a:rPr lang="en-US" sz="2000" dirty="0" err="1" smtClean="0">
                <a:solidFill>
                  <a:prstClr val="black"/>
                </a:solidFill>
                <a:latin typeface="Arial"/>
                <a:cs typeface="Arial"/>
              </a:rPr>
              <a:t>index.shtml</a:t>
            </a:r>
            <a:endParaRPr lang="en-US" sz="2000" dirty="0">
              <a:solidFill>
                <a:prstClr val="black"/>
              </a:solidFill>
              <a:latin typeface="Arial"/>
              <a:cs typeface="Arial"/>
            </a:endParaRPr>
          </a:p>
        </p:txBody>
      </p:sp>
      <p:pic>
        <p:nvPicPr>
          <p:cNvPr id="3" name="Picture 2" descr="Screen Shot 2014-04-29 at 4.29.38 P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25188" y="1580997"/>
            <a:ext cx="5699487" cy="4148051"/>
          </a:xfrm>
          <a:prstGeom prst="rect">
            <a:avLst/>
          </a:prstGeom>
          <a:ln>
            <a:solidFill>
              <a:srgbClr val="7C6316"/>
            </a:solidFill>
          </a:ln>
          <a:effectLst>
            <a:innerShdw blurRad="63500" dist="50800" dir="13500000">
              <a:prstClr val="black">
                <a:alpha val="50000"/>
              </a:prstClr>
            </a:innerShdw>
          </a:effectLst>
        </p:spPr>
      </p:pic>
    </p:spTree>
    <p:extLst>
      <p:ext uri="{BB962C8B-B14F-4D97-AF65-F5344CB8AC3E}">
        <p14:creationId xmlns:p14="http://schemas.microsoft.com/office/powerpoint/2010/main" xmlns="" val="1198809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bg1"/>
          </a:solidFill>
          <a:ln w="50800">
            <a:solidFill>
              <a:srgbClr val="FF0000"/>
            </a:solidFill>
          </a:ln>
        </p:spPr>
        <p:txBody>
          <a:bodyPr>
            <a:normAutofit/>
          </a:bodyPr>
          <a:lstStyle/>
          <a:p>
            <a:r>
              <a:rPr lang="en-US" b="1" dirty="0" smtClean="0">
                <a:solidFill>
                  <a:schemeClr val="tx2"/>
                </a:solidFill>
              </a:rPr>
              <a:t>Diagnose &amp; Calculate MED</a:t>
            </a:r>
            <a:endParaRPr lang="en-US" b="1" dirty="0">
              <a:solidFill>
                <a:schemeClr val="tx2"/>
              </a:solidFill>
            </a:endParaRPr>
          </a:p>
        </p:txBody>
      </p:sp>
      <p:sp>
        <p:nvSpPr>
          <p:cNvPr id="3" name="Content Placeholder 2"/>
          <p:cNvSpPr>
            <a:spLocks noGrp="1"/>
          </p:cNvSpPr>
          <p:nvPr>
            <p:ph idx="1"/>
          </p:nvPr>
        </p:nvSpPr>
        <p:spPr>
          <a:xfrm>
            <a:off x="457200" y="1828800"/>
            <a:ext cx="8229600" cy="4525963"/>
          </a:xfrm>
        </p:spPr>
        <p:txBody>
          <a:bodyPr>
            <a:normAutofit fontScale="77500" lnSpcReduction="20000"/>
          </a:bodyPr>
          <a:lstStyle/>
          <a:p>
            <a:r>
              <a:rPr lang="en-US" dirty="0" smtClean="0">
                <a:solidFill>
                  <a:srgbClr val="FFC000"/>
                </a:solidFill>
              </a:rPr>
              <a:t>Substance Use Disorder</a:t>
            </a:r>
          </a:p>
          <a:p>
            <a:pPr lvl="1"/>
            <a:r>
              <a:rPr lang="en-US" dirty="0" smtClean="0">
                <a:solidFill>
                  <a:schemeClr val="bg1"/>
                </a:solidFill>
              </a:rPr>
              <a:t>including </a:t>
            </a:r>
            <a:r>
              <a:rPr lang="en-US" dirty="0">
                <a:solidFill>
                  <a:schemeClr val="bg1"/>
                </a:solidFill>
              </a:rPr>
              <a:t>opioids, alcohol, </a:t>
            </a:r>
            <a:r>
              <a:rPr lang="en-US" dirty="0" err="1" smtClean="0">
                <a:solidFill>
                  <a:schemeClr val="bg1"/>
                </a:solidFill>
              </a:rPr>
              <a:t>etc</a:t>
            </a:r>
            <a:endParaRPr lang="en-US" dirty="0" smtClean="0">
              <a:solidFill>
                <a:schemeClr val="bg1"/>
              </a:solidFill>
            </a:endParaRPr>
          </a:p>
          <a:p>
            <a:r>
              <a:rPr lang="en-US" dirty="0" smtClean="0">
                <a:solidFill>
                  <a:srgbClr val="FFC000"/>
                </a:solidFill>
              </a:rPr>
              <a:t>Diversion</a:t>
            </a:r>
          </a:p>
          <a:p>
            <a:r>
              <a:rPr lang="en-US" dirty="0" smtClean="0">
                <a:solidFill>
                  <a:srgbClr val="FFC000"/>
                </a:solidFill>
              </a:rPr>
              <a:t>At </a:t>
            </a:r>
            <a:r>
              <a:rPr lang="en-US" dirty="0">
                <a:solidFill>
                  <a:srgbClr val="FFC000"/>
                </a:solidFill>
              </a:rPr>
              <a:t>risk for immediate </a:t>
            </a:r>
            <a:r>
              <a:rPr lang="en-US" dirty="0" smtClean="0">
                <a:solidFill>
                  <a:srgbClr val="FFC000"/>
                </a:solidFill>
              </a:rPr>
              <a:t>harms</a:t>
            </a:r>
          </a:p>
          <a:p>
            <a:pPr lvl="1"/>
            <a:r>
              <a:rPr lang="en-US" dirty="0" smtClean="0">
                <a:solidFill>
                  <a:schemeClr val="bg1"/>
                </a:solidFill>
              </a:rPr>
              <a:t>Aspiration, hypoxia, bowel obstruction, overdose, </a:t>
            </a:r>
            <a:r>
              <a:rPr lang="en-US" dirty="0" err="1" smtClean="0">
                <a:solidFill>
                  <a:schemeClr val="bg1"/>
                </a:solidFill>
              </a:rPr>
              <a:t>etc</a:t>
            </a:r>
            <a:endParaRPr lang="en-US" dirty="0" smtClean="0">
              <a:solidFill>
                <a:schemeClr val="bg1"/>
              </a:solidFill>
            </a:endParaRPr>
          </a:p>
          <a:p>
            <a:pPr lvl="1"/>
            <a:r>
              <a:rPr lang="en-US" dirty="0" smtClean="0">
                <a:solidFill>
                  <a:schemeClr val="bg1"/>
                </a:solidFill>
              </a:rPr>
              <a:t>Refusing monitoring (urine drug testing, abstain from marijuana or alcohol, </a:t>
            </a:r>
            <a:r>
              <a:rPr lang="en-US" dirty="0" err="1" smtClean="0">
                <a:solidFill>
                  <a:schemeClr val="bg1"/>
                </a:solidFill>
              </a:rPr>
              <a:t>etc</a:t>
            </a:r>
            <a:r>
              <a:rPr lang="en-US" dirty="0" smtClean="0">
                <a:solidFill>
                  <a:schemeClr val="bg1"/>
                </a:solidFill>
              </a:rPr>
              <a:t>) </a:t>
            </a:r>
          </a:p>
          <a:p>
            <a:r>
              <a:rPr lang="en-US" dirty="0">
                <a:solidFill>
                  <a:srgbClr val="FFC000"/>
                </a:solidFill>
              </a:rPr>
              <a:t>Therapeutic </a:t>
            </a:r>
            <a:r>
              <a:rPr lang="en-US" dirty="0" smtClean="0">
                <a:solidFill>
                  <a:srgbClr val="FFC000"/>
                </a:solidFill>
              </a:rPr>
              <a:t>Failure of opioids</a:t>
            </a:r>
            <a:endParaRPr lang="en-US" dirty="0">
              <a:solidFill>
                <a:srgbClr val="FFC000"/>
              </a:solidFill>
            </a:endParaRPr>
          </a:p>
          <a:p>
            <a:r>
              <a:rPr lang="en-US" dirty="0" smtClean="0">
                <a:solidFill>
                  <a:srgbClr val="FFC000"/>
                </a:solidFill>
              </a:rPr>
              <a:t>At risk for future harms (&gt;50-90 MED, benzos)</a:t>
            </a:r>
          </a:p>
          <a:p>
            <a:pPr lvl="1"/>
            <a:r>
              <a:rPr lang="en-US" dirty="0" smtClean="0">
                <a:solidFill>
                  <a:schemeClr val="bg1"/>
                </a:solidFill>
              </a:rPr>
              <a:t>High dose chronic use without misuse</a:t>
            </a:r>
          </a:p>
          <a:p>
            <a:pPr lvl="1"/>
            <a:r>
              <a:rPr lang="en-US" dirty="0" smtClean="0">
                <a:solidFill>
                  <a:schemeClr val="bg1"/>
                </a:solidFill>
              </a:rPr>
              <a:t>Concomitant benzos</a:t>
            </a:r>
          </a:p>
          <a:p>
            <a:pPr lvl="1"/>
            <a:r>
              <a:rPr lang="en-US" dirty="0" smtClean="0">
                <a:solidFill>
                  <a:schemeClr val="bg1"/>
                </a:solidFill>
              </a:rPr>
              <a:t>Sleep apnea</a:t>
            </a:r>
            <a:endParaRPr lang="en-US" dirty="0">
              <a:solidFill>
                <a:schemeClr val="bg1"/>
              </a:solidFill>
            </a:endParaRPr>
          </a:p>
          <a:p>
            <a:endParaRPr lang="en-US" dirty="0" smtClean="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xmlns="" val="899830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249362"/>
          </a:xfrm>
          <a:solidFill>
            <a:schemeClr val="bg1"/>
          </a:solidFill>
        </p:spPr>
        <p:txBody>
          <a:bodyPr>
            <a:noAutofit/>
          </a:bodyPr>
          <a:lstStyle/>
          <a:p>
            <a:r>
              <a:rPr lang="en-US" sz="2800" b="1" dirty="0" smtClean="0">
                <a:solidFill>
                  <a:schemeClr val="tx2"/>
                </a:solidFill>
              </a:rPr>
              <a:t>Enduring adaptation produced by established behaviors</a:t>
            </a:r>
            <a:r>
              <a:rPr lang="en-US" sz="2800" dirty="0" smtClean="0"/>
              <a:t/>
            </a:r>
            <a:br>
              <a:rPr lang="en-US" sz="2800" dirty="0" smtClean="0"/>
            </a:br>
            <a:r>
              <a:rPr lang="en-US" sz="2800" b="1" dirty="0" smtClean="0">
                <a:solidFill>
                  <a:srgbClr val="FF0000"/>
                </a:solidFill>
              </a:rPr>
              <a:t>Opioid use disorder criteria may be different for pain patients on chronic opioids</a:t>
            </a:r>
            <a:endParaRPr lang="en-US" sz="28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C000"/>
                </a:solidFill>
              </a:rPr>
              <a:t>For the illicit user</a:t>
            </a:r>
          </a:p>
          <a:p>
            <a:pPr lvl="1"/>
            <a:r>
              <a:rPr lang="en-US" dirty="0" smtClean="0">
                <a:solidFill>
                  <a:schemeClr val="bg1"/>
                </a:solidFill>
              </a:rPr>
              <a:t>Procurement behaviors</a:t>
            </a:r>
          </a:p>
          <a:p>
            <a:r>
              <a:rPr lang="en-US" dirty="0" smtClean="0">
                <a:solidFill>
                  <a:srgbClr val="FFC000"/>
                </a:solidFill>
              </a:rPr>
              <a:t>For the patient with pain – much more complex</a:t>
            </a:r>
          </a:p>
          <a:p>
            <a:pPr lvl="1"/>
            <a:r>
              <a:rPr lang="en-US" dirty="0" smtClean="0">
                <a:solidFill>
                  <a:schemeClr val="bg1"/>
                </a:solidFill>
              </a:rPr>
              <a:t>Continuous opioid therapy may prevent opioid seeking</a:t>
            </a:r>
          </a:p>
          <a:p>
            <a:pPr lvl="1"/>
            <a:r>
              <a:rPr lang="en-US" dirty="0" smtClean="0">
                <a:solidFill>
                  <a:schemeClr val="bg1"/>
                </a:solidFill>
              </a:rPr>
              <a:t>Memory of pain, pain relief and possibly also euphoria</a:t>
            </a:r>
          </a:p>
          <a:p>
            <a:pPr lvl="1"/>
            <a:r>
              <a:rPr lang="en-US" dirty="0" smtClean="0">
                <a:solidFill>
                  <a:schemeClr val="bg1"/>
                </a:solidFill>
              </a:rPr>
              <a:t>Even if the opioid seeking appears as seeking pain relief, it becomes an adaptation that is difficult to reverse</a:t>
            </a:r>
          </a:p>
          <a:p>
            <a:pPr lvl="1"/>
            <a:r>
              <a:rPr lang="en-US" dirty="0" smtClean="0">
                <a:solidFill>
                  <a:schemeClr val="bg1"/>
                </a:solidFill>
              </a:rPr>
              <a:t>It is hard to distinguish between drug seeking and relief seeking</a:t>
            </a:r>
          </a:p>
          <a:p>
            <a:pPr lvl="1"/>
            <a:endParaRPr lang="en-US" dirty="0">
              <a:solidFill>
                <a:schemeClr val="bg1"/>
              </a:solidFill>
            </a:endParaRPr>
          </a:p>
        </p:txBody>
      </p:sp>
      <p:sp>
        <p:nvSpPr>
          <p:cNvPr id="4" name="TextBox 3"/>
          <p:cNvSpPr txBox="1"/>
          <p:nvPr/>
        </p:nvSpPr>
        <p:spPr>
          <a:xfrm>
            <a:off x="152400" y="6172200"/>
            <a:ext cx="7776873" cy="523220"/>
          </a:xfrm>
          <a:prstGeom prst="rect">
            <a:avLst/>
          </a:prstGeom>
          <a:noFill/>
        </p:spPr>
        <p:txBody>
          <a:bodyPr wrap="none" rtlCol="0">
            <a:spAutoFit/>
          </a:bodyPr>
          <a:lstStyle/>
          <a:p>
            <a:r>
              <a:rPr lang="en-US" sz="1400" dirty="0" smtClean="0">
                <a:solidFill>
                  <a:schemeClr val="bg1"/>
                </a:solidFill>
              </a:rPr>
              <a:t>Ballantyne JC, et al. New addiction criteria: Diagnostic challenges persist in treatment pain with opioids. </a:t>
            </a:r>
          </a:p>
          <a:p>
            <a:r>
              <a:rPr lang="en-US" sz="1400" dirty="0" smtClean="0">
                <a:solidFill>
                  <a:schemeClr val="bg1"/>
                </a:solidFill>
              </a:rPr>
              <a:t>IASP: Pain Clinical updates, Dec 2013.</a:t>
            </a:r>
            <a:endParaRPr lang="en-US" sz="1400" dirty="0">
              <a:solidFill>
                <a:schemeClr val="bg1"/>
              </a:solidFill>
            </a:endParaRPr>
          </a:p>
        </p:txBody>
      </p:sp>
    </p:spTree>
    <p:extLst>
      <p:ext uri="{BB962C8B-B14F-4D97-AF65-F5344CB8AC3E}">
        <p14:creationId xmlns:p14="http://schemas.microsoft.com/office/powerpoint/2010/main" xmlns="" val="1338265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rgbClr val="FFC000"/>
              </a:solidFill>
            </a:endParaRPr>
          </a:p>
        </p:txBody>
      </p:sp>
      <p:sp>
        <p:nvSpPr>
          <p:cNvPr id="4" name="Title 1"/>
          <p:cNvSpPr txBox="1">
            <a:spLocks/>
          </p:cNvSpPr>
          <p:nvPr/>
        </p:nvSpPr>
        <p:spPr>
          <a:xfrm>
            <a:off x="381000" y="152400"/>
            <a:ext cx="8229600" cy="1066800"/>
          </a:xfrm>
          <a:prstGeom prst="rect">
            <a:avLst/>
          </a:prstGeom>
          <a:solidFill>
            <a:schemeClr val="bg1"/>
          </a:solidFill>
          <a:ln w="47625">
            <a:solidFill>
              <a:schemeClr val="accent2"/>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Calculating Morphine Equivalent Dose</a:t>
            </a:r>
          </a:p>
          <a:p>
            <a:r>
              <a:rPr lang="en-US" sz="3600" b="1" dirty="0" smtClean="0">
                <a:solidFill>
                  <a:schemeClr val="tx2"/>
                </a:solidFill>
              </a:rPr>
              <a:t>**DO NOT USE FOR OPIOID ROTATION**</a:t>
            </a:r>
            <a:endParaRPr lang="en-US" sz="3600" b="1" dirty="0">
              <a:solidFill>
                <a:schemeClr val="tx2"/>
              </a:solidFill>
            </a:endParaRPr>
          </a:p>
        </p:txBody>
      </p:sp>
      <p:pic>
        <p:nvPicPr>
          <p:cNvPr id="7" name="Content Placeholder 6" descr="Screen Shot 2016-05-19 at 5.22.53 PM.png"/>
          <p:cNvPicPr>
            <a:picLocks noGrp="1" noChangeAspect="1"/>
          </p:cNvPicPr>
          <p:nvPr>
            <p:ph idx="1"/>
          </p:nvPr>
        </p:nvPicPr>
        <p:blipFill>
          <a:blip r:embed="rId3" cstate="print">
            <a:extLst>
              <a:ext uri="{BEBA8EAE-BF5A-486C-A8C5-ECC9F3942E4B}">
                <a14:imgProps xmlns:a14="http://schemas.microsoft.com/office/drawing/2010/main" xmlns="">
                  <a14:imgLayer r:embed="rId4">
                    <a14:imgEffect>
                      <a14:sharpenSoften amount="100000"/>
                    </a14:imgEffect>
                  </a14:imgLayer>
                </a14:imgProps>
              </a:ext>
              <a:ext uri="{28A0092B-C50C-407E-A947-70E740481C1C}">
                <a14:useLocalDpi xmlns:a14="http://schemas.microsoft.com/office/drawing/2010/main" xmlns="" val="0"/>
              </a:ext>
            </a:extLst>
          </a:blip>
          <a:stretch>
            <a:fillRect/>
          </a:stretch>
        </p:blipFill>
        <p:spPr>
          <a:xfrm>
            <a:off x="1524000" y="1676400"/>
            <a:ext cx="6370539" cy="4937760"/>
          </a:xfrm>
          <a:prstGeom prst="rect">
            <a:avLst/>
          </a:prstGeom>
        </p:spPr>
      </p:pic>
    </p:spTree>
    <p:extLst>
      <p:ext uri="{BB962C8B-B14F-4D97-AF65-F5344CB8AC3E}">
        <p14:creationId xmlns:p14="http://schemas.microsoft.com/office/powerpoint/2010/main" xmlns="" val="1541288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13765"/>
            <a:ext cx="8229600" cy="842048"/>
          </a:xfrm>
          <a:prstGeom prst="rect">
            <a:avLst/>
          </a:prstGeom>
        </p:spPr>
        <p:txBody>
          <a:bodyPr vert="horz" lIns="91440" tIns="45720" rIns="91440" bIns="45720" rtlCol="0" anchor="ctr">
            <a:normAutofit/>
          </a:bodyPr>
          <a:lstStyle/>
          <a:p>
            <a:pPr lvl="0" algn="ctr">
              <a:spcBef>
                <a:spcPct val="0"/>
              </a:spcBef>
              <a:defRPr/>
            </a:pPr>
            <a:r>
              <a:rPr lang="en-US" sz="3200" b="1" dirty="0" smtClean="0">
                <a:solidFill>
                  <a:schemeClr val="bg1"/>
                </a:solidFill>
                <a:latin typeface="Arial"/>
                <a:cs typeface="Arial"/>
              </a:rPr>
              <a:t>CALCULATE THE </a:t>
            </a:r>
            <a:r>
              <a:rPr lang="en-US" sz="3200" b="1" u="sng" dirty="0" smtClean="0">
                <a:solidFill>
                  <a:schemeClr val="bg1"/>
                </a:solidFill>
                <a:latin typeface="Arial"/>
                <a:cs typeface="Arial"/>
              </a:rPr>
              <a:t>MED</a:t>
            </a:r>
            <a:r>
              <a:rPr lang="en-US" sz="3200" b="1" dirty="0" smtClean="0">
                <a:solidFill>
                  <a:schemeClr val="bg1"/>
                </a:solidFill>
                <a:latin typeface="Arial"/>
                <a:cs typeface="Arial"/>
              </a:rPr>
              <a:t> </a:t>
            </a:r>
            <a:r>
              <a:rPr lang="en-US" sz="2800" i="1" dirty="0" smtClean="0">
                <a:solidFill>
                  <a:schemeClr val="bg1"/>
                </a:solidFill>
                <a:latin typeface="Arial"/>
                <a:cs typeface="Arial"/>
              </a:rPr>
              <a:t>(or “MME”)</a:t>
            </a:r>
            <a:endParaRPr kumimoji="0" lang="en-US" sz="2800" i="1" strike="noStrike" kern="1200" cap="none" spc="0" normalizeH="0" baseline="0" noProof="0" dirty="0">
              <a:ln>
                <a:noFill/>
              </a:ln>
              <a:solidFill>
                <a:schemeClr val="tx1"/>
              </a:solidFill>
              <a:effectLst/>
              <a:uLnTx/>
              <a:uFillTx/>
              <a:latin typeface="Arial"/>
              <a:ea typeface="+mj-ea"/>
              <a:cs typeface="Arial"/>
            </a:endParaRPr>
          </a:p>
        </p:txBody>
      </p:sp>
      <p:pic>
        <p:nvPicPr>
          <p:cNvPr id="4" name="Picture 3" descr="Picture 25.png"/>
          <p:cNvPicPr>
            <a:picLocks noChangeAspect="1"/>
          </p:cNvPicPr>
          <p:nvPr/>
        </p:nvPicPr>
        <p:blipFill rotWithShape="1">
          <a:blip r:embed="rId3" cstate="email">
            <a:extLst>
              <a:ext uri="{28A0092B-C50C-407E-A947-70E740481C1C}">
                <a14:useLocalDpi xmlns:a14="http://schemas.microsoft.com/office/drawing/2010/main" xmlns=""/>
              </a:ext>
            </a:extLst>
          </a:blip>
          <a:srcRect l="1" r="-950"/>
          <a:stretch/>
        </p:blipFill>
        <p:spPr>
          <a:xfrm>
            <a:off x="0" y="743963"/>
            <a:ext cx="9323814" cy="6481682"/>
          </a:xfrm>
          <a:prstGeom prst="rect">
            <a:avLst/>
          </a:prstGeom>
        </p:spPr>
      </p:pic>
      <p:sp>
        <p:nvSpPr>
          <p:cNvPr id="8" name="Content Placeholder 2"/>
          <p:cNvSpPr txBox="1">
            <a:spLocks/>
          </p:cNvSpPr>
          <p:nvPr/>
        </p:nvSpPr>
        <p:spPr>
          <a:xfrm>
            <a:off x="457200" y="1600200"/>
            <a:ext cx="4038600" cy="4525963"/>
          </a:xfrm>
          <a:prstGeom prst="rect">
            <a:avLst/>
          </a:prstGeom>
        </p:spPr>
        <p:txBody>
          <a:bodyPr vert="horz" lIns="91440" tIns="45720" rIns="91440" bIns="45720" rtlCol="0">
            <a:normAutofit/>
          </a:bodyPr>
          <a:lstStyle/>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4756096" y="3961072"/>
            <a:ext cx="2933743" cy="1384995"/>
          </a:xfrm>
          <a:prstGeom prst="rect">
            <a:avLst/>
          </a:prstGeom>
          <a:noFill/>
        </p:spPr>
        <p:txBody>
          <a:bodyPr wrap="square" rtlCol="0">
            <a:spAutoFit/>
          </a:bodyPr>
          <a:lstStyle/>
          <a:p>
            <a:pPr lvl="1"/>
            <a:r>
              <a:rPr lang="en-US" sz="1400" b="1" i="1" u="sng" dirty="0" smtClean="0">
                <a:latin typeface="Arial"/>
                <a:cs typeface="Arial"/>
              </a:rPr>
              <a:t>Methadone</a:t>
            </a:r>
          </a:p>
          <a:p>
            <a:pPr lvl="1"/>
            <a:r>
              <a:rPr lang="en-US" sz="1400" b="1" i="1" dirty="0" smtClean="0">
                <a:latin typeface="Arial"/>
                <a:cs typeface="Arial"/>
              </a:rPr>
              <a:t>&lt;20 mg 4x</a:t>
            </a:r>
            <a:endParaRPr lang="en-US" sz="1400" b="1" i="1" dirty="0">
              <a:latin typeface="Arial"/>
              <a:cs typeface="Arial"/>
            </a:endParaRPr>
          </a:p>
          <a:p>
            <a:pPr lvl="1"/>
            <a:r>
              <a:rPr lang="en-US" sz="1400" b="1" i="1" dirty="0" smtClean="0">
                <a:latin typeface="Arial"/>
                <a:cs typeface="Arial"/>
              </a:rPr>
              <a:t>&gt;20-40 mg</a:t>
            </a:r>
            <a:r>
              <a:rPr lang="en-US" sz="1400" b="1" i="1" dirty="0">
                <a:latin typeface="Arial"/>
                <a:cs typeface="Arial"/>
              </a:rPr>
              <a:t> </a:t>
            </a:r>
            <a:r>
              <a:rPr lang="en-US" sz="1400" b="1" i="1" dirty="0" smtClean="0">
                <a:latin typeface="Arial"/>
                <a:cs typeface="Arial"/>
              </a:rPr>
              <a:t>8x</a:t>
            </a:r>
          </a:p>
          <a:p>
            <a:pPr lvl="1"/>
            <a:r>
              <a:rPr lang="en-US" sz="1400" b="1" i="1" dirty="0">
                <a:latin typeface="Arial"/>
                <a:cs typeface="Arial"/>
              </a:rPr>
              <a:t>&gt;</a:t>
            </a:r>
            <a:r>
              <a:rPr lang="en-US" sz="1400" b="1" i="1" dirty="0" smtClean="0">
                <a:latin typeface="Arial"/>
                <a:cs typeface="Arial"/>
              </a:rPr>
              <a:t>60-80 mg</a:t>
            </a:r>
            <a:r>
              <a:rPr lang="en-US" sz="1400" b="1" i="1" dirty="0">
                <a:latin typeface="Arial"/>
                <a:cs typeface="Arial"/>
              </a:rPr>
              <a:t> </a:t>
            </a:r>
            <a:r>
              <a:rPr lang="en-US" sz="1400" b="1" i="1" dirty="0" smtClean="0">
                <a:latin typeface="Arial"/>
                <a:cs typeface="Arial"/>
              </a:rPr>
              <a:t>10x</a:t>
            </a:r>
          </a:p>
          <a:p>
            <a:pPr lvl="1"/>
            <a:r>
              <a:rPr lang="en-US" sz="1400" b="1" i="1" dirty="0" smtClean="0">
                <a:latin typeface="Arial"/>
                <a:cs typeface="Arial"/>
              </a:rPr>
              <a:t>&gt;80 mg 12x</a:t>
            </a:r>
          </a:p>
          <a:p>
            <a:endParaRPr lang="en-US" sz="1400" dirty="0">
              <a:latin typeface="Arial"/>
              <a:cs typeface="Arial"/>
            </a:endParaRPr>
          </a:p>
        </p:txBody>
      </p:sp>
      <p:sp>
        <p:nvSpPr>
          <p:cNvPr id="9" name="Content Placeholder 17"/>
          <p:cNvSpPr txBox="1">
            <a:spLocks/>
          </p:cNvSpPr>
          <p:nvPr/>
        </p:nvSpPr>
        <p:spPr>
          <a:xfrm>
            <a:off x="4921579" y="2944774"/>
            <a:ext cx="4103351" cy="894956"/>
          </a:xfrm>
          <a:prstGeom prst="rect">
            <a:avLst/>
          </a:prstGeom>
          <a:solidFill>
            <a:schemeClr val="tx1">
              <a:lumMod val="60000"/>
              <a:lumOff val="40000"/>
            </a:schemeClr>
          </a:solidFill>
          <a:ln>
            <a:solidFill>
              <a:schemeClr val="tx1"/>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a:buFont typeface="Arial"/>
              <a:buNone/>
            </a:pPr>
            <a:r>
              <a:rPr lang="en-US" sz="2400" b="1" dirty="0" smtClean="0">
                <a:solidFill>
                  <a:schemeClr val="bg1"/>
                </a:solidFill>
                <a:latin typeface="Arial"/>
                <a:cs typeface="Arial"/>
              </a:rPr>
              <a:t>AMDG on-line calculator</a:t>
            </a:r>
          </a:p>
          <a:p>
            <a:pPr marL="0" lvl="1">
              <a:buFont typeface="Arial"/>
              <a:buNone/>
            </a:pPr>
            <a:r>
              <a:rPr lang="en-US" sz="2000" dirty="0" smtClean="0">
                <a:solidFill>
                  <a:schemeClr val="bg1"/>
                </a:solidFill>
                <a:latin typeface="Arial"/>
                <a:cs typeface="Arial"/>
                <a:hlinkClick r:id="rId4"/>
              </a:rPr>
              <a:t>www.agencymeddirectors.wa.gov</a:t>
            </a:r>
            <a:endParaRPr lang="en-US" sz="1800" dirty="0" smtClean="0">
              <a:solidFill>
                <a:schemeClr val="bg1"/>
              </a:solidFill>
              <a:latin typeface="Arial"/>
              <a:cs typeface="Arial"/>
            </a:endParaRPr>
          </a:p>
          <a:p>
            <a:pPr marL="0" indent="0">
              <a:buFont typeface="Arial"/>
              <a:buNone/>
            </a:pPr>
            <a:endParaRPr lang="en-US" sz="2000" dirty="0" smtClean="0">
              <a:solidFill>
                <a:schemeClr val="bg1"/>
              </a:solidFill>
              <a:latin typeface="Arial"/>
              <a:cs typeface="Arial"/>
            </a:endParaRPr>
          </a:p>
        </p:txBody>
      </p:sp>
      <p:sp>
        <p:nvSpPr>
          <p:cNvPr id="3" name="Right Arrow 2"/>
          <p:cNvSpPr/>
          <p:nvPr/>
        </p:nvSpPr>
        <p:spPr>
          <a:xfrm rot="492487">
            <a:off x="2971877" y="3991416"/>
            <a:ext cx="2138989" cy="196135"/>
          </a:xfrm>
          <a:prstGeom prst="rightArrow">
            <a:avLst>
              <a:gd name="adj1" fmla="val 0"/>
              <a:gd name="adj2" fmla="val 288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a:cs typeface="Aria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8232018" y="0"/>
            <a:ext cx="911982" cy="303994"/>
          </a:xfrm>
          <a:prstGeom prst="rect">
            <a:avLst/>
          </a:prstGeom>
        </p:spPr>
      </p:pic>
    </p:spTree>
    <p:extLst>
      <p:ext uri="{BB962C8B-B14F-4D97-AF65-F5344CB8AC3E}">
        <p14:creationId xmlns:p14="http://schemas.microsoft.com/office/powerpoint/2010/main" xmlns="" val="11656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solidFill>
                  <a:schemeClr val="bg1"/>
                </a:solidFill>
              </a:rPr>
              <a:t>Fentanyl 25mcg/</a:t>
            </a:r>
            <a:r>
              <a:rPr lang="en-US" dirty="0" err="1" smtClean="0">
                <a:solidFill>
                  <a:schemeClr val="bg1"/>
                </a:solidFill>
              </a:rPr>
              <a:t>hr</a:t>
            </a:r>
            <a:r>
              <a:rPr lang="en-US" dirty="0" smtClean="0">
                <a:solidFill>
                  <a:schemeClr val="bg1"/>
                </a:solidFill>
              </a:rPr>
              <a:t> patch</a:t>
            </a:r>
          </a:p>
          <a:p>
            <a:pPr lvl="1"/>
            <a:r>
              <a:rPr lang="en-US" dirty="0" smtClean="0">
                <a:solidFill>
                  <a:srgbClr val="FFC000"/>
                </a:solidFill>
              </a:rPr>
              <a:t>25 x 2.4 conversion factor (CF) = </a:t>
            </a:r>
            <a:r>
              <a:rPr lang="en-US" b="1" dirty="0">
                <a:solidFill>
                  <a:srgbClr val="FFC000"/>
                </a:solidFill>
              </a:rPr>
              <a:t>6</a:t>
            </a:r>
            <a:r>
              <a:rPr lang="en-US" b="1" dirty="0" smtClean="0">
                <a:solidFill>
                  <a:srgbClr val="FFC000"/>
                </a:solidFill>
              </a:rPr>
              <a:t>0mg MED</a:t>
            </a:r>
          </a:p>
          <a:p>
            <a:r>
              <a:rPr lang="en-US" dirty="0" smtClean="0">
                <a:solidFill>
                  <a:schemeClr val="bg1"/>
                </a:solidFill>
              </a:rPr>
              <a:t>Hydromorphone 2mg every 4 hours + Oxycodone 60mg BID</a:t>
            </a:r>
          </a:p>
          <a:p>
            <a:pPr lvl="1"/>
            <a:r>
              <a:rPr lang="en-US" dirty="0" smtClean="0">
                <a:solidFill>
                  <a:srgbClr val="FFC000"/>
                </a:solidFill>
              </a:rPr>
              <a:t>2mg x 6 = 12mg x 4 CF = 48mg MED</a:t>
            </a:r>
          </a:p>
          <a:p>
            <a:pPr lvl="1"/>
            <a:r>
              <a:rPr lang="en-US" dirty="0" smtClean="0">
                <a:solidFill>
                  <a:srgbClr val="FFC000"/>
                </a:solidFill>
              </a:rPr>
              <a:t>60mg x 2 = 120mg x 1.5 CF = 180mg MED</a:t>
            </a:r>
          </a:p>
          <a:p>
            <a:pPr lvl="1"/>
            <a:r>
              <a:rPr lang="en-US" b="1" dirty="0" smtClean="0">
                <a:solidFill>
                  <a:srgbClr val="FFC000"/>
                </a:solidFill>
              </a:rPr>
              <a:t>TOTAL 228mg MED</a:t>
            </a:r>
          </a:p>
          <a:p>
            <a:r>
              <a:rPr lang="en-US" dirty="0" smtClean="0">
                <a:solidFill>
                  <a:schemeClr val="bg1"/>
                </a:solidFill>
              </a:rPr>
              <a:t>Methadone 20mg TID</a:t>
            </a:r>
          </a:p>
          <a:p>
            <a:pPr lvl="1"/>
            <a:r>
              <a:rPr lang="en-US" dirty="0" smtClean="0">
                <a:solidFill>
                  <a:srgbClr val="FFC000"/>
                </a:solidFill>
              </a:rPr>
              <a:t>20mg x 3 = 60mg x </a:t>
            </a:r>
            <a:r>
              <a:rPr lang="en-US" dirty="0" smtClean="0">
                <a:solidFill>
                  <a:srgbClr val="FFC000"/>
                </a:solidFill>
              </a:rPr>
              <a:t>10.0</a:t>
            </a:r>
            <a:r>
              <a:rPr lang="en-US" dirty="0" smtClean="0">
                <a:solidFill>
                  <a:srgbClr val="FFC000"/>
                </a:solidFill>
              </a:rPr>
              <a:t>* CF = </a:t>
            </a:r>
            <a:r>
              <a:rPr lang="en-US" b="1" dirty="0" smtClean="0">
                <a:solidFill>
                  <a:srgbClr val="FFC000"/>
                </a:solidFill>
              </a:rPr>
              <a:t>600</a:t>
            </a:r>
            <a:r>
              <a:rPr lang="en-US" b="1" dirty="0" smtClean="0">
                <a:solidFill>
                  <a:srgbClr val="FFC000"/>
                </a:solidFill>
              </a:rPr>
              <a:t>mg </a:t>
            </a:r>
            <a:r>
              <a:rPr lang="en-US" b="1" dirty="0" smtClean="0">
                <a:solidFill>
                  <a:srgbClr val="FFC000"/>
                </a:solidFill>
              </a:rPr>
              <a:t>MED</a:t>
            </a:r>
          </a:p>
          <a:p>
            <a:pPr marL="457200" lvl="1" indent="0">
              <a:buNone/>
            </a:pPr>
            <a:r>
              <a:rPr lang="en-US" dirty="0" smtClean="0">
                <a:solidFill>
                  <a:srgbClr val="FFC000"/>
                </a:solidFill>
              </a:rPr>
              <a:t>*seek expert advice</a:t>
            </a:r>
          </a:p>
        </p:txBody>
      </p:sp>
      <p:sp>
        <p:nvSpPr>
          <p:cNvPr id="6" name="Title 1"/>
          <p:cNvSpPr txBox="1">
            <a:spLocks noGrp="1"/>
          </p:cNvSpPr>
          <p:nvPr>
            <p:ph type="title"/>
          </p:nvPr>
        </p:nvSpPr>
        <p:spPr>
          <a:prstGeom prst="rect">
            <a:avLst/>
          </a:prstGeom>
          <a:solidFill>
            <a:schemeClr val="bg1"/>
          </a:solidFill>
          <a:ln w="47625">
            <a:solidFill>
              <a:schemeClr val="accent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Calculating Morphine Equivalent Dose</a:t>
            </a:r>
            <a:endParaRPr lang="en-US" sz="3600" b="1" dirty="0">
              <a:solidFill>
                <a:schemeClr val="tx2"/>
              </a:solidFill>
            </a:endParaRPr>
          </a:p>
        </p:txBody>
      </p:sp>
    </p:spTree>
    <p:extLst>
      <p:ext uri="{BB962C8B-B14F-4D97-AF65-F5344CB8AC3E}">
        <p14:creationId xmlns:p14="http://schemas.microsoft.com/office/powerpoint/2010/main" xmlns="" val="265808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50800">
            <a:solidFill>
              <a:srgbClr val="FF0000"/>
            </a:solidFill>
          </a:ln>
        </p:spPr>
        <p:txBody>
          <a:bodyPr>
            <a:normAutofit/>
          </a:bodyPr>
          <a:lstStyle/>
          <a:p>
            <a:r>
              <a:rPr lang="en-US" b="1" dirty="0" smtClean="0">
                <a:solidFill>
                  <a:schemeClr val="tx2"/>
                </a:solidFill>
              </a:rPr>
              <a:t>Taper plan and start taper</a:t>
            </a:r>
            <a:endParaRPr lang="en-US" b="1" dirty="0">
              <a:solidFill>
                <a:schemeClr val="tx2"/>
              </a:solidFill>
            </a:endParaRPr>
          </a:p>
        </p:txBody>
      </p:sp>
      <p:sp>
        <p:nvSpPr>
          <p:cNvPr id="3" name="Content Placeholder 2"/>
          <p:cNvSpPr>
            <a:spLocks noGrp="1"/>
          </p:cNvSpPr>
          <p:nvPr>
            <p:ph idx="1"/>
          </p:nvPr>
        </p:nvSpPr>
        <p:spPr/>
        <p:txBody>
          <a:bodyPr/>
          <a:lstStyle/>
          <a:p>
            <a:endParaRPr lang="en-US" dirty="0" smtClean="0">
              <a:solidFill>
                <a:schemeClr val="bg1"/>
              </a:solidFill>
            </a:endParaRPr>
          </a:p>
          <a:p>
            <a:endParaRPr lang="en-US" dirty="0" smtClean="0">
              <a:solidFill>
                <a:schemeClr val="bg1"/>
              </a:solidFill>
            </a:endParaRPr>
          </a:p>
        </p:txBody>
      </p:sp>
      <p:sp>
        <p:nvSpPr>
          <p:cNvPr id="4" name="Rectangle 3"/>
          <p:cNvSpPr/>
          <p:nvPr/>
        </p:nvSpPr>
        <p:spPr>
          <a:xfrm>
            <a:off x="457200" y="1586345"/>
            <a:ext cx="8001000" cy="5016758"/>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FFC000"/>
                </a:solidFill>
              </a:rPr>
              <a:t>Discuss goals of taper </a:t>
            </a:r>
            <a:r>
              <a:rPr lang="en-US" sz="3200" dirty="0" smtClean="0">
                <a:solidFill>
                  <a:srgbClr val="FFC000"/>
                </a:solidFill>
              </a:rPr>
              <a:t>—how and </a:t>
            </a:r>
            <a:r>
              <a:rPr lang="en-US" sz="3200" dirty="0">
                <a:solidFill>
                  <a:srgbClr val="FFC000"/>
                </a:solidFill>
              </a:rPr>
              <a:t>when will we know if it is successful? </a:t>
            </a:r>
          </a:p>
          <a:p>
            <a:pPr marL="914400" lvl="1" indent="-457200">
              <a:buFont typeface="Arial" panose="020B0604020202020204" pitchFamily="34" charset="0"/>
              <a:buChar char="•"/>
            </a:pPr>
            <a:r>
              <a:rPr lang="en-US" sz="3200" dirty="0" smtClean="0">
                <a:solidFill>
                  <a:schemeClr val="bg1"/>
                </a:solidFill>
              </a:rPr>
              <a:t>Establish dose target and timeframe</a:t>
            </a:r>
            <a:endParaRPr lang="en-US" sz="3200" dirty="0">
              <a:solidFill>
                <a:schemeClr val="bg1"/>
              </a:solidFill>
            </a:endParaRPr>
          </a:p>
          <a:p>
            <a:pPr marL="914400" lvl="1" indent="-457200">
              <a:buFont typeface="Arial" panose="020B0604020202020204" pitchFamily="34" charset="0"/>
              <a:buChar char="•"/>
            </a:pPr>
            <a:r>
              <a:rPr lang="en-US" sz="3200" dirty="0">
                <a:solidFill>
                  <a:schemeClr val="bg1"/>
                </a:solidFill>
              </a:rPr>
              <a:t>Maintain current level of </a:t>
            </a:r>
            <a:r>
              <a:rPr lang="en-US" sz="3200" dirty="0" smtClean="0">
                <a:solidFill>
                  <a:schemeClr val="bg1"/>
                </a:solidFill>
              </a:rPr>
              <a:t>analgesia </a:t>
            </a:r>
            <a:r>
              <a:rPr lang="en-US" sz="3200" i="1" dirty="0" smtClean="0">
                <a:solidFill>
                  <a:schemeClr val="bg1"/>
                </a:solidFill>
              </a:rPr>
              <a:t>(may not be possible in short term)</a:t>
            </a:r>
            <a:endParaRPr lang="en-US" sz="3200" i="1" dirty="0">
              <a:solidFill>
                <a:schemeClr val="bg1"/>
              </a:solidFill>
            </a:endParaRPr>
          </a:p>
          <a:p>
            <a:pPr marL="457200" indent="-457200">
              <a:buFont typeface="Arial" panose="020B0604020202020204" pitchFamily="34" charset="0"/>
              <a:buChar char="•"/>
            </a:pPr>
            <a:r>
              <a:rPr lang="en-US" sz="3200" dirty="0">
                <a:solidFill>
                  <a:srgbClr val="FFC000"/>
                </a:solidFill>
              </a:rPr>
              <a:t>Discuss potential withdrawal symptoms</a:t>
            </a:r>
          </a:p>
          <a:p>
            <a:pPr marL="914400" lvl="1" indent="-457200">
              <a:buFont typeface="Arial" panose="020B0604020202020204" pitchFamily="34" charset="0"/>
              <a:buChar char="•"/>
            </a:pPr>
            <a:r>
              <a:rPr lang="en-US" sz="3200" dirty="0">
                <a:solidFill>
                  <a:schemeClr val="bg1"/>
                </a:solidFill>
              </a:rPr>
              <a:t>Temporary increase in pain</a:t>
            </a:r>
          </a:p>
          <a:p>
            <a:pPr marL="914400" lvl="1" indent="-457200">
              <a:buFont typeface="Arial" panose="020B0604020202020204" pitchFamily="34" charset="0"/>
              <a:buChar char="•"/>
            </a:pPr>
            <a:r>
              <a:rPr lang="en-US" sz="3200" dirty="0" smtClean="0">
                <a:solidFill>
                  <a:schemeClr val="bg1"/>
                </a:solidFill>
              </a:rPr>
              <a:t>Discuss how to contact</a:t>
            </a:r>
            <a:endParaRPr lang="en-US" sz="3200" dirty="0">
              <a:solidFill>
                <a:schemeClr val="bg1"/>
              </a:solidFill>
            </a:endParaRPr>
          </a:p>
          <a:p>
            <a:pPr marL="914400" lvl="1" indent="-457200">
              <a:buFont typeface="Arial" panose="020B0604020202020204" pitchFamily="34" charset="0"/>
              <a:buChar char="•"/>
            </a:pPr>
            <a:r>
              <a:rPr lang="en-US" sz="3200" dirty="0">
                <a:solidFill>
                  <a:schemeClr val="bg1"/>
                </a:solidFill>
              </a:rPr>
              <a:t>Schedule </a:t>
            </a:r>
            <a:r>
              <a:rPr lang="en-US" sz="3200" dirty="0" smtClean="0">
                <a:solidFill>
                  <a:schemeClr val="bg1"/>
                </a:solidFill>
              </a:rPr>
              <a:t>follow-up or nurse check ins</a:t>
            </a:r>
            <a:endParaRPr lang="en-US" sz="3200" dirty="0">
              <a:solidFill>
                <a:schemeClr val="bg1"/>
              </a:solidFill>
            </a:endParaRPr>
          </a:p>
          <a:p>
            <a:pPr marL="457200" indent="-457200">
              <a:buFont typeface="Arial" panose="020B0604020202020204" pitchFamily="34" charset="0"/>
              <a:buChar char="•"/>
            </a:pPr>
            <a:r>
              <a:rPr lang="en-US" sz="3200" dirty="0">
                <a:solidFill>
                  <a:srgbClr val="FFC000"/>
                </a:solidFill>
              </a:rPr>
              <a:t>Identify at least one self-management goal</a:t>
            </a:r>
          </a:p>
        </p:txBody>
      </p:sp>
    </p:spTree>
    <p:extLst>
      <p:ext uri="{BB962C8B-B14F-4D97-AF65-F5344CB8AC3E}">
        <p14:creationId xmlns:p14="http://schemas.microsoft.com/office/powerpoint/2010/main" xmlns="" val="3839750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09600"/>
          </a:xfrm>
          <a:solidFill>
            <a:schemeClr val="bg1"/>
          </a:solidFill>
          <a:ln w="47625">
            <a:solidFill>
              <a:schemeClr val="accent2"/>
            </a:solidFill>
          </a:ln>
        </p:spPr>
        <p:txBody>
          <a:bodyPr>
            <a:normAutofit/>
          </a:bodyPr>
          <a:lstStyle/>
          <a:p>
            <a:r>
              <a:rPr lang="en-US" sz="3200" b="1" dirty="0" smtClean="0">
                <a:solidFill>
                  <a:schemeClr val="tx2"/>
                </a:solidFill>
              </a:rPr>
              <a:t>How to approach an opioid taper/cessation</a:t>
            </a:r>
            <a:endParaRPr lang="en-US" sz="3200" b="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76877059"/>
              </p:ext>
            </p:extLst>
          </p:nvPr>
        </p:nvGraphicFramePr>
        <p:xfrm>
          <a:off x="27972" y="685800"/>
          <a:ext cx="9116027" cy="6235571"/>
        </p:xfrm>
        <a:graphic>
          <a:graphicData uri="http://schemas.openxmlformats.org/drawingml/2006/table">
            <a:tbl>
              <a:tblPr firstRow="1" bandRow="1">
                <a:tableStyleId>{5C22544A-7EE6-4342-B048-85BDC9FD1C3A}</a:tableStyleId>
              </a:tblPr>
              <a:tblGrid>
                <a:gridCol w="1751551"/>
                <a:gridCol w="1671935"/>
                <a:gridCol w="2489613"/>
                <a:gridCol w="3202928"/>
              </a:tblGrid>
              <a:tr h="828915">
                <a:tc>
                  <a:txBody>
                    <a:bodyPr/>
                    <a:lstStyle/>
                    <a:p>
                      <a:pPr algn="ctr"/>
                      <a:r>
                        <a:rPr lang="en-US" sz="1800" dirty="0" smtClean="0"/>
                        <a:t>Issue</a:t>
                      </a:r>
                      <a:endParaRPr lang="en-US" sz="1800" dirty="0"/>
                    </a:p>
                  </a:txBody>
                  <a:tcPr/>
                </a:tc>
                <a:tc>
                  <a:txBody>
                    <a:bodyPr/>
                    <a:lstStyle/>
                    <a:p>
                      <a:pPr algn="ctr"/>
                      <a:r>
                        <a:rPr lang="en-US" sz="1800" dirty="0" smtClean="0"/>
                        <a:t>Recommended Length of Taper</a:t>
                      </a:r>
                      <a:endParaRPr lang="en-US" sz="1800" dirty="0"/>
                    </a:p>
                  </a:txBody>
                  <a:tcPr/>
                </a:tc>
                <a:tc>
                  <a:txBody>
                    <a:bodyPr/>
                    <a:lstStyle/>
                    <a:p>
                      <a:pPr algn="ctr"/>
                      <a:r>
                        <a:rPr lang="en-US" sz="1800" dirty="0" smtClean="0"/>
                        <a:t>Degree of Shared Decision</a:t>
                      </a:r>
                      <a:r>
                        <a:rPr lang="en-US" sz="1800" baseline="0" dirty="0" smtClean="0"/>
                        <a:t> Making about Opioid Taper</a:t>
                      </a:r>
                      <a:endParaRPr lang="en-US" sz="1800" dirty="0"/>
                    </a:p>
                  </a:txBody>
                  <a:tcPr/>
                </a:tc>
                <a:tc>
                  <a:txBody>
                    <a:bodyPr/>
                    <a:lstStyle/>
                    <a:p>
                      <a:pPr algn="ctr"/>
                      <a:r>
                        <a:rPr lang="en-US" sz="1800" dirty="0" smtClean="0"/>
                        <a:t>Intervention/Setting</a:t>
                      </a:r>
                      <a:endParaRPr lang="en-US" sz="1800" dirty="0"/>
                    </a:p>
                  </a:txBody>
                  <a:tcPr/>
                </a:tc>
              </a:tr>
              <a:tr h="1527563">
                <a:tc>
                  <a:txBody>
                    <a:bodyPr/>
                    <a:lstStyle/>
                    <a:p>
                      <a:r>
                        <a:rPr lang="en-US" sz="1800" b="1" dirty="0" smtClean="0"/>
                        <a:t>Substance Use Disorder </a:t>
                      </a:r>
                    </a:p>
                  </a:txBody>
                  <a:tcPr/>
                </a:tc>
                <a:tc>
                  <a:txBody>
                    <a:bodyPr/>
                    <a:lstStyle/>
                    <a:p>
                      <a:r>
                        <a:rPr lang="en-US" sz="1800" dirty="0" smtClean="0"/>
                        <a:t>No taper, immediate referral</a:t>
                      </a:r>
                      <a:endParaRPr lang="en-US" sz="1800" dirty="0"/>
                    </a:p>
                  </a:txBody>
                  <a:tcPr/>
                </a:tc>
                <a:tc>
                  <a:txBody>
                    <a:bodyPr/>
                    <a:lstStyle/>
                    <a:p>
                      <a:r>
                        <a:rPr lang="en-US" sz="1800" dirty="0" smtClean="0"/>
                        <a:t>None – provider</a:t>
                      </a:r>
                      <a:r>
                        <a:rPr lang="en-US" sz="1800" baseline="0" dirty="0" smtClean="0"/>
                        <a:t> choice alone</a:t>
                      </a:r>
                      <a:endParaRPr lang="en-US" sz="1800" dirty="0"/>
                    </a:p>
                  </a:txBody>
                  <a:tcPr/>
                </a:tc>
                <a:tc>
                  <a:txBody>
                    <a:bodyPr/>
                    <a:lstStyle/>
                    <a:p>
                      <a:r>
                        <a:rPr lang="en-US" sz="1600" b="1" u="sng" dirty="0" smtClean="0"/>
                        <a:t>Intervention</a:t>
                      </a:r>
                      <a:r>
                        <a:rPr lang="en-US" sz="1600" dirty="0" smtClean="0"/>
                        <a:t>: </a:t>
                      </a:r>
                      <a:r>
                        <a:rPr lang="en-US" sz="1600" i="1" dirty="0" smtClean="0"/>
                        <a:t>Detoxification</a:t>
                      </a:r>
                      <a:r>
                        <a:rPr lang="en-US" sz="1600" dirty="0" smtClean="0"/>
                        <a:t> with medication assisted treatment (buprenorphine</a:t>
                      </a:r>
                      <a:r>
                        <a:rPr lang="en-US" sz="1600" baseline="0" dirty="0" smtClean="0"/>
                        <a:t> or methadone), Naloxone rescue kit</a:t>
                      </a:r>
                    </a:p>
                    <a:p>
                      <a:r>
                        <a:rPr lang="en-US" sz="1600" b="1" u="sng" baseline="0" dirty="0" smtClean="0"/>
                        <a:t>Setting</a:t>
                      </a:r>
                      <a:r>
                        <a:rPr lang="en-US" sz="1600" baseline="0" dirty="0" smtClean="0"/>
                        <a:t>: Inpatient or</a:t>
                      </a:r>
                    </a:p>
                    <a:p>
                      <a:r>
                        <a:rPr lang="en-US" sz="1600" baseline="0" dirty="0" smtClean="0"/>
                        <a:t>Outpatient Buprenorphine (OBOT)</a:t>
                      </a:r>
                      <a:endParaRPr lang="en-US" sz="1600" dirty="0" smtClean="0"/>
                    </a:p>
                  </a:txBody>
                  <a:tcPr/>
                </a:tc>
              </a:tr>
              <a:tr h="588405">
                <a:tc>
                  <a:txBody>
                    <a:bodyPr/>
                    <a:lstStyle/>
                    <a:p>
                      <a:r>
                        <a:rPr lang="en-US" sz="1800" b="1" dirty="0" smtClean="0"/>
                        <a:t>Diversion</a:t>
                      </a:r>
                      <a:endParaRPr lang="en-US" sz="1400" b="0" dirty="0"/>
                    </a:p>
                  </a:txBody>
                  <a:tcPr/>
                </a:tc>
                <a:tc>
                  <a:txBody>
                    <a:bodyPr/>
                    <a:lstStyle/>
                    <a:p>
                      <a:r>
                        <a:rPr lang="en-US" sz="1800" dirty="0" smtClean="0"/>
                        <a:t>No</a:t>
                      </a:r>
                      <a:r>
                        <a:rPr lang="en-US" sz="1800" baseline="0" dirty="0" smtClean="0"/>
                        <a:t> taper*</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None – provider</a:t>
                      </a:r>
                      <a:r>
                        <a:rPr lang="en-US" sz="1800" baseline="0" dirty="0" smtClean="0"/>
                        <a:t> choice alone</a:t>
                      </a:r>
                      <a:endParaRPr lang="en-US" sz="1800" dirty="0" smtClean="0"/>
                    </a:p>
                  </a:txBody>
                  <a:tcPr/>
                </a:tc>
                <a:tc>
                  <a:txBody>
                    <a:bodyPr/>
                    <a:lstStyle/>
                    <a:p>
                      <a:r>
                        <a:rPr lang="en-US" sz="1600" dirty="0" smtClean="0"/>
                        <a:t>Determine</a:t>
                      </a:r>
                      <a:r>
                        <a:rPr lang="en-US" sz="1600" baseline="0" dirty="0" smtClean="0"/>
                        <a:t> need based on actual use of opioids, if any</a:t>
                      </a:r>
                      <a:endParaRPr lang="en-US" sz="1600" dirty="0" smtClean="0"/>
                    </a:p>
                  </a:txBody>
                  <a:tcPr/>
                </a:tc>
              </a:tr>
              <a:tr h="898566">
                <a:tc>
                  <a:txBody>
                    <a:bodyPr/>
                    <a:lstStyle/>
                    <a:p>
                      <a:r>
                        <a:rPr lang="en-US" sz="1800" b="1" dirty="0" smtClean="0"/>
                        <a:t>At</a:t>
                      </a:r>
                      <a:r>
                        <a:rPr lang="en-US" sz="1800" b="1" baseline="0" dirty="0" smtClean="0"/>
                        <a:t> risk for immediate harms</a:t>
                      </a:r>
                      <a:endParaRPr lang="en-US" sz="1400" b="0" dirty="0"/>
                    </a:p>
                  </a:txBody>
                  <a:tcPr/>
                </a:tc>
                <a:tc>
                  <a:txBody>
                    <a:bodyPr/>
                    <a:lstStyle/>
                    <a:p>
                      <a:r>
                        <a:rPr lang="en-US" sz="1800" dirty="0" smtClean="0"/>
                        <a:t>Weeks to months</a:t>
                      </a:r>
                      <a:endParaRPr lang="en-US" sz="1800" dirty="0"/>
                    </a:p>
                  </a:txBody>
                  <a:tcPr/>
                </a:tc>
                <a:tc>
                  <a:txBody>
                    <a:bodyPr/>
                    <a:lstStyle/>
                    <a:p>
                      <a:r>
                        <a:rPr lang="en-US" sz="1800" dirty="0" smtClean="0"/>
                        <a:t>Moderate – provider</a:t>
                      </a:r>
                      <a:r>
                        <a:rPr lang="en-US" sz="1800" baseline="0" dirty="0" smtClean="0"/>
                        <a:t> led &amp; patient views sought</a:t>
                      </a:r>
                      <a:endParaRPr lang="en-US" sz="1800" dirty="0"/>
                    </a:p>
                  </a:txBody>
                  <a:tcPr/>
                </a:tc>
                <a:tc>
                  <a:txBody>
                    <a:bodyPr/>
                    <a:lstStyle/>
                    <a:p>
                      <a:r>
                        <a:rPr lang="en-US" sz="1600" b="1" u="sng" dirty="0" smtClean="0"/>
                        <a:t>Intervention</a:t>
                      </a:r>
                      <a:r>
                        <a:rPr lang="en-US" sz="1600" dirty="0" smtClean="0"/>
                        <a:t>:</a:t>
                      </a:r>
                      <a:r>
                        <a:rPr lang="en-US" sz="1600" baseline="0" dirty="0" smtClean="0"/>
                        <a:t> </a:t>
                      </a:r>
                      <a:r>
                        <a:rPr lang="en-US" sz="1600" dirty="0" smtClean="0"/>
                        <a:t>Supportive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Naloxone rescue kit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baseline="0" dirty="0" smtClean="0"/>
                        <a:t>Setting</a:t>
                      </a:r>
                      <a:r>
                        <a:rPr lang="en-US" sz="1600" baseline="0" dirty="0" smtClean="0"/>
                        <a:t>: </a:t>
                      </a:r>
                      <a:r>
                        <a:rPr lang="en-US" sz="1600" dirty="0" smtClean="0"/>
                        <a:t>Outpatient opioid </a:t>
                      </a:r>
                      <a:r>
                        <a:rPr lang="en-US" sz="1600" baseline="0" dirty="0" smtClean="0"/>
                        <a:t>taper</a:t>
                      </a:r>
                    </a:p>
                  </a:txBody>
                  <a:tcPr/>
                </a:tc>
              </a:tr>
              <a:tr h="1048327">
                <a:tc>
                  <a:txBody>
                    <a:bodyPr/>
                    <a:lstStyle/>
                    <a:p>
                      <a:r>
                        <a:rPr lang="en-US" sz="1800" b="1" dirty="0" smtClean="0"/>
                        <a:t>Therapeutic failure</a:t>
                      </a:r>
                      <a:endParaRPr lang="en-US" sz="1800" b="1" dirty="0"/>
                    </a:p>
                  </a:txBody>
                  <a:tcPr/>
                </a:tc>
                <a:tc>
                  <a:txBody>
                    <a:bodyPr/>
                    <a:lstStyle/>
                    <a:p>
                      <a:r>
                        <a:rPr lang="en-US" sz="1800" dirty="0" smtClean="0"/>
                        <a:t>Months </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Moderate – provider</a:t>
                      </a:r>
                      <a:r>
                        <a:rPr lang="en-US" sz="1800" baseline="0" dirty="0" smtClean="0"/>
                        <a:t> led &amp; patient views sought</a:t>
                      </a:r>
                      <a:endParaRPr lang="en-US" sz="1800" dirty="0" smtClean="0"/>
                    </a:p>
                    <a:p>
                      <a:endParaRPr lang="en-US" sz="1800" dirty="0"/>
                    </a:p>
                  </a:txBody>
                  <a:tcPr/>
                </a:tc>
                <a:tc>
                  <a:txBody>
                    <a:bodyPr/>
                    <a:lstStyle/>
                    <a:p>
                      <a:r>
                        <a:rPr lang="en-US" sz="1600" b="1" u="sng" dirty="0" smtClean="0"/>
                        <a:t>Intervention</a:t>
                      </a:r>
                      <a:r>
                        <a:rPr lang="en-US" sz="1600" dirty="0" smtClean="0"/>
                        <a:t>:</a:t>
                      </a:r>
                      <a:r>
                        <a:rPr lang="en-US" sz="1600" baseline="0" dirty="0" smtClean="0"/>
                        <a:t> </a:t>
                      </a:r>
                      <a:r>
                        <a:rPr lang="en-US" sz="1600" dirty="0" smtClean="0"/>
                        <a:t>Supportive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Naloxone rescue kit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baseline="0" dirty="0" smtClean="0"/>
                        <a:t>Setting</a:t>
                      </a:r>
                      <a:r>
                        <a:rPr lang="en-US" sz="1600" baseline="0" dirty="0" smtClean="0"/>
                        <a:t>: </a:t>
                      </a:r>
                      <a:r>
                        <a:rPr lang="en-US" sz="1600" dirty="0" smtClean="0"/>
                        <a:t>Outpatient opioid </a:t>
                      </a:r>
                      <a:r>
                        <a:rPr lang="en-US" sz="1600" baseline="0" dirty="0" smtClean="0"/>
                        <a:t>taper</a:t>
                      </a:r>
                    </a:p>
                    <a:p>
                      <a:r>
                        <a:rPr lang="en-US" sz="1600" b="1" u="sng" baseline="0" dirty="0" smtClean="0"/>
                        <a:t>Option</a:t>
                      </a:r>
                      <a:r>
                        <a:rPr lang="en-US" sz="1600" baseline="0" dirty="0" smtClean="0"/>
                        <a:t>: Buprenorphine (OBOT)</a:t>
                      </a:r>
                      <a:endParaRPr lang="en-US" sz="1600" dirty="0"/>
                    </a:p>
                  </a:txBody>
                  <a:tcPr/>
                </a:tc>
              </a:tr>
              <a:tr h="1145411">
                <a:tc>
                  <a:txBody>
                    <a:bodyPr/>
                    <a:lstStyle/>
                    <a:p>
                      <a:r>
                        <a:rPr lang="en-US" sz="1800" b="1" dirty="0" smtClean="0"/>
                        <a:t>At</a:t>
                      </a:r>
                      <a:r>
                        <a:rPr lang="en-US" sz="1800" b="1" baseline="0" dirty="0" smtClean="0"/>
                        <a:t> risk for future harms</a:t>
                      </a:r>
                      <a:endParaRPr lang="en-US" sz="1800" b="1" dirty="0"/>
                    </a:p>
                  </a:txBody>
                  <a:tcPr/>
                </a:tc>
                <a:tc>
                  <a:txBody>
                    <a:bodyPr/>
                    <a:lstStyle/>
                    <a:p>
                      <a:r>
                        <a:rPr lang="en-US" sz="1800" dirty="0" smtClean="0"/>
                        <a:t>Months to Years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Moderate – provider</a:t>
                      </a:r>
                      <a:r>
                        <a:rPr lang="en-US" sz="1800" baseline="0" dirty="0" smtClean="0"/>
                        <a:t> led &amp; patient views sought</a:t>
                      </a:r>
                      <a:endParaRPr lang="en-US" sz="1800" dirty="0" smtClean="0"/>
                    </a:p>
                  </a:txBody>
                  <a:tcPr/>
                </a:tc>
                <a:tc>
                  <a:txBody>
                    <a:bodyPr/>
                    <a:lstStyle/>
                    <a:p>
                      <a:r>
                        <a:rPr lang="en-US" sz="1600" b="1" u="sng" dirty="0" smtClean="0"/>
                        <a:t>Intervention</a:t>
                      </a:r>
                      <a:r>
                        <a:rPr lang="en-US" sz="1600" dirty="0" smtClean="0"/>
                        <a:t>:</a:t>
                      </a:r>
                      <a:r>
                        <a:rPr lang="en-US" sz="1600" baseline="0" dirty="0" smtClean="0"/>
                        <a:t> </a:t>
                      </a:r>
                      <a:r>
                        <a:rPr lang="en-US" sz="1600" dirty="0" smtClean="0"/>
                        <a:t>Supportive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Naloxone rescue kit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baseline="0" dirty="0" smtClean="0"/>
                        <a:t>Setting</a:t>
                      </a:r>
                      <a:r>
                        <a:rPr lang="en-US" sz="1600" baseline="0" dirty="0" smtClean="0"/>
                        <a:t>: </a:t>
                      </a:r>
                      <a:r>
                        <a:rPr lang="en-US" sz="1600" dirty="0" smtClean="0"/>
                        <a:t>Outpatient opioid </a:t>
                      </a:r>
                      <a:r>
                        <a:rPr lang="en-US" sz="1600" baseline="0" dirty="0" smtClean="0"/>
                        <a:t>taper</a:t>
                      </a:r>
                    </a:p>
                    <a:p>
                      <a:r>
                        <a:rPr lang="en-US" sz="1600" b="1" u="sng" dirty="0" smtClean="0"/>
                        <a:t>Option</a:t>
                      </a:r>
                      <a:r>
                        <a:rPr lang="en-US" sz="1600" dirty="0" smtClean="0"/>
                        <a:t>:</a:t>
                      </a:r>
                      <a:r>
                        <a:rPr lang="en-US" sz="1600" baseline="0" dirty="0" smtClean="0"/>
                        <a:t> Buprenorphine (OBOT)</a:t>
                      </a:r>
                      <a:endParaRPr lang="en-US" sz="1600" dirty="0"/>
                    </a:p>
                  </a:txBody>
                  <a:tcPr/>
                </a:tc>
              </a:tr>
            </a:tbl>
          </a:graphicData>
        </a:graphic>
      </p:graphicFrame>
    </p:spTree>
    <p:extLst>
      <p:ext uri="{BB962C8B-B14F-4D97-AF65-F5344CB8AC3E}">
        <p14:creationId xmlns:p14="http://schemas.microsoft.com/office/powerpoint/2010/main" xmlns="" val="49778661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838</TotalTime>
  <Words>1885</Words>
  <Application>Microsoft Office PowerPoint</Application>
  <PresentationFormat>On-screen Show (4:3)</PresentationFormat>
  <Paragraphs>216</Paragraphs>
  <Slides>26</Slides>
  <Notes>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3_Solstice</vt:lpstr>
      <vt:lpstr>Opioid Tapering  </vt:lpstr>
      <vt:lpstr>Objectives</vt:lpstr>
      <vt:lpstr>Diagnose &amp; Calculate MED</vt:lpstr>
      <vt:lpstr>Enduring adaptation produced by established behaviors Opioid use disorder criteria may be different for pain patients on chronic opioids</vt:lpstr>
      <vt:lpstr>Slide 5</vt:lpstr>
      <vt:lpstr>Slide 6</vt:lpstr>
      <vt:lpstr>Calculating Morphine Equivalent Dose</vt:lpstr>
      <vt:lpstr>Taper plan and start taper</vt:lpstr>
      <vt:lpstr>How to approach an opioid taper/cessation</vt:lpstr>
      <vt:lpstr>Use a Risk-Benefit Framework</vt:lpstr>
      <vt:lpstr>Slide 11</vt:lpstr>
      <vt:lpstr>Outpatient Tapering Options </vt:lpstr>
      <vt:lpstr>Outpatient Tapering Options </vt:lpstr>
      <vt:lpstr>Slide 14</vt:lpstr>
      <vt:lpstr>Medication Assisted Treatment</vt:lpstr>
      <vt:lpstr>Case 1: Immediate Risks</vt:lpstr>
      <vt:lpstr>Case 1: Immediate Risks</vt:lpstr>
      <vt:lpstr>Case 2: Substance Use Disorder</vt:lpstr>
      <vt:lpstr>Case 3</vt:lpstr>
      <vt:lpstr>Case 4: “Lost Generation” with therapeutic alliance</vt:lpstr>
      <vt:lpstr>Case 5: “Lost Generation” with Hopelessness</vt:lpstr>
      <vt:lpstr>Tapering Benzos</vt:lpstr>
      <vt:lpstr>Benzodiazepine Taper Principles</vt:lpstr>
      <vt:lpstr>Withdrawal adjuvant medications</vt:lpstr>
      <vt:lpstr>Slide 25</vt:lpstr>
      <vt:lpstr>University of Washington  PAIN PROVIDER TOOLKIT</vt:lpstr>
    </vt:vector>
  </TitlesOfParts>
  <Company>OHSU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Discontinuing or Tapering Opioids</dc:title>
  <dc:creator>Melissa Weimer</dc:creator>
  <cp:lastModifiedBy>H205scb</cp:lastModifiedBy>
  <cp:revision>86</cp:revision>
  <cp:lastPrinted>2016-03-05T01:47:39Z</cp:lastPrinted>
  <dcterms:created xsi:type="dcterms:W3CDTF">2015-12-14T21:01:07Z</dcterms:created>
  <dcterms:modified xsi:type="dcterms:W3CDTF">2016-05-21T19:44:47Z</dcterms:modified>
</cp:coreProperties>
</file>