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2"/>
  </p:notesMasterIdLst>
  <p:handoutMasterIdLst>
    <p:handoutMasterId r:id="rId23"/>
  </p:handoutMasterIdLst>
  <p:sldIdLst>
    <p:sldId id="342" r:id="rId2"/>
    <p:sldId id="257" r:id="rId3"/>
    <p:sldId id="268" r:id="rId4"/>
    <p:sldId id="285" r:id="rId5"/>
    <p:sldId id="297" r:id="rId6"/>
    <p:sldId id="276" r:id="rId7"/>
    <p:sldId id="352" r:id="rId8"/>
    <p:sldId id="277" r:id="rId9"/>
    <p:sldId id="351" r:id="rId10"/>
    <p:sldId id="278" r:id="rId11"/>
    <p:sldId id="348" r:id="rId12"/>
    <p:sldId id="279" r:id="rId13"/>
    <p:sldId id="345" r:id="rId14"/>
    <p:sldId id="346" r:id="rId15"/>
    <p:sldId id="368" r:id="rId16"/>
    <p:sldId id="353" r:id="rId17"/>
    <p:sldId id="298" r:id="rId18"/>
    <p:sldId id="315" r:id="rId19"/>
    <p:sldId id="366" r:id="rId20"/>
    <p:sldId id="343"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0" autoAdjust="0"/>
    <p:restoredTop sz="69692" autoAdjust="0"/>
  </p:normalViewPr>
  <p:slideViewPr>
    <p:cSldViewPr>
      <p:cViewPr varScale="1">
        <p:scale>
          <a:sx n="68" d="100"/>
          <a:sy n="68" d="100"/>
        </p:scale>
        <p:origin x="175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5F89C4E-91B5-4B3D-ADD2-9CFD658A5DA1}" type="datetimeFigureOut">
              <a:rPr lang="en-US" smtClean="0"/>
              <a:t>5/20/2016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3A1587B-4A63-4358-A04E-A37D559341CD}" type="slidenum">
              <a:rPr lang="en-US" smtClean="0"/>
              <a:t>‹#›</a:t>
            </a:fld>
            <a:endParaRPr lang="en-US"/>
          </a:p>
        </p:txBody>
      </p:sp>
    </p:spTree>
    <p:extLst>
      <p:ext uri="{BB962C8B-B14F-4D97-AF65-F5344CB8AC3E}">
        <p14:creationId xmlns:p14="http://schemas.microsoft.com/office/powerpoint/2010/main" val="37848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36A0816-A85E-4620-84A1-9D00CE4DDD50}" type="datetimeFigureOut">
              <a:rPr lang="en-US" smtClean="0"/>
              <a:t>5/20/2016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00220CA-DC7D-4384-9DB6-827C3DC9D06A}" type="slidenum">
              <a:rPr lang="en-US" smtClean="0"/>
              <a:t>‹#›</a:t>
            </a:fld>
            <a:endParaRPr lang="en-US"/>
          </a:p>
        </p:txBody>
      </p:sp>
    </p:spTree>
    <p:extLst>
      <p:ext uri="{BB962C8B-B14F-4D97-AF65-F5344CB8AC3E}">
        <p14:creationId xmlns:p14="http://schemas.microsoft.com/office/powerpoint/2010/main" val="382339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a:t>
            </a:r>
            <a:r>
              <a:rPr lang="en-US" smtClean="0"/>
              <a:t>other table,</a:t>
            </a:r>
            <a:r>
              <a:rPr lang="en-US" baseline="0" smtClean="0"/>
              <a:t> </a:t>
            </a:r>
            <a:endParaRPr lang="en-US" dirty="0"/>
          </a:p>
        </p:txBody>
      </p:sp>
      <p:sp>
        <p:nvSpPr>
          <p:cNvPr id="4" name="Slide Number Placeholder 3"/>
          <p:cNvSpPr>
            <a:spLocks noGrp="1"/>
          </p:cNvSpPr>
          <p:nvPr>
            <p:ph type="sldNum" sz="quarter" idx="10"/>
          </p:nvPr>
        </p:nvSpPr>
        <p:spPr/>
        <p:txBody>
          <a:bodyPr/>
          <a:lstStyle/>
          <a:p>
            <a:fld id="{18FBB87D-9DFB-E24D-B978-A84479FEA632}" type="slidenum">
              <a:rPr lang="en-US" smtClean="0"/>
              <a:t>4</a:t>
            </a:fld>
            <a:endParaRPr lang="en-US"/>
          </a:p>
        </p:txBody>
      </p:sp>
    </p:spTree>
    <p:extLst>
      <p:ext uri="{BB962C8B-B14F-4D97-AF65-F5344CB8AC3E}">
        <p14:creationId xmlns:p14="http://schemas.microsoft.com/office/powerpoint/2010/main" val="353073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02C35-74BB-48B7-BD5F-00561C060D23}"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0" hangingPunct="0">
              <a:spcBef>
                <a:spcPct val="50000"/>
              </a:spcBef>
            </a:pPr>
            <a:r>
              <a:rPr lang="en-US" dirty="0">
                <a:solidFill>
                  <a:schemeClr val="bg1"/>
                </a:solidFill>
              </a:rPr>
              <a:t>1. Opioid Mu Receptor </a:t>
            </a:r>
            <a:r>
              <a:rPr lang="en-US" dirty="0" err="1">
                <a:solidFill>
                  <a:schemeClr val="bg1"/>
                </a:solidFill>
              </a:rPr>
              <a:t>instrinsic</a:t>
            </a:r>
            <a:r>
              <a:rPr lang="en-US" dirty="0">
                <a:solidFill>
                  <a:schemeClr val="bg1"/>
                </a:solidFill>
              </a:rPr>
              <a:t> activity varies widely.   Increasing full agonist dose produces increasing mu opioid receptor specific activity. Until maximum opioid agonist effects are achieved and no further effects can be produced, even by giving more drug.</a:t>
            </a:r>
            <a:endParaRPr lang="en-US" dirty="0"/>
          </a:p>
          <a:p>
            <a:r>
              <a:rPr lang="en-US" dirty="0"/>
              <a:t>2. </a:t>
            </a:r>
            <a:r>
              <a:rPr lang="en-US" dirty="0">
                <a:solidFill>
                  <a:srgbClr val="F8F8F8"/>
                </a:solidFill>
              </a:rPr>
              <a:t>Opioid antagonists bind and occupy mu opioid receptors but result in no specific intrinsic activity regardless of dose</a:t>
            </a:r>
            <a:endParaRPr lang="en-US" dirty="0"/>
          </a:p>
          <a:p>
            <a:r>
              <a:rPr lang="en-US" dirty="0"/>
              <a:t>3. Like full agonists, partial agonist drugs produce increasing mu opioid receptor specific activity at lower doses. At higher doses, even when partial agonist drug completely binds all mu receptors.  Maximum opioid agonist effect is never achieved</a:t>
            </a:r>
          </a:p>
          <a:p>
            <a:endParaRPr lang="en-US" dirty="0"/>
          </a:p>
          <a:p>
            <a:endParaRPr lang="en-US" dirty="0"/>
          </a:p>
        </p:txBody>
      </p:sp>
    </p:spTree>
    <p:extLst>
      <p:ext uri="{BB962C8B-B14F-4D97-AF65-F5344CB8AC3E}">
        <p14:creationId xmlns:p14="http://schemas.microsoft.com/office/powerpoint/2010/main" val="285939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does not significantly decrease mortality or criminal activity</a:t>
            </a:r>
          </a:p>
          <a:p>
            <a:endParaRPr lang="en-US" baseline="0" dirty="0" smtClean="0"/>
          </a:p>
          <a:p>
            <a:r>
              <a:rPr lang="en-US" baseline="0" dirty="0" smtClean="0"/>
              <a:t>Higher doses of methadone are more effective than lower doses (&lt;20mg) – Johnson NEJM</a:t>
            </a:r>
          </a:p>
          <a:p>
            <a:endParaRPr lang="en-US" baseline="0" dirty="0" smtClean="0"/>
          </a:p>
          <a:p>
            <a:r>
              <a:rPr lang="en-US" sz="2400" dirty="0" smtClean="0"/>
              <a:t>Effective to </a:t>
            </a:r>
          </a:p>
          <a:p>
            <a:pPr lvl="1"/>
            <a:r>
              <a:rPr lang="en-US" sz="2000" dirty="0" smtClean="0"/>
              <a:t>Increase retention in treatment</a:t>
            </a:r>
          </a:p>
          <a:p>
            <a:pPr lvl="1"/>
            <a:r>
              <a:rPr lang="en-US" sz="2000" dirty="0" smtClean="0"/>
              <a:t>Reduce use of opioids</a:t>
            </a:r>
          </a:p>
          <a:p>
            <a:pPr lvl="1"/>
            <a:r>
              <a:rPr lang="en-US" sz="2000" dirty="0" smtClean="0"/>
              <a:t>Reduce human immunodeficiency virus (HIV)</a:t>
            </a:r>
          </a:p>
          <a:p>
            <a:endParaRPr lang="en-US" dirty="0"/>
          </a:p>
        </p:txBody>
      </p:sp>
      <p:sp>
        <p:nvSpPr>
          <p:cNvPr id="4" name="Slide Number Placeholder 3"/>
          <p:cNvSpPr>
            <a:spLocks noGrp="1"/>
          </p:cNvSpPr>
          <p:nvPr>
            <p:ph type="sldNum" sz="quarter" idx="10"/>
          </p:nvPr>
        </p:nvSpPr>
        <p:spPr/>
        <p:txBody>
          <a:bodyPr/>
          <a:lstStyle/>
          <a:p>
            <a:fld id="{31030CBD-8058-4771-94D3-B375E46EFB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693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Buprenorphine is an effective medication in the maintenance treatment of heroin dependence, retaining people in treatment at any</a:t>
            </a:r>
          </a:p>
          <a:p>
            <a:r>
              <a:rPr lang="en-US" sz="1200" b="0" i="0" u="none" strike="noStrike" kern="1200" baseline="0" smtClean="0">
                <a:solidFill>
                  <a:schemeClr val="tx1"/>
                </a:solidFill>
                <a:latin typeface="+mn-lt"/>
                <a:ea typeface="+mn-ea"/>
                <a:cs typeface="+mn-cs"/>
              </a:rPr>
              <a:t>dose above 2 mg, and suppressing illicit opioid use (at doses 16 mg or greater) based on placebo-controlled trials.</a:t>
            </a:r>
            <a:endParaRPr lang="en-US"/>
          </a:p>
        </p:txBody>
      </p:sp>
      <p:sp>
        <p:nvSpPr>
          <p:cNvPr id="4" name="Slide Number Placeholder 3"/>
          <p:cNvSpPr>
            <a:spLocks noGrp="1"/>
          </p:cNvSpPr>
          <p:nvPr>
            <p:ph type="sldNum" sz="quarter" idx="10"/>
          </p:nvPr>
        </p:nvSpPr>
        <p:spPr/>
        <p:txBody>
          <a:bodyPr/>
          <a:lstStyle/>
          <a:p>
            <a:fld id="{A00220CA-DC7D-4384-9DB6-827C3DC9D06A}" type="slidenum">
              <a:rPr lang="en-US" smtClean="0"/>
              <a:t>8</a:t>
            </a:fld>
            <a:endParaRPr lang="en-US"/>
          </a:p>
        </p:txBody>
      </p:sp>
    </p:spTree>
    <p:extLst>
      <p:ext uri="{BB962C8B-B14F-4D97-AF65-F5344CB8AC3E}">
        <p14:creationId xmlns:p14="http://schemas.microsoft.com/office/powerpoint/2010/main" val="198937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20CA-DC7D-4384-9DB6-827C3DC9D06A}" type="slidenum">
              <a:rPr lang="en-US" smtClean="0"/>
              <a:t>10</a:t>
            </a:fld>
            <a:endParaRPr lang="en-US"/>
          </a:p>
        </p:txBody>
      </p:sp>
    </p:spTree>
    <p:extLst>
      <p:ext uri="{BB962C8B-B14F-4D97-AF65-F5344CB8AC3E}">
        <p14:creationId xmlns:p14="http://schemas.microsoft.com/office/powerpoint/2010/main" val="2029438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 NP can prescribe it</a:t>
            </a:r>
          </a:p>
          <a:p>
            <a:endParaRPr lang="en-US" dirty="0" smtClean="0"/>
          </a:p>
          <a:p>
            <a:r>
              <a:rPr lang="en-US" dirty="0" smtClean="0"/>
              <a:t>Oral</a:t>
            </a:r>
            <a:r>
              <a:rPr lang="en-US" baseline="0" dirty="0" smtClean="0"/>
              <a:t> </a:t>
            </a:r>
            <a:r>
              <a:rPr lang="en-US" baseline="0" dirty="0" err="1" smtClean="0"/>
              <a:t>naltrexone</a:t>
            </a:r>
            <a:r>
              <a:rPr lang="en-US" baseline="0" dirty="0" smtClean="0"/>
              <a:t> had no effect on treatment retention, decreased </a:t>
            </a:r>
            <a:r>
              <a:rPr lang="en-US" baseline="0" dirty="0" err="1" smtClean="0"/>
              <a:t>opioid</a:t>
            </a:r>
            <a:r>
              <a:rPr lang="en-US" baseline="0" dirty="0" smtClean="0"/>
              <a:t> misuse</a:t>
            </a:r>
          </a:p>
          <a:p>
            <a:r>
              <a:rPr lang="en-US" baseline="0" dirty="0" err="1" smtClean="0"/>
              <a:t>Vivitrol</a:t>
            </a:r>
            <a:r>
              <a:rPr lang="en-US" baseline="0" dirty="0" smtClean="0"/>
              <a:t> inc treatment retention and </a:t>
            </a:r>
            <a:r>
              <a:rPr lang="en-US" baseline="0" dirty="0" err="1" smtClean="0"/>
              <a:t>dec</a:t>
            </a:r>
            <a:r>
              <a:rPr lang="en-US" baseline="0" dirty="0" smtClean="0"/>
              <a:t> </a:t>
            </a:r>
            <a:r>
              <a:rPr lang="en-US" baseline="0" dirty="0" err="1" smtClean="0"/>
              <a:t>opioid</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31030CBD-8058-4771-94D3-B375E46EFBA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8294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lvl="1"/>
            <a:r>
              <a:rPr lang="en-US" smtClean="0"/>
              <a:t>Oral naltrexone improved non-drug use related impulse disorder such as compulsive sexual behavior</a:t>
            </a:r>
          </a:p>
          <a:p>
            <a:pPr lvl="1"/>
            <a:r>
              <a:rPr lang="en-US" smtClean="0"/>
              <a:t>Pathological gambling</a:t>
            </a:r>
          </a:p>
          <a:p>
            <a:pPr lvl="1"/>
            <a:r>
              <a:rPr lang="en-US" smtClean="0"/>
              <a:t>Kleptomania</a:t>
            </a:r>
          </a:p>
          <a:p>
            <a:pPr lvl="1"/>
            <a:r>
              <a:rPr lang="en-US" smtClean="0"/>
              <a:t>Binge eating</a:t>
            </a:r>
          </a:p>
          <a:p>
            <a:endParaRPr lang="en-US" smtClean="0"/>
          </a:p>
        </p:txBody>
      </p:sp>
      <p:sp>
        <p:nvSpPr>
          <p:cNvPr id="43012" name="Slide Number Placeholder 3"/>
          <p:cNvSpPr>
            <a:spLocks noGrp="1"/>
          </p:cNvSpPr>
          <p:nvPr>
            <p:ph type="sldNum" sz="quarter"/>
          </p:nvPr>
        </p:nvSpPr>
        <p:spPr>
          <a:noFill/>
        </p:spPr>
        <p:txBody>
          <a:bodyPr/>
          <a:lstStyle/>
          <a:p>
            <a:fld id="{BD5C4C04-C429-44B4-98F0-9EDFA7F256A9}" type="slidenum">
              <a:rPr lang="en-US" smtClean="0"/>
              <a:pPr/>
              <a:t>14</a:t>
            </a:fld>
            <a:endParaRPr lang="en-US" smtClean="0"/>
          </a:p>
        </p:txBody>
      </p:sp>
    </p:spTree>
    <p:extLst>
      <p:ext uri="{BB962C8B-B14F-4D97-AF65-F5344CB8AC3E}">
        <p14:creationId xmlns:p14="http://schemas.microsoft.com/office/powerpoint/2010/main" val="324770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D2319-B40F-49B7-914E-D0B8DE4BB606}" type="slidenum">
              <a:rPr lang="en-US"/>
              <a:pPr/>
              <a:t>18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14400" y="4415790"/>
            <a:ext cx="5029200" cy="4183380"/>
          </a:xfrm>
        </p:spPr>
        <p:txBody>
          <a:bodyPr/>
          <a:lstStyle/>
          <a:p>
            <a:r>
              <a:rPr lang="en-US" dirty="0"/>
              <a:t>15/20 patients receiving </a:t>
            </a:r>
            <a:r>
              <a:rPr lang="en-US" dirty="0" err="1"/>
              <a:t>bup</a:t>
            </a:r>
            <a:r>
              <a:rPr lang="en-US" dirty="0"/>
              <a:t> maintenance were successfully retained in care, whereas all 20 patients assigned to </a:t>
            </a:r>
            <a:r>
              <a:rPr lang="en-US" dirty="0" err="1"/>
              <a:t>bup</a:t>
            </a:r>
            <a:r>
              <a:rPr lang="en-US" dirty="0"/>
              <a:t> </a:t>
            </a:r>
            <a:r>
              <a:rPr lang="en-US" dirty="0" err="1"/>
              <a:t>detox</a:t>
            </a:r>
            <a:r>
              <a:rPr lang="en-US" dirty="0"/>
              <a:t> taper failed treatment within the first 60 days, resulting in a  Cox Proportional Hazard ratio of 58.7. All placebo patients who dropped out did so following relapse to drug use (as determined by urine testing). 75% of UDS were negative over the course of 1 year in the maintenance therapy group. </a:t>
            </a:r>
          </a:p>
        </p:txBody>
      </p:sp>
    </p:spTree>
    <p:extLst>
      <p:ext uri="{BB962C8B-B14F-4D97-AF65-F5344CB8AC3E}">
        <p14:creationId xmlns:p14="http://schemas.microsoft.com/office/powerpoint/2010/main" val="1442315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7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
        <p:nvSpPr>
          <p:cNvPr id="9" name="Slide Number Placeholder 8"/>
          <p:cNvSpPr>
            <a:spLocks noGrp="1"/>
          </p:cNvSpPr>
          <p:nvPr>
            <p:ph type="sldNum" sz="quarter" idx="11"/>
          </p:nvPr>
        </p:nvSpPr>
        <p:spPr/>
        <p:txBody>
          <a:body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Footer Placeholder 9"/>
          <p:cNvSpPr>
            <a:spLocks noGrp="1"/>
          </p:cNvSpPr>
          <p:nvPr>
            <p:ph type="ftr" sz="quarter" idx="12"/>
          </p:nvPr>
        </p:nvSpPr>
        <p:spPr/>
        <p:txBody>
          <a:bodyPr/>
          <a:lstStyle/>
          <a:p>
            <a:endParaRPr lang="en-US">
              <a:solidFill>
                <a:srgbClr val="E7DEC9">
                  <a:shade val="50000"/>
                  <a:satMod val="20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6F3ED4-5D8C-4B02-BC26-2A845BEFAFD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E7DEC9">
                  <a:shade val="50000"/>
                  <a:satMod val="200000"/>
                </a:srgb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916D52-52B4-4424-811C-D9B95356542C}" type="datetimeFigureOut">
              <a:rPr lang="en-US" smtClean="0">
                <a:solidFill>
                  <a:srgbClr val="E7DEC9">
                    <a:shade val="50000"/>
                    <a:satMod val="200000"/>
                  </a:srgbClr>
                </a:solidFill>
              </a:rPr>
              <a:pPr/>
              <a:t>5/20/2016</a:t>
            </a:fld>
            <a:endParaRPr lang="en-US">
              <a:solidFill>
                <a:srgbClr val="E7DEC9">
                  <a:shade val="50000"/>
                  <a:satMod val="200000"/>
                </a:srgbClr>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weimerm@ohsu.edu"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858" y="1295400"/>
            <a:ext cx="7711440" cy="1472184"/>
          </a:xfrm>
        </p:spPr>
        <p:txBody>
          <a:bodyPr>
            <a:noAutofit/>
          </a:bodyPr>
          <a:lstStyle/>
          <a:p>
            <a:pPr algn="ctr"/>
            <a:r>
              <a:rPr lang="en-US" sz="4800" dirty="0" smtClean="0"/>
              <a:t>Medication Assisted Treatment </a:t>
            </a:r>
            <a:br>
              <a:rPr lang="en-US" sz="4800" dirty="0" smtClean="0"/>
            </a:br>
            <a:r>
              <a:rPr lang="en-US" sz="4800" dirty="0" smtClean="0"/>
              <a:t>for Opioid Use Disorders</a:t>
            </a:r>
            <a:endParaRPr lang="en-US" sz="4800" dirty="0"/>
          </a:p>
        </p:txBody>
      </p:sp>
      <p:sp>
        <p:nvSpPr>
          <p:cNvPr id="3" name="Subtitle 2"/>
          <p:cNvSpPr>
            <a:spLocks noGrp="1"/>
          </p:cNvSpPr>
          <p:nvPr>
            <p:ph type="subTitle" idx="1"/>
          </p:nvPr>
        </p:nvSpPr>
        <p:spPr>
          <a:xfrm>
            <a:off x="533400" y="3169184"/>
            <a:ext cx="7406640" cy="1752600"/>
          </a:xfrm>
        </p:spPr>
        <p:txBody>
          <a:bodyPr>
            <a:normAutofit/>
          </a:bodyPr>
          <a:lstStyle/>
          <a:p>
            <a:pPr algn="ctr"/>
            <a:r>
              <a:rPr lang="en-US" sz="2800" dirty="0" smtClean="0">
                <a:solidFill>
                  <a:schemeClr val="accent5">
                    <a:lumMod val="50000"/>
                  </a:schemeClr>
                </a:solidFill>
              </a:rPr>
              <a:t>Melissa Weimer, DO, MCR</a:t>
            </a:r>
          </a:p>
          <a:p>
            <a:pPr algn="ctr"/>
            <a:r>
              <a:rPr lang="en-US" sz="2800" dirty="0" smtClean="0">
                <a:solidFill>
                  <a:schemeClr val="accent5">
                    <a:lumMod val="50000"/>
                  </a:schemeClr>
                </a:solidFill>
              </a:rPr>
              <a:t>Assistant Professor of Medicine, OHSU</a:t>
            </a:r>
          </a:p>
          <a:p>
            <a:pPr algn="ctr"/>
            <a:r>
              <a:rPr lang="en-US" sz="2800" dirty="0" smtClean="0">
                <a:solidFill>
                  <a:schemeClr val="accent5">
                    <a:lumMod val="50000"/>
                  </a:schemeClr>
                </a:solidFill>
              </a:rPr>
              <a:t>Medical Director, CODA, Inc.</a:t>
            </a:r>
            <a:endParaRPr lang="en-US" sz="2800" dirty="0">
              <a:solidFill>
                <a:schemeClr val="accent5">
                  <a:lumMod val="50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84624"/>
            <a:ext cx="161209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5594738"/>
            <a:ext cx="3212372" cy="655973"/>
          </a:xfrm>
          <a:prstGeom prst="rect">
            <a:avLst/>
          </a:prstGeom>
        </p:spPr>
      </p:pic>
    </p:spTree>
    <p:extLst>
      <p:ext uri="{BB962C8B-B14F-4D97-AF65-F5344CB8AC3E}">
        <p14:creationId xmlns:p14="http://schemas.microsoft.com/office/powerpoint/2010/main" val="125812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98080" cy="1143000"/>
          </a:xfrm>
        </p:spPr>
        <p:txBody>
          <a:bodyPr/>
          <a:lstStyle/>
          <a:p>
            <a:r>
              <a:rPr lang="en-US" dirty="0" smtClean="0"/>
              <a:t>Methadone Vs. Buprenorphine</a:t>
            </a:r>
            <a:endParaRPr lang="en-US" dirty="0"/>
          </a:p>
        </p:txBody>
      </p:sp>
      <p:sp>
        <p:nvSpPr>
          <p:cNvPr id="3" name="Content Placeholder 2"/>
          <p:cNvSpPr>
            <a:spLocks noGrp="1"/>
          </p:cNvSpPr>
          <p:nvPr>
            <p:ph idx="1"/>
          </p:nvPr>
        </p:nvSpPr>
        <p:spPr>
          <a:xfrm>
            <a:off x="163952" y="1518791"/>
            <a:ext cx="7498080" cy="4800600"/>
          </a:xfrm>
        </p:spPr>
        <p:txBody>
          <a:bodyPr>
            <a:normAutofit/>
          </a:bodyPr>
          <a:lstStyle/>
          <a:p>
            <a:r>
              <a:rPr lang="en-US" sz="2800" dirty="0" smtClean="0"/>
              <a:t>Low dose </a:t>
            </a:r>
            <a:r>
              <a:rPr lang="en-US" sz="2800" dirty="0" err="1" smtClean="0"/>
              <a:t>Buprenorphine</a:t>
            </a:r>
            <a:r>
              <a:rPr lang="en-US" sz="2800" dirty="0" smtClean="0"/>
              <a:t> (2-6mg) was </a:t>
            </a:r>
            <a:r>
              <a:rPr lang="en-US" sz="2800" u="sng" dirty="0" smtClean="0"/>
              <a:t>less</a:t>
            </a:r>
            <a:r>
              <a:rPr lang="en-US" sz="2800" dirty="0" smtClean="0"/>
              <a:t> effective than methadone in retaining people in treatment. </a:t>
            </a:r>
          </a:p>
          <a:p>
            <a:pPr>
              <a:buNone/>
            </a:pPr>
            <a:endParaRPr lang="en-US" sz="2800" dirty="0" smtClean="0"/>
          </a:p>
          <a:p>
            <a:r>
              <a:rPr lang="en-US" sz="2800" dirty="0" err="1" smtClean="0"/>
              <a:t>Buprenorphine</a:t>
            </a:r>
            <a:r>
              <a:rPr lang="en-US" sz="2800" dirty="0" smtClean="0"/>
              <a:t> (&gt;7 mg/day) was not different from methadone (</a:t>
            </a:r>
            <a:r>
              <a:rPr lang="en-US" sz="2800" u="sng" dirty="0" smtClean="0"/>
              <a:t>&gt;</a:t>
            </a:r>
            <a:r>
              <a:rPr lang="en-US" sz="2800" dirty="0" smtClean="0"/>
              <a:t>40 mg/day) in retaining people in treatment or in suppression of illicit </a:t>
            </a:r>
            <a:r>
              <a:rPr lang="en-US" sz="2800" dirty="0" err="1" smtClean="0"/>
              <a:t>opioid</a:t>
            </a:r>
            <a:r>
              <a:rPr lang="en-US" sz="2800" dirty="0" smtClean="0"/>
              <a:t> use.</a:t>
            </a:r>
          </a:p>
          <a:p>
            <a:pPr>
              <a:buNone/>
            </a:pPr>
            <a:endParaRPr lang="en-US" dirty="0"/>
          </a:p>
        </p:txBody>
      </p:sp>
      <p:sp>
        <p:nvSpPr>
          <p:cNvPr id="4" name="TextBox 3"/>
          <p:cNvSpPr txBox="1"/>
          <p:nvPr/>
        </p:nvSpPr>
        <p:spPr>
          <a:xfrm>
            <a:off x="381000" y="5780782"/>
            <a:ext cx="7063985" cy="1077218"/>
          </a:xfrm>
          <a:prstGeom prst="rect">
            <a:avLst/>
          </a:prstGeom>
          <a:noFill/>
        </p:spPr>
        <p:txBody>
          <a:bodyPr wrap="none" rtlCol="0">
            <a:spAutoFit/>
          </a:bodyPr>
          <a:lstStyle/>
          <a:p>
            <a:r>
              <a:rPr lang="en-US" sz="1600" dirty="0" err="1">
                <a:solidFill>
                  <a:prstClr val="black"/>
                </a:solidFill>
              </a:rPr>
              <a:t>Mattick</a:t>
            </a:r>
            <a:r>
              <a:rPr lang="en-US" sz="1600" dirty="0">
                <a:solidFill>
                  <a:prstClr val="black"/>
                </a:solidFill>
              </a:rPr>
              <a:t> RP, Breen C, </a:t>
            </a:r>
            <a:r>
              <a:rPr lang="en-US" sz="1600" dirty="0" err="1">
                <a:solidFill>
                  <a:prstClr val="black"/>
                </a:solidFill>
              </a:rPr>
              <a:t>Kimber</a:t>
            </a:r>
            <a:r>
              <a:rPr lang="en-US" sz="1600" dirty="0">
                <a:solidFill>
                  <a:prstClr val="black"/>
                </a:solidFill>
              </a:rPr>
              <a:t> J, </a:t>
            </a:r>
            <a:r>
              <a:rPr lang="en-US" sz="1600" dirty="0" err="1">
                <a:solidFill>
                  <a:prstClr val="black"/>
                </a:solidFill>
              </a:rPr>
              <a:t>Davoli</a:t>
            </a:r>
            <a:r>
              <a:rPr lang="en-US" sz="1600" dirty="0">
                <a:solidFill>
                  <a:prstClr val="black"/>
                </a:solidFill>
              </a:rPr>
              <a:t> M. </a:t>
            </a:r>
            <a:r>
              <a:rPr lang="en-US" sz="1600" dirty="0" err="1">
                <a:solidFill>
                  <a:prstClr val="black"/>
                </a:solidFill>
              </a:rPr>
              <a:t>Buprenorphine</a:t>
            </a:r>
            <a:r>
              <a:rPr lang="en-US" sz="1600" dirty="0">
                <a:solidFill>
                  <a:prstClr val="black"/>
                </a:solidFill>
              </a:rPr>
              <a:t> maintenance versus </a:t>
            </a:r>
          </a:p>
          <a:p>
            <a:r>
              <a:rPr lang="en-US" sz="1600" dirty="0">
                <a:solidFill>
                  <a:prstClr val="black"/>
                </a:solidFill>
              </a:rPr>
              <a:t>placebo or methadone maintenance for </a:t>
            </a:r>
            <a:r>
              <a:rPr lang="en-US" sz="1600" dirty="0" err="1">
                <a:solidFill>
                  <a:prstClr val="black"/>
                </a:solidFill>
              </a:rPr>
              <a:t>opioid</a:t>
            </a:r>
            <a:r>
              <a:rPr lang="en-US" sz="1600" dirty="0">
                <a:solidFill>
                  <a:prstClr val="black"/>
                </a:solidFill>
              </a:rPr>
              <a:t> dependence. Cochrane Database of</a:t>
            </a:r>
          </a:p>
          <a:p>
            <a:r>
              <a:rPr lang="en-US" sz="1600" dirty="0">
                <a:solidFill>
                  <a:prstClr val="black"/>
                </a:solidFill>
              </a:rPr>
              <a:t> Systematic Reviews 2014, Issue 2.</a:t>
            </a:r>
          </a:p>
          <a:p>
            <a:endParaRPr lang="en-US" sz="1600" dirty="0">
              <a:solidFill>
                <a:prstClr val="black"/>
              </a:solidFill>
            </a:endParaRPr>
          </a:p>
        </p:txBody>
      </p:sp>
    </p:spTree>
    <p:extLst>
      <p:ext uri="{BB962C8B-B14F-4D97-AF65-F5344CB8AC3E}">
        <p14:creationId xmlns:p14="http://schemas.microsoft.com/office/powerpoint/2010/main" val="3791822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0" y="1295400"/>
            <a:ext cx="5120640" cy="339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1813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69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143000"/>
          </a:xfrm>
        </p:spPr>
        <p:txBody>
          <a:bodyPr/>
          <a:lstStyle/>
          <a:p>
            <a:r>
              <a:rPr lang="en-US" dirty="0" smtClean="0"/>
              <a:t>Naltrexone: </a:t>
            </a:r>
            <a:br>
              <a:rPr lang="en-US" dirty="0" smtClean="0"/>
            </a:br>
            <a:r>
              <a:rPr lang="en-US" dirty="0" smtClean="0"/>
              <a:t>opioid </a:t>
            </a:r>
            <a:br>
              <a:rPr lang="en-US" dirty="0" smtClean="0"/>
            </a:br>
            <a:r>
              <a:rPr lang="en-US" dirty="0" smtClean="0"/>
              <a:t>antagonist</a:t>
            </a:r>
            <a:endParaRPr lang="en-US" dirty="0"/>
          </a:p>
        </p:txBody>
      </p:sp>
      <p:pic>
        <p:nvPicPr>
          <p:cNvPr id="4" name="Content Placeholder 3" descr="opd_slide.jpg"/>
          <p:cNvPicPr>
            <a:picLocks noGrp="1" noChangeAspect="1"/>
          </p:cNvPicPr>
          <p:nvPr>
            <p:ph idx="1"/>
          </p:nvPr>
        </p:nvPicPr>
        <p:blipFill>
          <a:blip r:embed="rId3" cstate="print"/>
          <a:stretch>
            <a:fillRect/>
          </a:stretch>
        </p:blipFill>
        <p:spPr>
          <a:xfrm>
            <a:off x="4343400" y="152400"/>
            <a:ext cx="4492854" cy="2926080"/>
          </a:xfrm>
        </p:spPr>
      </p:pic>
      <p:sp>
        <p:nvSpPr>
          <p:cNvPr id="5" name="TextBox 4"/>
          <p:cNvSpPr txBox="1"/>
          <p:nvPr/>
        </p:nvSpPr>
        <p:spPr>
          <a:xfrm>
            <a:off x="457200" y="3124200"/>
            <a:ext cx="7315200" cy="4154984"/>
          </a:xfrm>
          <a:prstGeom prst="rect">
            <a:avLst/>
          </a:prstGeom>
          <a:noFill/>
        </p:spPr>
        <p:txBody>
          <a:bodyPr wrap="square" rtlCol="0">
            <a:spAutoFit/>
          </a:bodyPr>
          <a:lstStyle/>
          <a:p>
            <a:r>
              <a:rPr lang="en-US" sz="2400" dirty="0">
                <a:solidFill>
                  <a:prstClr val="black"/>
                </a:solidFill>
              </a:rPr>
              <a:t>Two formulations approved in US</a:t>
            </a:r>
          </a:p>
          <a:p>
            <a:r>
              <a:rPr lang="it-IT" sz="2400" dirty="0">
                <a:solidFill>
                  <a:prstClr val="black"/>
                </a:solidFill>
              </a:rPr>
              <a:t>Oral Naltrexone (1984</a:t>
            </a:r>
            <a:r>
              <a:rPr lang="it-IT" sz="2400" dirty="0" smtClean="0">
                <a:solidFill>
                  <a:prstClr val="black"/>
                </a:solidFill>
              </a:rPr>
              <a:t>), 50mg once daily</a:t>
            </a:r>
            <a:endParaRPr lang="it-IT" sz="2400" dirty="0">
              <a:solidFill>
                <a:prstClr val="black"/>
              </a:solidFill>
            </a:endParaRPr>
          </a:p>
          <a:p>
            <a:r>
              <a:rPr lang="en-US" sz="2400" dirty="0">
                <a:solidFill>
                  <a:prstClr val="black"/>
                </a:solidFill>
              </a:rPr>
              <a:t>Extended Release Naltrexone</a:t>
            </a:r>
            <a:r>
              <a:rPr lang="en-US" sz="2400" dirty="0" smtClean="0">
                <a:solidFill>
                  <a:prstClr val="black"/>
                </a:solidFill>
              </a:rPr>
              <a:t>, </a:t>
            </a:r>
            <a:r>
              <a:rPr lang="en-US" sz="2400" dirty="0">
                <a:solidFill>
                  <a:prstClr val="black"/>
                </a:solidFill>
              </a:rPr>
              <a:t>(2010</a:t>
            </a:r>
            <a:r>
              <a:rPr lang="en-US" sz="2400" dirty="0" smtClean="0">
                <a:solidFill>
                  <a:prstClr val="black"/>
                </a:solidFill>
              </a:rPr>
              <a:t>) Q 28 days</a:t>
            </a:r>
            <a:endParaRPr lang="en-US" sz="2400" dirty="0">
              <a:solidFill>
                <a:prstClr val="black"/>
              </a:solidFill>
            </a:endParaRPr>
          </a:p>
          <a:p>
            <a:endParaRPr lang="en-US" sz="2400" dirty="0">
              <a:solidFill>
                <a:prstClr val="black"/>
              </a:solidFill>
            </a:endParaRPr>
          </a:p>
          <a:p>
            <a:r>
              <a:rPr lang="en-US" sz="2400" dirty="0" smtClean="0">
                <a:solidFill>
                  <a:prstClr val="black"/>
                </a:solidFill>
              </a:rPr>
              <a:t>Blocks all Opioid receptors </a:t>
            </a:r>
          </a:p>
          <a:p>
            <a:r>
              <a:rPr lang="en-US" sz="2400" dirty="0" smtClean="0">
                <a:solidFill>
                  <a:prstClr val="black"/>
                </a:solidFill>
              </a:rPr>
              <a:t>Not </a:t>
            </a:r>
            <a:r>
              <a:rPr lang="en-US" sz="2400" dirty="0">
                <a:solidFill>
                  <a:prstClr val="black"/>
                </a:solidFill>
              </a:rPr>
              <a:t>controlled</a:t>
            </a:r>
          </a:p>
          <a:p>
            <a:r>
              <a:rPr lang="en-US" sz="2400" dirty="0">
                <a:solidFill>
                  <a:prstClr val="black"/>
                </a:solidFill>
              </a:rPr>
              <a:t>Blocks euphoric effects of </a:t>
            </a:r>
            <a:r>
              <a:rPr lang="en-US" sz="2400" dirty="0" err="1">
                <a:solidFill>
                  <a:prstClr val="black"/>
                </a:solidFill>
              </a:rPr>
              <a:t>opioids</a:t>
            </a:r>
            <a:endParaRPr lang="en-US" sz="2400" dirty="0">
              <a:solidFill>
                <a:prstClr val="black"/>
              </a:solidFill>
            </a:endParaRPr>
          </a:p>
          <a:p>
            <a:r>
              <a:rPr lang="en-US" sz="2400" dirty="0">
                <a:solidFill>
                  <a:prstClr val="black"/>
                </a:solidFill>
              </a:rPr>
              <a:t>Also treats alcohol dependence</a:t>
            </a:r>
          </a:p>
          <a:p>
            <a:r>
              <a:rPr lang="en-US" sz="2400" dirty="0" smtClean="0">
                <a:solidFill>
                  <a:prstClr val="black"/>
                </a:solidFill>
              </a:rPr>
              <a:t>ER Naltrexone </a:t>
            </a:r>
            <a:r>
              <a:rPr lang="en-US" sz="2400" dirty="0">
                <a:solidFill>
                  <a:prstClr val="black"/>
                </a:solidFill>
              </a:rPr>
              <a:t>has important use in criminal justice</a:t>
            </a: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1033698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5807" y="381000"/>
            <a:ext cx="7498080" cy="1143000"/>
          </a:xfrm>
        </p:spPr>
        <p:txBody>
          <a:bodyPr>
            <a:normAutofit/>
          </a:bodyPr>
          <a:lstStyle/>
          <a:p>
            <a:r>
              <a:rPr lang="en-US" dirty="0" smtClean="0"/>
              <a:t>Extended release naltrexone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981200"/>
            <a:ext cx="4869585" cy="27432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758" y="1981200"/>
            <a:ext cx="3135087" cy="2743200"/>
          </a:xfrm>
          <a:prstGeom prst="rect">
            <a:avLst/>
          </a:prstGeom>
        </p:spPr>
      </p:pic>
    </p:spTree>
    <p:extLst>
      <p:ext uri="{BB962C8B-B14F-4D97-AF65-F5344CB8AC3E}">
        <p14:creationId xmlns:p14="http://schemas.microsoft.com/office/powerpoint/2010/main" val="322527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defRPr/>
            </a:pPr>
            <a:r>
              <a:rPr lang="en-US" dirty="0" smtClean="0"/>
              <a:t>XR-Naltrexone for Opioid Use Disorder</a:t>
            </a:r>
            <a:endParaRPr lang="en-US" dirty="0">
              <a:solidFill>
                <a:schemeClr val="accent1">
                  <a:lumMod val="50000"/>
                </a:schemeClr>
              </a:solidFill>
            </a:endParaRPr>
          </a:p>
        </p:txBody>
      </p:sp>
      <p:sp>
        <p:nvSpPr>
          <p:cNvPr id="3" name="Content Placeholder 2"/>
          <p:cNvSpPr>
            <a:spLocks noGrp="1"/>
          </p:cNvSpPr>
          <p:nvPr>
            <p:ph idx="4294967295"/>
          </p:nvPr>
        </p:nvSpPr>
        <p:spPr>
          <a:xfrm>
            <a:off x="228600" y="1646238"/>
            <a:ext cx="8229600" cy="4525962"/>
          </a:xfrm>
        </p:spPr>
        <p:txBody>
          <a:bodyPr>
            <a:normAutofit/>
          </a:bodyPr>
          <a:lstStyle/>
          <a:p>
            <a:pPr>
              <a:spcAft>
                <a:spcPts val="400"/>
              </a:spcAft>
              <a:defRPr/>
            </a:pPr>
            <a:r>
              <a:rPr lang="en-US" sz="2400" dirty="0" smtClean="0"/>
              <a:t>Intramuscular injection lasts 28d</a:t>
            </a:r>
          </a:p>
          <a:p>
            <a:pPr>
              <a:spcAft>
                <a:spcPts val="400"/>
              </a:spcAft>
              <a:defRPr/>
            </a:pPr>
            <a:r>
              <a:rPr lang="en-US" sz="2400" dirty="0" smtClean="0"/>
              <a:t>Efficacious compared to placebo:</a:t>
            </a:r>
          </a:p>
          <a:p>
            <a:pPr lvl="1">
              <a:spcAft>
                <a:spcPts val="400"/>
              </a:spcAft>
              <a:defRPr/>
            </a:pPr>
            <a:r>
              <a:rPr lang="en-US" sz="2400" u="sng" dirty="0" smtClean="0"/>
              <a:t>Comer</a:t>
            </a:r>
            <a:r>
              <a:rPr lang="en-US" sz="2400" dirty="0" smtClean="0"/>
              <a:t>:  60 U.S. heroin users at 8 weeks</a:t>
            </a:r>
            <a:r>
              <a:rPr lang="en-US" sz="2400" baseline="30000" dirty="0" smtClean="0"/>
              <a:t>1</a:t>
            </a:r>
          </a:p>
          <a:p>
            <a:pPr lvl="1">
              <a:spcAft>
                <a:spcPts val="400"/>
              </a:spcAft>
              <a:defRPr/>
            </a:pPr>
            <a:r>
              <a:rPr lang="en-US" sz="2400" u="sng" dirty="0" err="1" smtClean="0"/>
              <a:t>Krupitsky</a:t>
            </a:r>
            <a:r>
              <a:rPr lang="en-US" sz="2400" dirty="0" smtClean="0"/>
              <a:t>: 250 Russian heroin users at 24 wks</a:t>
            </a:r>
            <a:r>
              <a:rPr lang="en-US" sz="2400" baseline="30000" dirty="0" smtClean="0"/>
              <a:t>2 </a:t>
            </a:r>
          </a:p>
          <a:p>
            <a:pPr lvl="2">
              <a:spcAft>
                <a:spcPts val="400"/>
              </a:spcAft>
              <a:defRPr/>
            </a:pPr>
            <a:r>
              <a:rPr lang="en-US" sz="2400" dirty="0" smtClean="0"/>
              <a:t>Naltrexone ER: </a:t>
            </a:r>
            <a:r>
              <a:rPr lang="en-US" sz="2400" dirty="0"/>
              <a:t>45 (35.7%) </a:t>
            </a:r>
            <a:r>
              <a:rPr lang="en-US" sz="2400" dirty="0" smtClean="0"/>
              <a:t>vs Placebo 25 (22.8%)</a:t>
            </a:r>
          </a:p>
          <a:p>
            <a:pPr lvl="2">
              <a:spcAft>
                <a:spcPts val="400"/>
              </a:spcAft>
              <a:defRPr/>
            </a:pPr>
            <a:r>
              <a:rPr lang="en-US" sz="2400" dirty="0" smtClean="0"/>
              <a:t>RR </a:t>
            </a:r>
            <a:r>
              <a:rPr lang="en-US" sz="2400" dirty="0"/>
              <a:t>1.58, 95% </a:t>
            </a:r>
            <a:r>
              <a:rPr lang="en-US" sz="2400" dirty="0" smtClean="0"/>
              <a:t>CI (1.06 </a:t>
            </a:r>
            <a:r>
              <a:rPr lang="en-US" sz="2400" dirty="0"/>
              <a:t>– </a:t>
            </a:r>
            <a:r>
              <a:rPr lang="en-US" sz="2400" dirty="0" smtClean="0"/>
              <a:t>2.36), p </a:t>
            </a:r>
            <a:r>
              <a:rPr lang="en-US" sz="2400" dirty="0"/>
              <a:t>= </a:t>
            </a:r>
            <a:r>
              <a:rPr lang="en-US" sz="2400" dirty="0" smtClean="0"/>
              <a:t>0.0224</a:t>
            </a:r>
          </a:p>
          <a:p>
            <a:pPr lvl="2"/>
            <a:r>
              <a:rPr lang="en-US" sz="2400" dirty="0" smtClean="0"/>
              <a:t>NNT 7.8 </a:t>
            </a:r>
          </a:p>
          <a:p>
            <a:pPr lvl="2"/>
            <a:r>
              <a:rPr lang="en-US" sz="2400" dirty="0" smtClean="0"/>
              <a:t>Fair quality study, high attrition, young white males only</a:t>
            </a:r>
          </a:p>
          <a:p>
            <a:pPr>
              <a:defRPr/>
            </a:pPr>
            <a:endParaRPr lang="en-US" sz="2400" dirty="0" smtClean="0"/>
          </a:p>
          <a:p>
            <a:pPr lvl="1">
              <a:defRPr/>
            </a:pPr>
            <a:endParaRPr lang="en-US" sz="2400" dirty="0"/>
          </a:p>
        </p:txBody>
      </p:sp>
      <p:sp>
        <p:nvSpPr>
          <p:cNvPr id="4" name="TextBox 3"/>
          <p:cNvSpPr txBox="1"/>
          <p:nvPr/>
        </p:nvSpPr>
        <p:spPr>
          <a:xfrm>
            <a:off x="2667000" y="6172200"/>
            <a:ext cx="5486400" cy="523220"/>
          </a:xfrm>
          <a:prstGeom prst="rect">
            <a:avLst/>
          </a:prstGeom>
          <a:noFill/>
        </p:spPr>
        <p:txBody>
          <a:bodyPr wrap="square" numCol="1">
            <a:spAutoFit/>
          </a:bodyPr>
          <a:lstStyle/>
          <a:p>
            <a:pPr>
              <a:defRPr/>
            </a:pPr>
            <a:r>
              <a:rPr lang="en-US" sz="1400" baseline="30000" dirty="0" smtClean="0">
                <a:solidFill>
                  <a:schemeClr val="accent5">
                    <a:lumMod val="50000"/>
                  </a:schemeClr>
                </a:solidFill>
                <a:latin typeface="+mj-lt"/>
              </a:rPr>
              <a:t>1</a:t>
            </a:r>
            <a:r>
              <a:rPr lang="en-US" sz="1400" dirty="0" smtClean="0">
                <a:solidFill>
                  <a:schemeClr val="accent5">
                    <a:lumMod val="50000"/>
                  </a:schemeClr>
                </a:solidFill>
                <a:latin typeface="+mj-lt"/>
              </a:rPr>
              <a:t> Comer </a:t>
            </a:r>
            <a:r>
              <a:rPr lang="en-US" sz="1400" dirty="0">
                <a:solidFill>
                  <a:schemeClr val="accent5">
                    <a:lumMod val="50000"/>
                  </a:schemeClr>
                </a:solidFill>
                <a:latin typeface="+mj-lt"/>
              </a:rPr>
              <a:t>Arch Gen Psych </a:t>
            </a:r>
            <a:r>
              <a:rPr lang="en-US" sz="1400" dirty="0" smtClean="0">
                <a:solidFill>
                  <a:schemeClr val="accent5">
                    <a:lumMod val="50000"/>
                  </a:schemeClr>
                </a:solidFill>
                <a:latin typeface="+mj-lt"/>
              </a:rPr>
              <a:t>2006, </a:t>
            </a:r>
            <a:r>
              <a:rPr lang="en-US" sz="1400" baseline="30000" dirty="0" smtClean="0">
                <a:solidFill>
                  <a:schemeClr val="accent5">
                    <a:lumMod val="50000"/>
                  </a:schemeClr>
                </a:solidFill>
                <a:latin typeface="+mj-lt"/>
              </a:rPr>
              <a:t>2</a:t>
            </a:r>
            <a:r>
              <a:rPr lang="en-US" sz="1400" dirty="0" smtClean="0">
                <a:solidFill>
                  <a:schemeClr val="accent5">
                    <a:lumMod val="50000"/>
                  </a:schemeClr>
                </a:solidFill>
                <a:latin typeface="+mj-lt"/>
              </a:rPr>
              <a:t>Krupitsky </a:t>
            </a:r>
            <a:r>
              <a:rPr lang="en-US" sz="1400" dirty="0">
                <a:solidFill>
                  <a:schemeClr val="accent5">
                    <a:lumMod val="50000"/>
                  </a:schemeClr>
                </a:solidFill>
                <a:latin typeface="+mj-lt"/>
              </a:rPr>
              <a:t>Lancet </a:t>
            </a:r>
            <a:r>
              <a:rPr lang="en-US" sz="1400" dirty="0" smtClean="0">
                <a:solidFill>
                  <a:schemeClr val="accent5">
                    <a:lumMod val="50000"/>
                  </a:schemeClr>
                </a:solidFill>
                <a:latin typeface="+mj-lt"/>
              </a:rPr>
              <a:t>2011, </a:t>
            </a:r>
            <a:r>
              <a:rPr lang="en-US" sz="1400" baseline="30000" dirty="0" smtClean="0">
                <a:solidFill>
                  <a:schemeClr val="accent5">
                    <a:lumMod val="50000"/>
                  </a:schemeClr>
                </a:solidFill>
                <a:latin typeface="+mj-lt"/>
              </a:rPr>
              <a:t>3 </a:t>
            </a:r>
            <a:r>
              <a:rPr lang="en-US" sz="1400" dirty="0" smtClean="0">
                <a:solidFill>
                  <a:schemeClr val="accent5">
                    <a:lumMod val="50000"/>
                  </a:schemeClr>
                </a:solidFill>
                <a:latin typeface="+mj-lt"/>
              </a:rPr>
              <a:t>Wang J </a:t>
            </a:r>
            <a:r>
              <a:rPr lang="en-US" sz="1400" dirty="0" err="1" smtClean="0">
                <a:solidFill>
                  <a:schemeClr val="accent5">
                    <a:lumMod val="50000"/>
                  </a:schemeClr>
                </a:solidFill>
                <a:latin typeface="+mj-lt"/>
              </a:rPr>
              <a:t>Leuk</a:t>
            </a:r>
            <a:r>
              <a:rPr lang="en-US" sz="1400" dirty="0" smtClean="0">
                <a:solidFill>
                  <a:schemeClr val="accent5">
                    <a:lumMod val="50000"/>
                  </a:schemeClr>
                </a:solidFill>
                <a:latin typeface="+mj-lt"/>
              </a:rPr>
              <a:t> Bio 2006, </a:t>
            </a:r>
            <a:r>
              <a:rPr lang="en-US" sz="1400" baseline="30000" dirty="0" smtClean="0">
                <a:solidFill>
                  <a:schemeClr val="accent5">
                    <a:lumMod val="50000"/>
                  </a:schemeClr>
                </a:solidFill>
                <a:latin typeface="+mj-lt"/>
              </a:rPr>
              <a:t>4</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Gekker</a:t>
            </a:r>
            <a:r>
              <a:rPr lang="en-US" sz="1400" dirty="0" smtClean="0">
                <a:solidFill>
                  <a:schemeClr val="accent5">
                    <a:lumMod val="50000"/>
                  </a:schemeClr>
                </a:solidFill>
                <a:latin typeface="+mj-lt"/>
              </a:rPr>
              <a:t> Drug </a:t>
            </a:r>
            <a:r>
              <a:rPr lang="en-US" sz="1400" dirty="0" err="1" smtClean="0">
                <a:solidFill>
                  <a:schemeClr val="accent5">
                    <a:lumMod val="50000"/>
                  </a:schemeClr>
                </a:solidFill>
                <a:latin typeface="+mj-lt"/>
              </a:rPr>
              <a:t>Alc</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Dep</a:t>
            </a:r>
            <a:r>
              <a:rPr lang="en-US" sz="1400" dirty="0" smtClean="0">
                <a:solidFill>
                  <a:schemeClr val="accent5">
                    <a:lumMod val="50000"/>
                  </a:schemeClr>
                </a:solidFill>
                <a:latin typeface="+mj-lt"/>
              </a:rPr>
              <a:t> 2001, </a:t>
            </a:r>
            <a:r>
              <a:rPr lang="en-US" sz="1400" baseline="30000" dirty="0" smtClean="0">
                <a:solidFill>
                  <a:schemeClr val="accent5">
                    <a:lumMod val="50000"/>
                  </a:schemeClr>
                </a:solidFill>
                <a:latin typeface="+mj-lt"/>
              </a:rPr>
              <a:t>5</a:t>
            </a:r>
            <a:r>
              <a:rPr lang="en-US" sz="1400" dirty="0" smtClean="0">
                <a:solidFill>
                  <a:schemeClr val="accent5">
                    <a:lumMod val="50000"/>
                  </a:schemeClr>
                </a:solidFill>
                <a:latin typeface="+mj-lt"/>
              </a:rPr>
              <a:t> </a:t>
            </a:r>
            <a:r>
              <a:rPr lang="en-US" sz="1400" dirty="0" err="1" smtClean="0">
                <a:solidFill>
                  <a:schemeClr val="accent5">
                    <a:lumMod val="50000"/>
                  </a:schemeClr>
                </a:solidFill>
                <a:latin typeface="+mj-lt"/>
              </a:rPr>
              <a:t>Quin</a:t>
            </a:r>
            <a:r>
              <a:rPr lang="en-US" sz="1400" dirty="0" smtClean="0">
                <a:solidFill>
                  <a:schemeClr val="accent5">
                    <a:lumMod val="50000"/>
                  </a:schemeClr>
                </a:solidFill>
                <a:latin typeface="+mj-lt"/>
              </a:rPr>
              <a:t> J Cell </a:t>
            </a:r>
            <a:r>
              <a:rPr lang="en-US" sz="1400" dirty="0" err="1" smtClean="0">
                <a:solidFill>
                  <a:schemeClr val="accent5">
                    <a:lumMod val="50000"/>
                  </a:schemeClr>
                </a:solidFill>
                <a:latin typeface="+mj-lt"/>
              </a:rPr>
              <a:t>Biochem</a:t>
            </a:r>
            <a:r>
              <a:rPr lang="en-US" sz="1400" dirty="0" smtClean="0">
                <a:solidFill>
                  <a:schemeClr val="accent5">
                    <a:lumMod val="50000"/>
                  </a:schemeClr>
                </a:solidFill>
                <a:latin typeface="+mj-lt"/>
              </a:rPr>
              <a:t> 2011</a:t>
            </a:r>
          </a:p>
        </p:txBody>
      </p:sp>
    </p:spTree>
    <p:extLst>
      <p:ext uri="{BB962C8B-B14F-4D97-AF65-F5344CB8AC3E}">
        <p14:creationId xmlns:p14="http://schemas.microsoft.com/office/powerpoint/2010/main" val="179854820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07852"/>
            <a:ext cx="7667779" cy="1188720"/>
          </a:xfrm>
          <a:prstGeom prst="rect">
            <a:avLst/>
          </a:prstGeom>
        </p:spPr>
      </p:pic>
      <p:pic>
        <p:nvPicPr>
          <p:cNvPr id="5" name="Content Placeholder 4"/>
          <p:cNvPicPr>
            <a:picLocks noGrp="1" noChangeAspect="1"/>
          </p:cNvPicPr>
          <p:nvPr>
            <p:ph idx="4294967295"/>
          </p:nvPr>
        </p:nvPicPr>
        <p:blipFill>
          <a:blip r:embed="rId3"/>
          <a:stretch>
            <a:fillRect/>
          </a:stretch>
        </p:blipFill>
        <p:spPr>
          <a:xfrm>
            <a:off x="2895600" y="1203960"/>
            <a:ext cx="5944446" cy="5120640"/>
          </a:xfrm>
          <a:prstGeom prst="rect">
            <a:avLst/>
          </a:prstGeom>
        </p:spPr>
      </p:pic>
      <p:sp>
        <p:nvSpPr>
          <p:cNvPr id="8" name="TextBox 7"/>
          <p:cNvSpPr txBox="1"/>
          <p:nvPr/>
        </p:nvSpPr>
        <p:spPr>
          <a:xfrm>
            <a:off x="304800" y="6324600"/>
            <a:ext cx="3245376" cy="369332"/>
          </a:xfrm>
          <a:prstGeom prst="rect">
            <a:avLst/>
          </a:prstGeom>
          <a:noFill/>
        </p:spPr>
        <p:txBody>
          <a:bodyPr wrap="none" rtlCol="0">
            <a:spAutoFit/>
          </a:bodyPr>
          <a:lstStyle/>
          <a:p>
            <a:r>
              <a:rPr lang="en-US" dirty="0" smtClean="0"/>
              <a:t>Lee, J, et al. NEJM, 374; 13. 2016</a:t>
            </a:r>
            <a:endParaRPr lang="en-US" dirty="0"/>
          </a:p>
        </p:txBody>
      </p:sp>
      <p:sp>
        <p:nvSpPr>
          <p:cNvPr id="9" name="TextBox 8"/>
          <p:cNvSpPr txBox="1"/>
          <p:nvPr/>
        </p:nvSpPr>
        <p:spPr>
          <a:xfrm>
            <a:off x="304800" y="2286000"/>
            <a:ext cx="2534605" cy="2677656"/>
          </a:xfrm>
          <a:prstGeom prst="rect">
            <a:avLst/>
          </a:prstGeom>
          <a:noFill/>
        </p:spPr>
        <p:txBody>
          <a:bodyPr wrap="none" rtlCol="0">
            <a:spAutoFit/>
          </a:bodyPr>
          <a:lstStyle/>
          <a:p>
            <a:r>
              <a:rPr lang="en-US" sz="2400" dirty="0" smtClean="0"/>
              <a:t>Primary Outcome: </a:t>
            </a:r>
          </a:p>
          <a:p>
            <a:r>
              <a:rPr lang="en-US" sz="2400" dirty="0" smtClean="0"/>
              <a:t>Median Time to </a:t>
            </a:r>
          </a:p>
          <a:p>
            <a:r>
              <a:rPr lang="en-US" sz="2400" dirty="0" smtClean="0"/>
              <a:t>Relapse</a:t>
            </a:r>
          </a:p>
          <a:p>
            <a:r>
              <a:rPr lang="en-US" sz="2400" dirty="0" smtClean="0"/>
              <a:t>10.5 vs 5 </a:t>
            </a:r>
            <a:r>
              <a:rPr lang="en-US" sz="2400" dirty="0" err="1" smtClean="0"/>
              <a:t>wks</a:t>
            </a:r>
            <a:endParaRPr lang="en-US" sz="2400" dirty="0"/>
          </a:p>
          <a:p>
            <a:r>
              <a:rPr lang="en-US" sz="2400" dirty="0" smtClean="0"/>
              <a:t>HR 0.49 </a:t>
            </a:r>
          </a:p>
          <a:p>
            <a:r>
              <a:rPr lang="en-US" sz="2400" dirty="0" smtClean="0"/>
              <a:t>(95% CI 0.36-0.68)</a:t>
            </a:r>
          </a:p>
          <a:p>
            <a:r>
              <a:rPr lang="en-US" sz="2400" dirty="0" smtClean="0"/>
              <a:t>P &lt;0.0001</a:t>
            </a:r>
            <a:endParaRPr lang="en-US" sz="2400" dirty="0"/>
          </a:p>
        </p:txBody>
      </p:sp>
    </p:spTree>
    <p:extLst>
      <p:ext uri="{BB962C8B-B14F-4D97-AF65-F5344CB8AC3E}">
        <p14:creationId xmlns:p14="http://schemas.microsoft.com/office/powerpoint/2010/main" val="3037625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Naltrexone: pros/cons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Pros</a:t>
            </a:r>
          </a:p>
          <a:p>
            <a:pPr lvl="1"/>
            <a:r>
              <a:rPr lang="en-US" dirty="0" smtClean="0"/>
              <a:t>Not controlled</a:t>
            </a:r>
          </a:p>
          <a:p>
            <a:pPr lvl="1"/>
            <a:r>
              <a:rPr lang="en-US" dirty="0" smtClean="0"/>
              <a:t>Mid-level providers can prescribe</a:t>
            </a:r>
          </a:p>
          <a:p>
            <a:pPr lvl="1"/>
            <a:r>
              <a:rPr lang="en-US" dirty="0" smtClean="0"/>
              <a:t>Lasts 28 days</a:t>
            </a:r>
          </a:p>
          <a:p>
            <a:pPr lvl="1"/>
            <a:r>
              <a:rPr lang="en-US" dirty="0" smtClean="0"/>
              <a:t>Treats </a:t>
            </a:r>
            <a:r>
              <a:rPr lang="en-US" dirty="0" err="1" smtClean="0"/>
              <a:t>etoh</a:t>
            </a:r>
            <a:r>
              <a:rPr lang="en-US" dirty="0" smtClean="0"/>
              <a:t> and opioid use disorders</a:t>
            </a:r>
          </a:p>
          <a:p>
            <a:pPr lvl="1"/>
            <a:r>
              <a:rPr lang="en-US" dirty="0" smtClean="0"/>
              <a:t>No ability to feel effects of opioids</a:t>
            </a:r>
          </a:p>
          <a:p>
            <a:pPr lvl="1"/>
            <a:r>
              <a:rPr lang="en-US" dirty="0" smtClean="0"/>
              <a:t>Few drug interactions</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Cons</a:t>
            </a:r>
          </a:p>
          <a:p>
            <a:pPr lvl="1"/>
            <a:r>
              <a:rPr lang="en-US" dirty="0" smtClean="0"/>
              <a:t>Must be opioid free for 5-7 days</a:t>
            </a:r>
          </a:p>
          <a:p>
            <a:pPr lvl="1"/>
            <a:r>
              <a:rPr lang="en-US" dirty="0" smtClean="0"/>
              <a:t>Can complicate pain treatment</a:t>
            </a:r>
          </a:p>
          <a:p>
            <a:pPr lvl="1"/>
            <a:r>
              <a:rPr lang="en-US" dirty="0" smtClean="0"/>
              <a:t>May affect liver function</a:t>
            </a:r>
          </a:p>
          <a:p>
            <a:pPr lvl="1"/>
            <a:r>
              <a:rPr lang="en-US" dirty="0" smtClean="0"/>
              <a:t>Pain at injection site</a:t>
            </a:r>
          </a:p>
          <a:p>
            <a:pPr lvl="1"/>
            <a:r>
              <a:rPr lang="en-US" dirty="0" smtClean="0"/>
              <a:t>Cost</a:t>
            </a:r>
          </a:p>
          <a:p>
            <a:pPr lvl="1"/>
            <a:r>
              <a:rPr lang="en-US" dirty="0"/>
              <a:t>O</a:t>
            </a:r>
            <a:r>
              <a:rPr lang="en-US" dirty="0" smtClean="0"/>
              <a:t>verdose risk when dose wears off</a:t>
            </a:r>
            <a:endParaRPr lang="en-US" dirty="0"/>
          </a:p>
        </p:txBody>
      </p:sp>
    </p:spTree>
    <p:extLst>
      <p:ext uri="{BB962C8B-B14F-4D97-AF65-F5344CB8AC3E}">
        <p14:creationId xmlns:p14="http://schemas.microsoft.com/office/powerpoint/2010/main" val="269070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Detox</a:t>
            </a:r>
            <a:r>
              <a:rPr lang="en-US" dirty="0" smtClean="0"/>
              <a:t> vs. Maintenance: </a:t>
            </a:r>
            <a:br>
              <a:rPr lang="en-US" dirty="0" smtClean="0"/>
            </a:br>
            <a:r>
              <a:rPr lang="en-US" sz="3200" dirty="0" smtClean="0"/>
              <a:t>Which is Better?</a:t>
            </a:r>
            <a:endParaRPr lang="en-US" sz="3200" dirty="0"/>
          </a:p>
        </p:txBody>
      </p:sp>
      <p:sp>
        <p:nvSpPr>
          <p:cNvPr id="3" name="Content Placeholder 2"/>
          <p:cNvSpPr>
            <a:spLocks noGrp="1"/>
          </p:cNvSpPr>
          <p:nvPr>
            <p:ph sz="half" idx="2"/>
          </p:nvPr>
        </p:nvSpPr>
        <p:spPr>
          <a:xfrm>
            <a:off x="533400" y="1676400"/>
            <a:ext cx="7924800" cy="3951288"/>
          </a:xfrm>
        </p:spPr>
        <p:txBody>
          <a:bodyPr/>
          <a:lstStyle/>
          <a:p>
            <a:r>
              <a:rPr lang="en-US" dirty="0" smtClean="0"/>
              <a:t>Multi-site trial of buprenorphine/</a:t>
            </a:r>
            <a:r>
              <a:rPr lang="en-US" dirty="0" err="1" smtClean="0"/>
              <a:t>nx</a:t>
            </a:r>
            <a:r>
              <a:rPr lang="en-US" dirty="0" smtClean="0"/>
              <a:t> for 653 patients with prescription opioid use disorder in 10 primary care clinics </a:t>
            </a:r>
          </a:p>
          <a:p>
            <a:r>
              <a:rPr lang="en-US" dirty="0" err="1" smtClean="0"/>
              <a:t>Detox</a:t>
            </a:r>
            <a:r>
              <a:rPr lang="en-US" dirty="0" smtClean="0"/>
              <a:t> phase followed by maintenance phase for those who relapse</a:t>
            </a:r>
          </a:p>
          <a:p>
            <a:r>
              <a:rPr lang="en-US" dirty="0" smtClean="0"/>
              <a:t>“Success” = minimal or no use on UDS &amp; self-report</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357066028"/>
              </p:ext>
            </p:extLst>
          </p:nvPr>
        </p:nvGraphicFramePr>
        <p:xfrm>
          <a:off x="1828800" y="4573828"/>
          <a:ext cx="5638800" cy="1445972"/>
        </p:xfrm>
        <a:graphic>
          <a:graphicData uri="http://schemas.openxmlformats.org/drawingml/2006/table">
            <a:tbl>
              <a:tblPr firstRow="1" bandRow="1">
                <a:tableStyleId>{5C22544A-7EE6-4342-B048-85BDC9FD1C3A}</a:tableStyleId>
              </a:tblPr>
              <a:tblGrid>
                <a:gridCol w="3383280"/>
                <a:gridCol w="2255520"/>
              </a:tblGrid>
              <a:tr h="445204">
                <a:tc gridSpan="2">
                  <a:txBody>
                    <a:bodyPr/>
                    <a:lstStyle/>
                    <a:p>
                      <a:pPr algn="ctr"/>
                      <a:r>
                        <a:rPr lang="en-US" sz="2000" u="none" dirty="0" smtClean="0"/>
                        <a:t>Success at 12 Weeks:</a:t>
                      </a:r>
                      <a:endParaRPr lang="en-US" sz="2000" b="1" u="none" dirty="0">
                        <a:solidFill>
                          <a:schemeClr val="tx1"/>
                        </a:solidFill>
                      </a:endParaRPr>
                    </a:p>
                  </a:txBody>
                  <a:tcPr anchor="ctr">
                    <a:solidFill>
                      <a:srgbClr val="00B050"/>
                    </a:solidFill>
                  </a:tcPr>
                </a:tc>
                <a:tc hMerge="1">
                  <a:txBody>
                    <a:bodyPr/>
                    <a:lstStyle/>
                    <a:p>
                      <a:pPr algn="ctr"/>
                      <a:endParaRPr lang="en-US" sz="2400" b="1" dirty="0">
                        <a:solidFill>
                          <a:schemeClr val="tx1"/>
                        </a:solidFill>
                      </a:endParaRPr>
                    </a:p>
                  </a:txBody>
                  <a:tcPr>
                    <a:solidFill>
                      <a:schemeClr val="accent5">
                        <a:lumMod val="20000"/>
                        <a:lumOff val="80000"/>
                      </a:schemeClr>
                    </a:solidFill>
                  </a:tcPr>
                </a:tc>
              </a:tr>
              <a:tr h="453379">
                <a:tc>
                  <a:txBody>
                    <a:bodyPr/>
                    <a:lstStyle/>
                    <a:p>
                      <a:pPr algn="r"/>
                      <a:r>
                        <a:rPr lang="en-US" sz="2000" b="1" dirty="0" smtClean="0">
                          <a:solidFill>
                            <a:schemeClr val="tx1"/>
                          </a:solidFill>
                        </a:rPr>
                        <a:t>Detox Phase:</a:t>
                      </a:r>
                      <a:endParaRPr lang="en-US" sz="2000" b="1" dirty="0">
                        <a:solidFill>
                          <a:schemeClr val="tx1"/>
                        </a:solidFill>
                      </a:endParaRPr>
                    </a:p>
                  </a:txBody>
                  <a:tcPr anchor="ctr">
                    <a:solidFill>
                      <a:schemeClr val="accent5">
                        <a:lumMod val="60000"/>
                        <a:lumOff val="40000"/>
                      </a:schemeClr>
                    </a:solidFill>
                  </a:tcPr>
                </a:tc>
                <a:tc>
                  <a:txBody>
                    <a:bodyPr/>
                    <a:lstStyle/>
                    <a:p>
                      <a:pPr algn="ctr"/>
                      <a:r>
                        <a:rPr lang="en-US" sz="2000" b="1" dirty="0" smtClean="0">
                          <a:solidFill>
                            <a:schemeClr val="tx1"/>
                          </a:solidFill>
                        </a:rPr>
                        <a:t>6.6%</a:t>
                      </a:r>
                      <a:endParaRPr lang="en-US" sz="2000" b="1" dirty="0">
                        <a:solidFill>
                          <a:schemeClr val="tx1"/>
                        </a:solidFill>
                      </a:endParaRPr>
                    </a:p>
                  </a:txBody>
                  <a:tcPr anchor="ctr">
                    <a:solidFill>
                      <a:schemeClr val="accent5">
                        <a:lumMod val="60000"/>
                        <a:lumOff val="40000"/>
                      </a:schemeClr>
                    </a:solidFill>
                  </a:tcPr>
                </a:tc>
              </a:tr>
              <a:tr h="547389">
                <a:tc>
                  <a:txBody>
                    <a:bodyPr/>
                    <a:lstStyle/>
                    <a:p>
                      <a:pPr algn="r"/>
                      <a:r>
                        <a:rPr lang="en-US" sz="2000" b="1" dirty="0" smtClean="0"/>
                        <a:t>Maintenance Phase:</a:t>
                      </a:r>
                      <a:endParaRPr lang="en-US" sz="2000" b="1" dirty="0"/>
                    </a:p>
                  </a:txBody>
                  <a:tcPr anchor="ctr">
                    <a:solidFill>
                      <a:schemeClr val="accent5">
                        <a:lumMod val="60000"/>
                        <a:lumOff val="40000"/>
                      </a:schemeClr>
                    </a:solidFill>
                  </a:tcPr>
                </a:tc>
                <a:tc>
                  <a:txBody>
                    <a:bodyPr/>
                    <a:lstStyle/>
                    <a:p>
                      <a:pPr algn="ctr"/>
                      <a:r>
                        <a:rPr lang="en-US" sz="2000" b="1" dirty="0" smtClean="0"/>
                        <a:t>49.2%</a:t>
                      </a:r>
                      <a:endParaRPr lang="en-US" sz="2000" b="1" dirty="0"/>
                    </a:p>
                  </a:txBody>
                  <a:tcPr anchor="ctr">
                    <a:solidFill>
                      <a:schemeClr val="accent5">
                        <a:lumMod val="60000"/>
                        <a:lumOff val="40000"/>
                      </a:schemeClr>
                    </a:solidFill>
                  </a:tcPr>
                </a:tc>
              </a:tr>
            </a:tbl>
          </a:graphicData>
        </a:graphic>
      </p:graphicFrame>
      <p:sp>
        <p:nvSpPr>
          <p:cNvPr id="4" name="TextBox 3"/>
          <p:cNvSpPr txBox="1"/>
          <p:nvPr/>
        </p:nvSpPr>
        <p:spPr>
          <a:xfrm>
            <a:off x="6400800" y="6428601"/>
            <a:ext cx="3276600" cy="276999"/>
          </a:xfrm>
          <a:prstGeom prst="rect">
            <a:avLst/>
          </a:prstGeom>
          <a:noFill/>
        </p:spPr>
        <p:txBody>
          <a:bodyPr wrap="square" rtlCol="0">
            <a:spAutoFit/>
          </a:bodyPr>
          <a:lstStyle/>
          <a:p>
            <a:pPr fontAlgn="base">
              <a:spcBef>
                <a:spcPct val="0"/>
              </a:spcBef>
              <a:spcAft>
                <a:spcPct val="0"/>
              </a:spcAft>
            </a:pPr>
            <a:r>
              <a:rPr lang="en-US" sz="1200" baseline="30000" dirty="0">
                <a:solidFill>
                  <a:prstClr val="black"/>
                </a:solidFill>
              </a:rPr>
              <a:t>1</a:t>
            </a:r>
            <a:r>
              <a:rPr lang="en-US" sz="1200" dirty="0">
                <a:solidFill>
                  <a:prstClr val="black"/>
                </a:solidFill>
              </a:rPr>
              <a:t> Weiss Arch Gen Psych 2011</a:t>
            </a:r>
            <a:endParaRPr lang="en-US" sz="1200" baseline="30000" dirty="0">
              <a:solidFill>
                <a:prstClr val="black"/>
              </a:solidFill>
            </a:endParaRPr>
          </a:p>
        </p:txBody>
      </p:sp>
    </p:spTree>
    <p:extLst>
      <p:ext uri="{BB962C8B-B14F-4D97-AF65-F5344CB8AC3E}">
        <p14:creationId xmlns:p14="http://schemas.microsoft.com/office/powerpoint/2010/main" val="2758357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819751" y="1371600"/>
            <a:ext cx="7183438" cy="4975225"/>
          </a:xfrm>
          <a:prstGeom prst="rect">
            <a:avLst/>
          </a:prstGeom>
          <a:solidFill>
            <a:srgbClr val="CCFFFF"/>
          </a:solidFill>
          <a:ln w="9525">
            <a:solidFill>
              <a:srgbClr val="000000"/>
            </a:solidFill>
            <a:miter lim="800000"/>
            <a:headEnd type="none" w="sm" len="sm"/>
            <a:tailEnd type="none" w="sm" len="sm"/>
          </a:ln>
          <a:effectLst/>
        </p:spPr>
        <p:txBody>
          <a:bodyPr lIns="0" tIns="0" rIns="0" bIns="0" anchor="ctr">
            <a:spAutoFit/>
          </a:bodyPr>
          <a:lstStyle/>
          <a:p>
            <a:endParaRPr lang="en-US"/>
          </a:p>
        </p:txBody>
      </p:sp>
      <p:sp>
        <p:nvSpPr>
          <p:cNvPr id="87043" name="Rectangle 3"/>
          <p:cNvSpPr>
            <a:spLocks noChangeArrowheads="1"/>
          </p:cNvSpPr>
          <p:nvPr/>
        </p:nvSpPr>
        <p:spPr bwMode="auto">
          <a:xfrm>
            <a:off x="7713663" y="3398838"/>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4" name="Rectangle 4"/>
          <p:cNvSpPr>
            <a:spLocks noChangeArrowheads="1"/>
          </p:cNvSpPr>
          <p:nvPr/>
        </p:nvSpPr>
        <p:spPr bwMode="auto">
          <a:xfrm>
            <a:off x="7713663" y="3560763"/>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5" name="Rectangle 5"/>
          <p:cNvSpPr>
            <a:spLocks noChangeArrowheads="1"/>
          </p:cNvSpPr>
          <p:nvPr/>
        </p:nvSpPr>
        <p:spPr bwMode="auto">
          <a:xfrm>
            <a:off x="7713663" y="4703763"/>
            <a:ext cx="25400"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6" name="Rectangle 6"/>
          <p:cNvSpPr>
            <a:spLocks noChangeArrowheads="1"/>
          </p:cNvSpPr>
          <p:nvPr/>
        </p:nvSpPr>
        <p:spPr bwMode="auto">
          <a:xfrm>
            <a:off x="8075613" y="5176838"/>
            <a:ext cx="26987" cy="1587"/>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p>
        </p:txBody>
      </p:sp>
      <p:sp>
        <p:nvSpPr>
          <p:cNvPr id="87047" name="Rectangle 7"/>
          <p:cNvSpPr>
            <a:spLocks noChangeArrowheads="1"/>
          </p:cNvSpPr>
          <p:nvPr/>
        </p:nvSpPr>
        <p:spPr bwMode="auto">
          <a:xfrm>
            <a:off x="3200400" y="6397823"/>
            <a:ext cx="2936830" cy="307777"/>
          </a:xfrm>
          <a:prstGeom prst="rect">
            <a:avLst/>
          </a:prstGeom>
          <a:noFill/>
          <a:ln w="28575">
            <a:noFill/>
            <a:miter lim="800000"/>
            <a:headEnd/>
            <a:tailEnd/>
          </a:ln>
        </p:spPr>
        <p:txBody>
          <a:bodyPr wrap="none" lIns="0" tIns="0" rIns="0" bIns="0">
            <a:spAutoFit/>
          </a:bodyPr>
          <a:lstStyle/>
          <a:p>
            <a:pPr algn="l" eaLnBrk="0" hangingPunct="0"/>
            <a:r>
              <a:rPr lang="en-US" sz="2000" dirty="0">
                <a:solidFill>
                  <a:srgbClr val="FFFFFF"/>
                </a:solidFill>
                <a:latin typeface="+mj-lt"/>
              </a:rPr>
              <a:t>Treatment duration (days)</a:t>
            </a:r>
          </a:p>
        </p:txBody>
      </p:sp>
      <p:sp>
        <p:nvSpPr>
          <p:cNvPr id="87048" name="Rectangle 8"/>
          <p:cNvSpPr>
            <a:spLocks noChangeArrowheads="1"/>
          </p:cNvSpPr>
          <p:nvPr/>
        </p:nvSpPr>
        <p:spPr bwMode="auto">
          <a:xfrm rot="-5400000">
            <a:off x="177007" y="3656806"/>
            <a:ext cx="2844800" cy="274637"/>
          </a:xfrm>
          <a:prstGeom prst="rect">
            <a:avLst/>
          </a:prstGeom>
          <a:noFill/>
          <a:ln w="28575">
            <a:noFill/>
            <a:miter lim="800000"/>
            <a:headEnd/>
            <a:tailEnd/>
          </a:ln>
        </p:spPr>
        <p:txBody>
          <a:bodyPr wrap="none" lIns="0" tIns="0" rIns="0" bIns="0">
            <a:spAutoFit/>
          </a:bodyPr>
          <a:lstStyle/>
          <a:p>
            <a:pPr algn="l" eaLnBrk="0" hangingPunct="0"/>
            <a:r>
              <a:rPr lang="en-US" dirty="0">
                <a:solidFill>
                  <a:srgbClr val="000000"/>
                </a:solidFill>
              </a:rPr>
              <a:t>Remaining in treatment  (nr)</a:t>
            </a:r>
          </a:p>
        </p:txBody>
      </p:sp>
      <p:sp>
        <p:nvSpPr>
          <p:cNvPr id="87049" name="Freeform 9"/>
          <p:cNvSpPr>
            <a:spLocks/>
          </p:cNvSpPr>
          <p:nvPr/>
        </p:nvSpPr>
        <p:spPr bwMode="auto">
          <a:xfrm>
            <a:off x="2259013" y="2451100"/>
            <a:ext cx="846137" cy="3481388"/>
          </a:xfrm>
          <a:custGeom>
            <a:avLst/>
            <a:gdLst/>
            <a:ahLst/>
            <a:cxnLst>
              <a:cxn ang="0">
                <a:pos x="0" y="0"/>
              </a:cxn>
              <a:cxn ang="0">
                <a:pos x="41" y="0"/>
              </a:cxn>
              <a:cxn ang="0">
                <a:pos x="41" y="415"/>
              </a:cxn>
              <a:cxn ang="0">
                <a:pos x="121" y="415"/>
              </a:cxn>
              <a:cxn ang="0">
                <a:pos x="121" y="831"/>
              </a:cxn>
              <a:cxn ang="0">
                <a:pos x="162" y="831"/>
              </a:cxn>
              <a:cxn ang="0">
                <a:pos x="162" y="1247"/>
              </a:cxn>
              <a:cxn ang="0">
                <a:pos x="241" y="1247"/>
              </a:cxn>
              <a:cxn ang="0">
                <a:pos x="241" y="1662"/>
              </a:cxn>
              <a:cxn ang="0">
                <a:pos x="241" y="1662"/>
              </a:cxn>
              <a:cxn ang="0">
                <a:pos x="241" y="2078"/>
              </a:cxn>
              <a:cxn ang="0">
                <a:pos x="241" y="2078"/>
              </a:cxn>
              <a:cxn ang="0">
                <a:pos x="241" y="2492"/>
              </a:cxn>
              <a:cxn ang="0">
                <a:pos x="241" y="2492"/>
              </a:cxn>
              <a:cxn ang="0">
                <a:pos x="241" y="2908"/>
              </a:cxn>
              <a:cxn ang="0">
                <a:pos x="283" y="2908"/>
              </a:cxn>
              <a:cxn ang="0">
                <a:pos x="283" y="3324"/>
              </a:cxn>
              <a:cxn ang="0">
                <a:pos x="283" y="3324"/>
              </a:cxn>
              <a:cxn ang="0">
                <a:pos x="283" y="3739"/>
              </a:cxn>
              <a:cxn ang="0">
                <a:pos x="283" y="3739"/>
              </a:cxn>
              <a:cxn ang="0">
                <a:pos x="283" y="4155"/>
              </a:cxn>
              <a:cxn ang="0">
                <a:pos x="283" y="4155"/>
              </a:cxn>
              <a:cxn ang="0">
                <a:pos x="283" y="4571"/>
              </a:cxn>
              <a:cxn ang="0">
                <a:pos x="283" y="4571"/>
              </a:cxn>
              <a:cxn ang="0">
                <a:pos x="283" y="4986"/>
              </a:cxn>
              <a:cxn ang="0">
                <a:pos x="322" y="4986"/>
              </a:cxn>
              <a:cxn ang="0">
                <a:pos x="322" y="5401"/>
              </a:cxn>
              <a:cxn ang="0">
                <a:pos x="322" y="5401"/>
              </a:cxn>
              <a:cxn ang="0">
                <a:pos x="322" y="5817"/>
              </a:cxn>
              <a:cxn ang="0">
                <a:pos x="322" y="5817"/>
              </a:cxn>
              <a:cxn ang="0">
                <a:pos x="322" y="6232"/>
              </a:cxn>
              <a:cxn ang="0">
                <a:pos x="362" y="6232"/>
              </a:cxn>
              <a:cxn ang="0">
                <a:pos x="362" y="6648"/>
              </a:cxn>
              <a:cxn ang="0">
                <a:pos x="644" y="6648"/>
              </a:cxn>
              <a:cxn ang="0">
                <a:pos x="644" y="7064"/>
              </a:cxn>
              <a:cxn ang="0">
                <a:pos x="765" y="7064"/>
              </a:cxn>
              <a:cxn ang="0">
                <a:pos x="765" y="7479"/>
              </a:cxn>
              <a:cxn ang="0">
                <a:pos x="1248" y="7479"/>
              </a:cxn>
              <a:cxn ang="0">
                <a:pos x="1248" y="7895"/>
              </a:cxn>
              <a:cxn ang="0">
                <a:pos x="2294" y="7895"/>
              </a:cxn>
              <a:cxn ang="0">
                <a:pos x="2294" y="8309"/>
              </a:cxn>
            </a:cxnLst>
            <a:rect l="0" t="0" r="r" b="b"/>
            <a:pathLst>
              <a:path w="2294" h="8309">
                <a:moveTo>
                  <a:pt x="0" y="0"/>
                </a:moveTo>
                <a:lnTo>
                  <a:pt x="41" y="0"/>
                </a:lnTo>
                <a:lnTo>
                  <a:pt x="41" y="415"/>
                </a:lnTo>
                <a:lnTo>
                  <a:pt x="121" y="415"/>
                </a:lnTo>
                <a:lnTo>
                  <a:pt x="121" y="831"/>
                </a:lnTo>
                <a:lnTo>
                  <a:pt x="162" y="831"/>
                </a:lnTo>
                <a:lnTo>
                  <a:pt x="162" y="1247"/>
                </a:lnTo>
                <a:lnTo>
                  <a:pt x="241" y="1247"/>
                </a:lnTo>
                <a:lnTo>
                  <a:pt x="241" y="1662"/>
                </a:lnTo>
                <a:lnTo>
                  <a:pt x="241" y="1662"/>
                </a:lnTo>
                <a:lnTo>
                  <a:pt x="241" y="2078"/>
                </a:lnTo>
                <a:lnTo>
                  <a:pt x="241" y="2078"/>
                </a:lnTo>
                <a:lnTo>
                  <a:pt x="241" y="2492"/>
                </a:lnTo>
                <a:lnTo>
                  <a:pt x="241" y="2492"/>
                </a:lnTo>
                <a:lnTo>
                  <a:pt x="241" y="2908"/>
                </a:lnTo>
                <a:lnTo>
                  <a:pt x="283" y="2908"/>
                </a:lnTo>
                <a:lnTo>
                  <a:pt x="283" y="3324"/>
                </a:lnTo>
                <a:lnTo>
                  <a:pt x="283" y="3324"/>
                </a:lnTo>
                <a:lnTo>
                  <a:pt x="283" y="3739"/>
                </a:lnTo>
                <a:lnTo>
                  <a:pt x="283" y="3739"/>
                </a:lnTo>
                <a:lnTo>
                  <a:pt x="283" y="4155"/>
                </a:lnTo>
                <a:lnTo>
                  <a:pt x="283" y="4155"/>
                </a:lnTo>
                <a:lnTo>
                  <a:pt x="283" y="4571"/>
                </a:lnTo>
                <a:lnTo>
                  <a:pt x="283" y="4571"/>
                </a:lnTo>
                <a:lnTo>
                  <a:pt x="283" y="4986"/>
                </a:lnTo>
                <a:lnTo>
                  <a:pt x="322" y="4986"/>
                </a:lnTo>
                <a:lnTo>
                  <a:pt x="322" y="5401"/>
                </a:lnTo>
                <a:lnTo>
                  <a:pt x="322" y="5401"/>
                </a:lnTo>
                <a:lnTo>
                  <a:pt x="322" y="5817"/>
                </a:lnTo>
                <a:lnTo>
                  <a:pt x="322" y="5817"/>
                </a:lnTo>
                <a:lnTo>
                  <a:pt x="322" y="6232"/>
                </a:lnTo>
                <a:lnTo>
                  <a:pt x="362" y="6232"/>
                </a:lnTo>
                <a:lnTo>
                  <a:pt x="362" y="6648"/>
                </a:lnTo>
                <a:lnTo>
                  <a:pt x="644" y="6648"/>
                </a:lnTo>
                <a:lnTo>
                  <a:pt x="644" y="7064"/>
                </a:lnTo>
                <a:lnTo>
                  <a:pt x="765" y="7064"/>
                </a:lnTo>
                <a:lnTo>
                  <a:pt x="765" y="7479"/>
                </a:lnTo>
                <a:lnTo>
                  <a:pt x="1248" y="7479"/>
                </a:lnTo>
                <a:lnTo>
                  <a:pt x="1248" y="7895"/>
                </a:lnTo>
                <a:lnTo>
                  <a:pt x="2294" y="7895"/>
                </a:lnTo>
                <a:lnTo>
                  <a:pt x="2294" y="8309"/>
                </a:lnTo>
              </a:path>
            </a:pathLst>
          </a:custGeom>
          <a:noFill/>
          <a:ln w="28575" cmpd="sng">
            <a:solidFill>
              <a:srgbClr val="00FF00"/>
            </a:solidFill>
            <a:prstDash val="solid"/>
            <a:round/>
            <a:headEnd/>
            <a:tailEnd/>
          </a:ln>
        </p:spPr>
        <p:txBody>
          <a:bodyPr/>
          <a:lstStyle/>
          <a:p>
            <a:endParaRPr lang="en-US"/>
          </a:p>
        </p:txBody>
      </p:sp>
      <p:sp>
        <p:nvSpPr>
          <p:cNvPr id="87050" name="Rectangle 10"/>
          <p:cNvSpPr>
            <a:spLocks noChangeArrowheads="1"/>
          </p:cNvSpPr>
          <p:nvPr/>
        </p:nvSpPr>
        <p:spPr bwMode="auto">
          <a:xfrm>
            <a:off x="2205038" y="2387600"/>
            <a:ext cx="109537" cy="127000"/>
          </a:xfrm>
          <a:prstGeom prst="rect">
            <a:avLst/>
          </a:prstGeom>
          <a:solidFill>
            <a:srgbClr val="000000"/>
          </a:solidFill>
          <a:ln w="28575">
            <a:solidFill>
              <a:srgbClr val="FFFFFF"/>
            </a:solidFill>
            <a:miter lim="800000"/>
            <a:headEnd/>
            <a:tailEnd/>
          </a:ln>
        </p:spPr>
        <p:txBody>
          <a:bodyPr/>
          <a:lstStyle/>
          <a:p>
            <a:endParaRPr lang="en-US"/>
          </a:p>
        </p:txBody>
      </p:sp>
      <p:sp>
        <p:nvSpPr>
          <p:cNvPr id="87051" name="Rectangle 11"/>
          <p:cNvSpPr>
            <a:spLocks noChangeArrowheads="1"/>
          </p:cNvSpPr>
          <p:nvPr/>
        </p:nvSpPr>
        <p:spPr bwMode="auto">
          <a:xfrm>
            <a:off x="2219325" y="2563813"/>
            <a:ext cx="109538" cy="123825"/>
          </a:xfrm>
          <a:prstGeom prst="rect">
            <a:avLst/>
          </a:prstGeom>
          <a:solidFill>
            <a:srgbClr val="000000"/>
          </a:solidFill>
          <a:ln w="28575">
            <a:solidFill>
              <a:srgbClr val="FFFFFF"/>
            </a:solidFill>
            <a:miter lim="800000"/>
            <a:headEnd/>
            <a:tailEnd/>
          </a:ln>
        </p:spPr>
        <p:txBody>
          <a:bodyPr/>
          <a:lstStyle/>
          <a:p>
            <a:endParaRPr lang="en-US"/>
          </a:p>
        </p:txBody>
      </p:sp>
      <p:sp>
        <p:nvSpPr>
          <p:cNvPr id="87052" name="Rectangle 12"/>
          <p:cNvSpPr>
            <a:spLocks noChangeArrowheads="1"/>
          </p:cNvSpPr>
          <p:nvPr/>
        </p:nvSpPr>
        <p:spPr bwMode="auto">
          <a:xfrm>
            <a:off x="2249488" y="2738438"/>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3" name="Rectangle 13"/>
          <p:cNvSpPr>
            <a:spLocks noChangeArrowheads="1"/>
          </p:cNvSpPr>
          <p:nvPr/>
        </p:nvSpPr>
        <p:spPr bwMode="auto">
          <a:xfrm>
            <a:off x="2265363" y="2911475"/>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4" name="Rectangle 14"/>
          <p:cNvSpPr>
            <a:spLocks noChangeArrowheads="1"/>
          </p:cNvSpPr>
          <p:nvPr/>
        </p:nvSpPr>
        <p:spPr bwMode="auto">
          <a:xfrm>
            <a:off x="2293938" y="3086100"/>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5" name="Rectangle 15"/>
          <p:cNvSpPr>
            <a:spLocks noChangeArrowheads="1"/>
          </p:cNvSpPr>
          <p:nvPr/>
        </p:nvSpPr>
        <p:spPr bwMode="auto">
          <a:xfrm>
            <a:off x="2293938" y="3259138"/>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6" name="Rectangle 16"/>
          <p:cNvSpPr>
            <a:spLocks noChangeArrowheads="1"/>
          </p:cNvSpPr>
          <p:nvPr/>
        </p:nvSpPr>
        <p:spPr bwMode="auto">
          <a:xfrm>
            <a:off x="2293938" y="3433763"/>
            <a:ext cx="111125"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7" name="Rectangle 17"/>
          <p:cNvSpPr>
            <a:spLocks noChangeArrowheads="1"/>
          </p:cNvSpPr>
          <p:nvPr/>
        </p:nvSpPr>
        <p:spPr bwMode="auto">
          <a:xfrm>
            <a:off x="2293938" y="3608388"/>
            <a:ext cx="111125" cy="125412"/>
          </a:xfrm>
          <a:prstGeom prst="rect">
            <a:avLst/>
          </a:prstGeom>
          <a:solidFill>
            <a:srgbClr val="33CC33"/>
          </a:solidFill>
          <a:ln w="28575">
            <a:solidFill>
              <a:srgbClr val="00FF00"/>
            </a:solidFill>
            <a:miter lim="800000"/>
            <a:headEnd/>
            <a:tailEnd/>
          </a:ln>
        </p:spPr>
        <p:txBody>
          <a:bodyPr/>
          <a:lstStyle/>
          <a:p>
            <a:endParaRPr lang="en-US"/>
          </a:p>
        </p:txBody>
      </p:sp>
      <p:sp>
        <p:nvSpPr>
          <p:cNvPr id="87058" name="Rectangle 18"/>
          <p:cNvSpPr>
            <a:spLocks noChangeArrowheads="1"/>
          </p:cNvSpPr>
          <p:nvPr/>
        </p:nvSpPr>
        <p:spPr bwMode="auto">
          <a:xfrm>
            <a:off x="2309813" y="3783013"/>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59" name="Rectangle 19"/>
          <p:cNvSpPr>
            <a:spLocks noChangeArrowheads="1"/>
          </p:cNvSpPr>
          <p:nvPr/>
        </p:nvSpPr>
        <p:spPr bwMode="auto">
          <a:xfrm>
            <a:off x="2309813" y="3957638"/>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0" name="Rectangle 20"/>
          <p:cNvSpPr>
            <a:spLocks noChangeArrowheads="1"/>
          </p:cNvSpPr>
          <p:nvPr/>
        </p:nvSpPr>
        <p:spPr bwMode="auto">
          <a:xfrm>
            <a:off x="2309813" y="4130675"/>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1" name="Rectangle 21"/>
          <p:cNvSpPr>
            <a:spLocks noChangeArrowheads="1"/>
          </p:cNvSpPr>
          <p:nvPr/>
        </p:nvSpPr>
        <p:spPr bwMode="auto">
          <a:xfrm>
            <a:off x="2309813" y="4305300"/>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2" name="Rectangle 22"/>
          <p:cNvSpPr>
            <a:spLocks noChangeArrowheads="1"/>
          </p:cNvSpPr>
          <p:nvPr/>
        </p:nvSpPr>
        <p:spPr bwMode="auto">
          <a:xfrm>
            <a:off x="2309813" y="4479925"/>
            <a:ext cx="109537" cy="122238"/>
          </a:xfrm>
          <a:prstGeom prst="rect">
            <a:avLst/>
          </a:prstGeom>
          <a:solidFill>
            <a:srgbClr val="33CC33"/>
          </a:solidFill>
          <a:ln w="28575">
            <a:solidFill>
              <a:srgbClr val="00FF00"/>
            </a:solidFill>
            <a:miter lim="800000"/>
            <a:headEnd/>
            <a:tailEnd/>
          </a:ln>
        </p:spPr>
        <p:txBody>
          <a:bodyPr/>
          <a:lstStyle/>
          <a:p>
            <a:endParaRPr lang="en-US"/>
          </a:p>
        </p:txBody>
      </p:sp>
      <p:sp>
        <p:nvSpPr>
          <p:cNvPr id="87063" name="Rectangle 23"/>
          <p:cNvSpPr>
            <a:spLocks noChangeArrowheads="1"/>
          </p:cNvSpPr>
          <p:nvPr/>
        </p:nvSpPr>
        <p:spPr bwMode="auto">
          <a:xfrm>
            <a:off x="2324100" y="4651375"/>
            <a:ext cx="107950" cy="125413"/>
          </a:xfrm>
          <a:prstGeom prst="rect">
            <a:avLst/>
          </a:prstGeom>
          <a:solidFill>
            <a:srgbClr val="33CC33"/>
          </a:solidFill>
          <a:ln w="28575">
            <a:solidFill>
              <a:srgbClr val="00FF00"/>
            </a:solidFill>
            <a:miter lim="800000"/>
            <a:headEnd/>
            <a:tailEnd/>
          </a:ln>
        </p:spPr>
        <p:txBody>
          <a:bodyPr/>
          <a:lstStyle/>
          <a:p>
            <a:endParaRPr lang="en-US"/>
          </a:p>
        </p:txBody>
      </p:sp>
      <p:sp>
        <p:nvSpPr>
          <p:cNvPr id="87064" name="Rectangle 24"/>
          <p:cNvSpPr>
            <a:spLocks noChangeArrowheads="1"/>
          </p:cNvSpPr>
          <p:nvPr/>
        </p:nvSpPr>
        <p:spPr bwMode="auto">
          <a:xfrm>
            <a:off x="2324100" y="4827588"/>
            <a:ext cx="107950" cy="122237"/>
          </a:xfrm>
          <a:prstGeom prst="rect">
            <a:avLst/>
          </a:prstGeom>
          <a:solidFill>
            <a:srgbClr val="33CC33"/>
          </a:solidFill>
          <a:ln w="28575">
            <a:solidFill>
              <a:srgbClr val="00FF00"/>
            </a:solidFill>
            <a:miter lim="800000"/>
            <a:headEnd/>
            <a:tailEnd/>
          </a:ln>
        </p:spPr>
        <p:txBody>
          <a:bodyPr/>
          <a:lstStyle/>
          <a:p>
            <a:endParaRPr lang="en-US"/>
          </a:p>
        </p:txBody>
      </p:sp>
      <p:sp>
        <p:nvSpPr>
          <p:cNvPr id="87065" name="Rectangle 25"/>
          <p:cNvSpPr>
            <a:spLocks noChangeArrowheads="1"/>
          </p:cNvSpPr>
          <p:nvPr/>
        </p:nvSpPr>
        <p:spPr bwMode="auto">
          <a:xfrm>
            <a:off x="2324100" y="5000625"/>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6" name="Rectangle 26"/>
          <p:cNvSpPr>
            <a:spLocks noChangeArrowheads="1"/>
          </p:cNvSpPr>
          <p:nvPr/>
        </p:nvSpPr>
        <p:spPr bwMode="auto">
          <a:xfrm>
            <a:off x="2338388" y="5175250"/>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7" name="Rectangle 27"/>
          <p:cNvSpPr>
            <a:spLocks noChangeArrowheads="1"/>
          </p:cNvSpPr>
          <p:nvPr/>
        </p:nvSpPr>
        <p:spPr bwMode="auto">
          <a:xfrm>
            <a:off x="2443163" y="5348288"/>
            <a:ext cx="107950"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8" name="Rectangle 28"/>
          <p:cNvSpPr>
            <a:spLocks noChangeArrowheads="1"/>
          </p:cNvSpPr>
          <p:nvPr/>
        </p:nvSpPr>
        <p:spPr bwMode="auto">
          <a:xfrm>
            <a:off x="2487613" y="5522913"/>
            <a:ext cx="109537" cy="123825"/>
          </a:xfrm>
          <a:prstGeom prst="rect">
            <a:avLst/>
          </a:prstGeom>
          <a:solidFill>
            <a:srgbClr val="33CC33"/>
          </a:solidFill>
          <a:ln w="28575">
            <a:solidFill>
              <a:srgbClr val="00FF00"/>
            </a:solidFill>
            <a:miter lim="800000"/>
            <a:headEnd/>
            <a:tailEnd/>
          </a:ln>
        </p:spPr>
        <p:txBody>
          <a:bodyPr/>
          <a:lstStyle/>
          <a:p>
            <a:endParaRPr lang="en-US"/>
          </a:p>
        </p:txBody>
      </p:sp>
      <p:sp>
        <p:nvSpPr>
          <p:cNvPr id="87069" name="Rectangle 29"/>
          <p:cNvSpPr>
            <a:spLocks noChangeArrowheads="1"/>
          </p:cNvSpPr>
          <p:nvPr/>
        </p:nvSpPr>
        <p:spPr bwMode="auto">
          <a:xfrm>
            <a:off x="2663825" y="5695950"/>
            <a:ext cx="109538" cy="123825"/>
          </a:xfrm>
          <a:prstGeom prst="rect">
            <a:avLst/>
          </a:prstGeom>
          <a:solidFill>
            <a:srgbClr val="33CC33"/>
          </a:solidFill>
          <a:ln w="28575">
            <a:solidFill>
              <a:srgbClr val="00FF00"/>
            </a:solidFill>
            <a:miter lim="800000"/>
            <a:headEnd/>
            <a:tailEnd/>
          </a:ln>
        </p:spPr>
        <p:txBody>
          <a:bodyPr/>
          <a:lstStyle/>
          <a:p>
            <a:endParaRPr lang="en-US"/>
          </a:p>
        </p:txBody>
      </p:sp>
      <p:sp>
        <p:nvSpPr>
          <p:cNvPr id="87070" name="Rectangle 30"/>
          <p:cNvSpPr>
            <a:spLocks noChangeArrowheads="1"/>
          </p:cNvSpPr>
          <p:nvPr/>
        </p:nvSpPr>
        <p:spPr bwMode="auto">
          <a:xfrm>
            <a:off x="3051175" y="5870575"/>
            <a:ext cx="107950" cy="125413"/>
          </a:xfrm>
          <a:prstGeom prst="rect">
            <a:avLst/>
          </a:prstGeom>
          <a:solidFill>
            <a:srgbClr val="33CC33"/>
          </a:solidFill>
          <a:ln w="28575">
            <a:solidFill>
              <a:srgbClr val="00FF00"/>
            </a:solidFill>
            <a:miter lim="800000"/>
            <a:headEnd/>
            <a:tailEnd/>
          </a:ln>
        </p:spPr>
        <p:txBody>
          <a:bodyPr/>
          <a:lstStyle/>
          <a:p>
            <a:endParaRPr lang="en-US"/>
          </a:p>
        </p:txBody>
      </p:sp>
      <p:sp>
        <p:nvSpPr>
          <p:cNvPr id="87071" name="Freeform 31"/>
          <p:cNvSpPr>
            <a:spLocks/>
          </p:cNvSpPr>
          <p:nvPr/>
        </p:nvSpPr>
        <p:spPr bwMode="auto">
          <a:xfrm>
            <a:off x="2259013" y="2451100"/>
            <a:ext cx="5405437" cy="871538"/>
          </a:xfrm>
          <a:custGeom>
            <a:avLst/>
            <a:gdLst/>
            <a:ahLst/>
            <a:cxnLst>
              <a:cxn ang="0">
                <a:pos x="0" y="0"/>
              </a:cxn>
              <a:cxn ang="0">
                <a:pos x="121" y="0"/>
              </a:cxn>
              <a:cxn ang="0">
                <a:pos x="121" y="415"/>
              </a:cxn>
              <a:cxn ang="0">
                <a:pos x="4748" y="415"/>
              </a:cxn>
              <a:cxn ang="0">
                <a:pos x="4748" y="831"/>
              </a:cxn>
              <a:cxn ang="0">
                <a:pos x="6237" y="831"/>
              </a:cxn>
              <a:cxn ang="0">
                <a:pos x="6237" y="1247"/>
              </a:cxn>
              <a:cxn ang="0">
                <a:pos x="9617" y="1247"/>
              </a:cxn>
              <a:cxn ang="0">
                <a:pos x="9617" y="1662"/>
              </a:cxn>
              <a:cxn ang="0">
                <a:pos x="10784" y="1662"/>
              </a:cxn>
              <a:cxn ang="0">
                <a:pos x="10784" y="2078"/>
              </a:cxn>
              <a:cxn ang="0">
                <a:pos x="14687" y="2078"/>
              </a:cxn>
              <a:cxn ang="0">
                <a:pos x="14687" y="2078"/>
              </a:cxn>
            </a:cxnLst>
            <a:rect l="0" t="0" r="r" b="b"/>
            <a:pathLst>
              <a:path w="14687" h="2078">
                <a:moveTo>
                  <a:pt x="0" y="0"/>
                </a:moveTo>
                <a:lnTo>
                  <a:pt x="121" y="0"/>
                </a:lnTo>
                <a:lnTo>
                  <a:pt x="121" y="415"/>
                </a:lnTo>
                <a:lnTo>
                  <a:pt x="4748" y="415"/>
                </a:lnTo>
                <a:lnTo>
                  <a:pt x="4748" y="831"/>
                </a:lnTo>
                <a:lnTo>
                  <a:pt x="6237" y="831"/>
                </a:lnTo>
                <a:lnTo>
                  <a:pt x="6237" y="1247"/>
                </a:lnTo>
                <a:lnTo>
                  <a:pt x="9617" y="1247"/>
                </a:lnTo>
                <a:lnTo>
                  <a:pt x="9617" y="1662"/>
                </a:lnTo>
                <a:lnTo>
                  <a:pt x="10784" y="1662"/>
                </a:lnTo>
                <a:lnTo>
                  <a:pt x="10784" y="2078"/>
                </a:lnTo>
                <a:lnTo>
                  <a:pt x="14687" y="2078"/>
                </a:lnTo>
                <a:lnTo>
                  <a:pt x="14687" y="2078"/>
                </a:lnTo>
              </a:path>
            </a:pathLst>
          </a:custGeom>
          <a:noFill/>
          <a:ln w="28575" cmpd="sng">
            <a:solidFill>
              <a:srgbClr val="FF0000"/>
            </a:solidFill>
            <a:prstDash val="solid"/>
            <a:round/>
            <a:headEnd/>
            <a:tailEnd/>
          </a:ln>
        </p:spPr>
        <p:txBody>
          <a:bodyPr/>
          <a:lstStyle/>
          <a:p>
            <a:endParaRPr lang="en-US"/>
          </a:p>
        </p:txBody>
      </p:sp>
      <p:sp>
        <p:nvSpPr>
          <p:cNvPr id="87072" name="Oval 32"/>
          <p:cNvSpPr>
            <a:spLocks noChangeArrowheads="1"/>
          </p:cNvSpPr>
          <p:nvPr/>
        </p:nvSpPr>
        <p:spPr bwMode="auto">
          <a:xfrm>
            <a:off x="2205038" y="2387600"/>
            <a:ext cx="109537" cy="127000"/>
          </a:xfrm>
          <a:prstGeom prst="ellipse">
            <a:avLst/>
          </a:prstGeom>
          <a:solidFill>
            <a:srgbClr val="FF3300"/>
          </a:solidFill>
          <a:ln w="28575">
            <a:solidFill>
              <a:srgbClr val="FF0000"/>
            </a:solidFill>
            <a:round/>
            <a:headEnd/>
            <a:tailEnd/>
          </a:ln>
        </p:spPr>
        <p:txBody>
          <a:bodyPr/>
          <a:lstStyle/>
          <a:p>
            <a:endParaRPr lang="en-US"/>
          </a:p>
        </p:txBody>
      </p:sp>
      <p:sp>
        <p:nvSpPr>
          <p:cNvPr id="87073" name="Oval 33"/>
          <p:cNvSpPr>
            <a:spLocks noChangeArrowheads="1"/>
          </p:cNvSpPr>
          <p:nvPr/>
        </p:nvSpPr>
        <p:spPr bwMode="auto">
          <a:xfrm>
            <a:off x="2209800" y="2543175"/>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4" name="Oval 34"/>
          <p:cNvSpPr>
            <a:spLocks noChangeArrowheads="1"/>
          </p:cNvSpPr>
          <p:nvPr/>
        </p:nvSpPr>
        <p:spPr bwMode="auto">
          <a:xfrm>
            <a:off x="3954463" y="2738438"/>
            <a:ext cx="106362" cy="123825"/>
          </a:xfrm>
          <a:prstGeom prst="ellipse">
            <a:avLst/>
          </a:prstGeom>
          <a:solidFill>
            <a:srgbClr val="FF3300"/>
          </a:solidFill>
          <a:ln w="28575">
            <a:solidFill>
              <a:srgbClr val="FF0000"/>
            </a:solidFill>
            <a:round/>
            <a:headEnd/>
            <a:tailEnd/>
          </a:ln>
        </p:spPr>
        <p:txBody>
          <a:bodyPr/>
          <a:lstStyle/>
          <a:p>
            <a:endParaRPr lang="en-US"/>
          </a:p>
        </p:txBody>
      </p:sp>
      <p:sp>
        <p:nvSpPr>
          <p:cNvPr id="87075" name="Oval 35"/>
          <p:cNvSpPr>
            <a:spLocks noChangeArrowheads="1"/>
          </p:cNvSpPr>
          <p:nvPr/>
        </p:nvSpPr>
        <p:spPr bwMode="auto">
          <a:xfrm>
            <a:off x="4502150" y="2911475"/>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6" name="Oval 36"/>
          <p:cNvSpPr>
            <a:spLocks noChangeArrowheads="1"/>
          </p:cNvSpPr>
          <p:nvPr/>
        </p:nvSpPr>
        <p:spPr bwMode="auto">
          <a:xfrm>
            <a:off x="5745163" y="3086100"/>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7" name="Oval 37"/>
          <p:cNvSpPr>
            <a:spLocks noChangeArrowheads="1"/>
          </p:cNvSpPr>
          <p:nvPr/>
        </p:nvSpPr>
        <p:spPr bwMode="auto">
          <a:xfrm>
            <a:off x="6173788" y="3259138"/>
            <a:ext cx="111125" cy="123825"/>
          </a:xfrm>
          <a:prstGeom prst="ellipse">
            <a:avLst/>
          </a:prstGeom>
          <a:solidFill>
            <a:srgbClr val="FF3300"/>
          </a:solidFill>
          <a:ln w="28575">
            <a:solidFill>
              <a:srgbClr val="FF0000"/>
            </a:solidFill>
            <a:round/>
            <a:headEnd/>
            <a:tailEnd/>
          </a:ln>
        </p:spPr>
        <p:txBody>
          <a:bodyPr/>
          <a:lstStyle/>
          <a:p>
            <a:endParaRPr lang="en-US"/>
          </a:p>
        </p:txBody>
      </p:sp>
      <p:sp>
        <p:nvSpPr>
          <p:cNvPr id="87078" name="Oval 38"/>
          <p:cNvSpPr>
            <a:spLocks noChangeArrowheads="1"/>
          </p:cNvSpPr>
          <p:nvPr/>
        </p:nvSpPr>
        <p:spPr bwMode="auto">
          <a:xfrm>
            <a:off x="7612063" y="3259138"/>
            <a:ext cx="107950" cy="123825"/>
          </a:xfrm>
          <a:prstGeom prst="ellipse">
            <a:avLst/>
          </a:prstGeom>
          <a:solidFill>
            <a:srgbClr val="FF3300"/>
          </a:solidFill>
          <a:ln w="28575">
            <a:solidFill>
              <a:srgbClr val="FF0000"/>
            </a:solidFill>
            <a:round/>
            <a:headEnd/>
            <a:tailEnd/>
          </a:ln>
        </p:spPr>
        <p:txBody>
          <a:bodyPr/>
          <a:lstStyle/>
          <a:p>
            <a:endParaRPr lang="en-US"/>
          </a:p>
        </p:txBody>
      </p:sp>
      <p:sp>
        <p:nvSpPr>
          <p:cNvPr id="87079" name="Line 39"/>
          <p:cNvSpPr>
            <a:spLocks noChangeShapeType="1"/>
          </p:cNvSpPr>
          <p:nvPr/>
        </p:nvSpPr>
        <p:spPr bwMode="auto">
          <a:xfrm>
            <a:off x="2120900" y="2103438"/>
            <a:ext cx="5683250" cy="1587"/>
          </a:xfrm>
          <a:prstGeom prst="line">
            <a:avLst/>
          </a:prstGeom>
          <a:noFill/>
          <a:ln w="28575">
            <a:solidFill>
              <a:srgbClr val="000000"/>
            </a:solidFill>
            <a:round/>
            <a:headEnd/>
            <a:tailEnd/>
          </a:ln>
        </p:spPr>
        <p:txBody>
          <a:bodyPr/>
          <a:lstStyle/>
          <a:p>
            <a:endParaRPr lang="en-US"/>
          </a:p>
        </p:txBody>
      </p:sp>
      <p:sp>
        <p:nvSpPr>
          <p:cNvPr id="87080" name="Line 40"/>
          <p:cNvSpPr>
            <a:spLocks noChangeShapeType="1"/>
          </p:cNvSpPr>
          <p:nvPr/>
        </p:nvSpPr>
        <p:spPr bwMode="auto">
          <a:xfrm>
            <a:off x="2112963" y="2103438"/>
            <a:ext cx="1587" cy="28575"/>
          </a:xfrm>
          <a:prstGeom prst="line">
            <a:avLst/>
          </a:prstGeom>
          <a:noFill/>
          <a:ln w="28575">
            <a:solidFill>
              <a:srgbClr val="FFFFFF"/>
            </a:solidFill>
            <a:round/>
            <a:headEnd/>
            <a:tailEnd/>
          </a:ln>
        </p:spPr>
        <p:txBody>
          <a:bodyPr/>
          <a:lstStyle/>
          <a:p>
            <a:endParaRPr lang="en-US"/>
          </a:p>
        </p:txBody>
      </p:sp>
      <p:sp>
        <p:nvSpPr>
          <p:cNvPr id="87081" name="Line 41"/>
          <p:cNvSpPr>
            <a:spLocks noChangeShapeType="1"/>
          </p:cNvSpPr>
          <p:nvPr/>
        </p:nvSpPr>
        <p:spPr bwMode="auto">
          <a:xfrm>
            <a:off x="2851150" y="2103438"/>
            <a:ext cx="1588" cy="28575"/>
          </a:xfrm>
          <a:prstGeom prst="line">
            <a:avLst/>
          </a:prstGeom>
          <a:noFill/>
          <a:ln w="28575">
            <a:solidFill>
              <a:srgbClr val="FFFFFF"/>
            </a:solidFill>
            <a:round/>
            <a:headEnd/>
            <a:tailEnd/>
          </a:ln>
        </p:spPr>
        <p:txBody>
          <a:bodyPr/>
          <a:lstStyle/>
          <a:p>
            <a:endParaRPr lang="en-US"/>
          </a:p>
        </p:txBody>
      </p:sp>
      <p:sp>
        <p:nvSpPr>
          <p:cNvPr id="87082" name="Line 42"/>
          <p:cNvSpPr>
            <a:spLocks noChangeShapeType="1"/>
          </p:cNvSpPr>
          <p:nvPr/>
        </p:nvSpPr>
        <p:spPr bwMode="auto">
          <a:xfrm>
            <a:off x="3594100" y="2103438"/>
            <a:ext cx="1588" cy="28575"/>
          </a:xfrm>
          <a:prstGeom prst="line">
            <a:avLst/>
          </a:prstGeom>
          <a:noFill/>
          <a:ln w="28575">
            <a:solidFill>
              <a:srgbClr val="FFFFFF"/>
            </a:solidFill>
            <a:round/>
            <a:headEnd/>
            <a:tailEnd/>
          </a:ln>
        </p:spPr>
        <p:txBody>
          <a:bodyPr/>
          <a:lstStyle/>
          <a:p>
            <a:endParaRPr lang="en-US"/>
          </a:p>
        </p:txBody>
      </p:sp>
      <p:sp>
        <p:nvSpPr>
          <p:cNvPr id="87083" name="Line 43"/>
          <p:cNvSpPr>
            <a:spLocks noChangeShapeType="1"/>
          </p:cNvSpPr>
          <p:nvPr/>
        </p:nvSpPr>
        <p:spPr bwMode="auto">
          <a:xfrm>
            <a:off x="4333875" y="2103438"/>
            <a:ext cx="1588" cy="28575"/>
          </a:xfrm>
          <a:prstGeom prst="line">
            <a:avLst/>
          </a:prstGeom>
          <a:noFill/>
          <a:ln w="28575">
            <a:solidFill>
              <a:srgbClr val="FFFFFF"/>
            </a:solidFill>
            <a:round/>
            <a:headEnd/>
            <a:tailEnd/>
          </a:ln>
        </p:spPr>
        <p:txBody>
          <a:bodyPr/>
          <a:lstStyle/>
          <a:p>
            <a:endParaRPr lang="en-US"/>
          </a:p>
        </p:txBody>
      </p:sp>
      <p:sp>
        <p:nvSpPr>
          <p:cNvPr id="87084" name="Line 44"/>
          <p:cNvSpPr>
            <a:spLocks noChangeShapeType="1"/>
          </p:cNvSpPr>
          <p:nvPr/>
        </p:nvSpPr>
        <p:spPr bwMode="auto">
          <a:xfrm>
            <a:off x="5073650" y="2103438"/>
            <a:ext cx="1588" cy="28575"/>
          </a:xfrm>
          <a:prstGeom prst="line">
            <a:avLst/>
          </a:prstGeom>
          <a:noFill/>
          <a:ln w="28575">
            <a:solidFill>
              <a:srgbClr val="FFFFFF"/>
            </a:solidFill>
            <a:round/>
            <a:headEnd/>
            <a:tailEnd/>
          </a:ln>
        </p:spPr>
        <p:txBody>
          <a:bodyPr/>
          <a:lstStyle/>
          <a:p>
            <a:endParaRPr lang="en-US"/>
          </a:p>
        </p:txBody>
      </p:sp>
      <p:sp>
        <p:nvSpPr>
          <p:cNvPr id="87085" name="Line 45"/>
          <p:cNvSpPr>
            <a:spLocks noChangeShapeType="1"/>
          </p:cNvSpPr>
          <p:nvPr/>
        </p:nvSpPr>
        <p:spPr bwMode="auto">
          <a:xfrm>
            <a:off x="5813425" y="2103438"/>
            <a:ext cx="1588" cy="28575"/>
          </a:xfrm>
          <a:prstGeom prst="line">
            <a:avLst/>
          </a:prstGeom>
          <a:noFill/>
          <a:ln w="28575">
            <a:solidFill>
              <a:srgbClr val="FFFFFF"/>
            </a:solidFill>
            <a:round/>
            <a:headEnd/>
            <a:tailEnd/>
          </a:ln>
        </p:spPr>
        <p:txBody>
          <a:bodyPr/>
          <a:lstStyle/>
          <a:p>
            <a:endParaRPr lang="en-US"/>
          </a:p>
        </p:txBody>
      </p:sp>
      <p:sp>
        <p:nvSpPr>
          <p:cNvPr id="87086" name="Line 46"/>
          <p:cNvSpPr>
            <a:spLocks noChangeShapeType="1"/>
          </p:cNvSpPr>
          <p:nvPr/>
        </p:nvSpPr>
        <p:spPr bwMode="auto">
          <a:xfrm>
            <a:off x="6554788" y="2103438"/>
            <a:ext cx="3175" cy="28575"/>
          </a:xfrm>
          <a:prstGeom prst="line">
            <a:avLst/>
          </a:prstGeom>
          <a:noFill/>
          <a:ln w="28575">
            <a:solidFill>
              <a:srgbClr val="FFFFFF"/>
            </a:solidFill>
            <a:round/>
            <a:headEnd/>
            <a:tailEnd/>
          </a:ln>
        </p:spPr>
        <p:txBody>
          <a:bodyPr/>
          <a:lstStyle/>
          <a:p>
            <a:endParaRPr lang="en-US"/>
          </a:p>
        </p:txBody>
      </p:sp>
      <p:sp>
        <p:nvSpPr>
          <p:cNvPr id="87087" name="Line 47"/>
          <p:cNvSpPr>
            <a:spLocks noChangeShapeType="1"/>
          </p:cNvSpPr>
          <p:nvPr/>
        </p:nvSpPr>
        <p:spPr bwMode="auto">
          <a:xfrm>
            <a:off x="7296150" y="2103438"/>
            <a:ext cx="0" cy="28575"/>
          </a:xfrm>
          <a:prstGeom prst="line">
            <a:avLst/>
          </a:prstGeom>
          <a:noFill/>
          <a:ln w="28575">
            <a:solidFill>
              <a:srgbClr val="FFFFFF"/>
            </a:solidFill>
            <a:round/>
            <a:headEnd/>
            <a:tailEnd/>
          </a:ln>
        </p:spPr>
        <p:txBody>
          <a:bodyPr/>
          <a:lstStyle/>
          <a:p>
            <a:endParaRPr lang="en-US"/>
          </a:p>
        </p:txBody>
      </p:sp>
      <p:sp>
        <p:nvSpPr>
          <p:cNvPr id="87088" name="Line 48"/>
          <p:cNvSpPr>
            <a:spLocks noChangeShapeType="1"/>
          </p:cNvSpPr>
          <p:nvPr/>
        </p:nvSpPr>
        <p:spPr bwMode="auto">
          <a:xfrm>
            <a:off x="2259013" y="2103438"/>
            <a:ext cx="1587" cy="19050"/>
          </a:xfrm>
          <a:prstGeom prst="line">
            <a:avLst/>
          </a:prstGeom>
          <a:noFill/>
          <a:ln w="28575">
            <a:solidFill>
              <a:srgbClr val="FFFFFF"/>
            </a:solidFill>
            <a:round/>
            <a:headEnd/>
            <a:tailEnd/>
          </a:ln>
        </p:spPr>
        <p:txBody>
          <a:bodyPr/>
          <a:lstStyle/>
          <a:p>
            <a:endParaRPr lang="en-US"/>
          </a:p>
        </p:txBody>
      </p:sp>
      <p:sp>
        <p:nvSpPr>
          <p:cNvPr id="87089" name="Line 49"/>
          <p:cNvSpPr>
            <a:spLocks noChangeShapeType="1"/>
          </p:cNvSpPr>
          <p:nvPr/>
        </p:nvSpPr>
        <p:spPr bwMode="auto">
          <a:xfrm>
            <a:off x="2408238" y="2103438"/>
            <a:ext cx="1587" cy="19050"/>
          </a:xfrm>
          <a:prstGeom prst="line">
            <a:avLst/>
          </a:prstGeom>
          <a:noFill/>
          <a:ln w="28575">
            <a:solidFill>
              <a:srgbClr val="FFFFFF"/>
            </a:solidFill>
            <a:round/>
            <a:headEnd/>
            <a:tailEnd/>
          </a:ln>
        </p:spPr>
        <p:txBody>
          <a:bodyPr/>
          <a:lstStyle/>
          <a:p>
            <a:endParaRPr lang="en-US"/>
          </a:p>
        </p:txBody>
      </p:sp>
      <p:sp>
        <p:nvSpPr>
          <p:cNvPr id="87090" name="Line 50"/>
          <p:cNvSpPr>
            <a:spLocks noChangeShapeType="1"/>
          </p:cNvSpPr>
          <p:nvPr/>
        </p:nvSpPr>
        <p:spPr bwMode="auto">
          <a:xfrm>
            <a:off x="2555875" y="2103438"/>
            <a:ext cx="1588" cy="19050"/>
          </a:xfrm>
          <a:prstGeom prst="line">
            <a:avLst/>
          </a:prstGeom>
          <a:noFill/>
          <a:ln w="28575">
            <a:solidFill>
              <a:srgbClr val="FFFFFF"/>
            </a:solidFill>
            <a:round/>
            <a:headEnd/>
            <a:tailEnd/>
          </a:ln>
        </p:spPr>
        <p:txBody>
          <a:bodyPr/>
          <a:lstStyle/>
          <a:p>
            <a:endParaRPr lang="en-US"/>
          </a:p>
        </p:txBody>
      </p:sp>
      <p:sp>
        <p:nvSpPr>
          <p:cNvPr id="87091" name="Line 51"/>
          <p:cNvSpPr>
            <a:spLocks noChangeShapeType="1"/>
          </p:cNvSpPr>
          <p:nvPr/>
        </p:nvSpPr>
        <p:spPr bwMode="auto">
          <a:xfrm>
            <a:off x="2701925" y="2103438"/>
            <a:ext cx="3175" cy="19050"/>
          </a:xfrm>
          <a:prstGeom prst="line">
            <a:avLst/>
          </a:prstGeom>
          <a:noFill/>
          <a:ln w="28575">
            <a:solidFill>
              <a:srgbClr val="FFFFFF"/>
            </a:solidFill>
            <a:round/>
            <a:headEnd/>
            <a:tailEnd/>
          </a:ln>
        </p:spPr>
        <p:txBody>
          <a:bodyPr/>
          <a:lstStyle/>
          <a:p>
            <a:endParaRPr lang="en-US"/>
          </a:p>
        </p:txBody>
      </p:sp>
      <p:sp>
        <p:nvSpPr>
          <p:cNvPr id="87092" name="Line 52"/>
          <p:cNvSpPr>
            <a:spLocks noChangeShapeType="1"/>
          </p:cNvSpPr>
          <p:nvPr/>
        </p:nvSpPr>
        <p:spPr bwMode="auto">
          <a:xfrm>
            <a:off x="2851150" y="2103438"/>
            <a:ext cx="1588" cy="19050"/>
          </a:xfrm>
          <a:prstGeom prst="line">
            <a:avLst/>
          </a:prstGeom>
          <a:noFill/>
          <a:ln w="28575">
            <a:solidFill>
              <a:srgbClr val="FFFFFF"/>
            </a:solidFill>
            <a:round/>
            <a:headEnd/>
            <a:tailEnd/>
          </a:ln>
        </p:spPr>
        <p:txBody>
          <a:bodyPr/>
          <a:lstStyle/>
          <a:p>
            <a:endParaRPr lang="en-US"/>
          </a:p>
        </p:txBody>
      </p:sp>
      <p:sp>
        <p:nvSpPr>
          <p:cNvPr id="87093" name="Line 53"/>
          <p:cNvSpPr>
            <a:spLocks noChangeShapeType="1"/>
          </p:cNvSpPr>
          <p:nvPr/>
        </p:nvSpPr>
        <p:spPr bwMode="auto">
          <a:xfrm>
            <a:off x="3001963" y="2103438"/>
            <a:ext cx="1587" cy="19050"/>
          </a:xfrm>
          <a:prstGeom prst="line">
            <a:avLst/>
          </a:prstGeom>
          <a:noFill/>
          <a:ln w="28575">
            <a:solidFill>
              <a:srgbClr val="FFFFFF"/>
            </a:solidFill>
            <a:round/>
            <a:headEnd/>
            <a:tailEnd/>
          </a:ln>
        </p:spPr>
        <p:txBody>
          <a:bodyPr/>
          <a:lstStyle/>
          <a:p>
            <a:endParaRPr lang="en-US"/>
          </a:p>
        </p:txBody>
      </p:sp>
      <p:sp>
        <p:nvSpPr>
          <p:cNvPr id="87094" name="Line 54"/>
          <p:cNvSpPr>
            <a:spLocks noChangeShapeType="1"/>
          </p:cNvSpPr>
          <p:nvPr/>
        </p:nvSpPr>
        <p:spPr bwMode="auto">
          <a:xfrm>
            <a:off x="3148013" y="2103438"/>
            <a:ext cx="1587" cy="19050"/>
          </a:xfrm>
          <a:prstGeom prst="line">
            <a:avLst/>
          </a:prstGeom>
          <a:noFill/>
          <a:ln w="28575">
            <a:solidFill>
              <a:srgbClr val="FFFFFF"/>
            </a:solidFill>
            <a:round/>
            <a:headEnd/>
            <a:tailEnd/>
          </a:ln>
        </p:spPr>
        <p:txBody>
          <a:bodyPr/>
          <a:lstStyle/>
          <a:p>
            <a:endParaRPr lang="en-US"/>
          </a:p>
        </p:txBody>
      </p:sp>
      <p:sp>
        <p:nvSpPr>
          <p:cNvPr id="87095" name="Line 55"/>
          <p:cNvSpPr>
            <a:spLocks noChangeShapeType="1"/>
          </p:cNvSpPr>
          <p:nvPr/>
        </p:nvSpPr>
        <p:spPr bwMode="auto">
          <a:xfrm>
            <a:off x="3295650" y="2103438"/>
            <a:ext cx="1588" cy="19050"/>
          </a:xfrm>
          <a:prstGeom prst="line">
            <a:avLst/>
          </a:prstGeom>
          <a:noFill/>
          <a:ln w="28575">
            <a:solidFill>
              <a:srgbClr val="FFFFFF"/>
            </a:solidFill>
            <a:round/>
            <a:headEnd/>
            <a:tailEnd/>
          </a:ln>
        </p:spPr>
        <p:txBody>
          <a:bodyPr/>
          <a:lstStyle/>
          <a:p>
            <a:endParaRPr lang="en-US"/>
          </a:p>
        </p:txBody>
      </p:sp>
      <p:sp>
        <p:nvSpPr>
          <p:cNvPr id="87096" name="Line 56"/>
          <p:cNvSpPr>
            <a:spLocks noChangeShapeType="1"/>
          </p:cNvSpPr>
          <p:nvPr/>
        </p:nvSpPr>
        <p:spPr bwMode="auto">
          <a:xfrm>
            <a:off x="3444875" y="2103438"/>
            <a:ext cx="1588" cy="19050"/>
          </a:xfrm>
          <a:prstGeom prst="line">
            <a:avLst/>
          </a:prstGeom>
          <a:noFill/>
          <a:ln w="28575">
            <a:solidFill>
              <a:srgbClr val="FFFFFF"/>
            </a:solidFill>
            <a:round/>
            <a:headEnd/>
            <a:tailEnd/>
          </a:ln>
        </p:spPr>
        <p:txBody>
          <a:bodyPr/>
          <a:lstStyle/>
          <a:p>
            <a:endParaRPr lang="en-US"/>
          </a:p>
        </p:txBody>
      </p:sp>
      <p:sp>
        <p:nvSpPr>
          <p:cNvPr id="87097" name="Line 57"/>
          <p:cNvSpPr>
            <a:spLocks noChangeShapeType="1"/>
          </p:cNvSpPr>
          <p:nvPr/>
        </p:nvSpPr>
        <p:spPr bwMode="auto">
          <a:xfrm>
            <a:off x="3594100" y="2103438"/>
            <a:ext cx="1588" cy="19050"/>
          </a:xfrm>
          <a:prstGeom prst="line">
            <a:avLst/>
          </a:prstGeom>
          <a:noFill/>
          <a:ln w="28575">
            <a:solidFill>
              <a:srgbClr val="FFFFFF"/>
            </a:solidFill>
            <a:round/>
            <a:headEnd/>
            <a:tailEnd/>
          </a:ln>
        </p:spPr>
        <p:txBody>
          <a:bodyPr/>
          <a:lstStyle/>
          <a:p>
            <a:endParaRPr lang="en-US"/>
          </a:p>
        </p:txBody>
      </p:sp>
      <p:sp>
        <p:nvSpPr>
          <p:cNvPr id="87098" name="Line 58"/>
          <p:cNvSpPr>
            <a:spLocks noChangeShapeType="1"/>
          </p:cNvSpPr>
          <p:nvPr/>
        </p:nvSpPr>
        <p:spPr bwMode="auto">
          <a:xfrm>
            <a:off x="3740150" y="2103438"/>
            <a:ext cx="1588" cy="19050"/>
          </a:xfrm>
          <a:prstGeom prst="line">
            <a:avLst/>
          </a:prstGeom>
          <a:noFill/>
          <a:ln w="28575">
            <a:solidFill>
              <a:srgbClr val="FFFFFF"/>
            </a:solidFill>
            <a:round/>
            <a:headEnd/>
            <a:tailEnd/>
          </a:ln>
        </p:spPr>
        <p:txBody>
          <a:bodyPr/>
          <a:lstStyle/>
          <a:p>
            <a:endParaRPr lang="en-US"/>
          </a:p>
        </p:txBody>
      </p:sp>
      <p:sp>
        <p:nvSpPr>
          <p:cNvPr id="87099" name="Line 59"/>
          <p:cNvSpPr>
            <a:spLocks noChangeShapeType="1"/>
          </p:cNvSpPr>
          <p:nvPr/>
        </p:nvSpPr>
        <p:spPr bwMode="auto">
          <a:xfrm>
            <a:off x="3887788" y="2103438"/>
            <a:ext cx="3175" cy="19050"/>
          </a:xfrm>
          <a:prstGeom prst="line">
            <a:avLst/>
          </a:prstGeom>
          <a:noFill/>
          <a:ln w="28575">
            <a:solidFill>
              <a:srgbClr val="FFFFFF"/>
            </a:solidFill>
            <a:round/>
            <a:headEnd/>
            <a:tailEnd/>
          </a:ln>
        </p:spPr>
        <p:txBody>
          <a:bodyPr/>
          <a:lstStyle/>
          <a:p>
            <a:endParaRPr lang="en-US"/>
          </a:p>
        </p:txBody>
      </p:sp>
      <p:sp>
        <p:nvSpPr>
          <p:cNvPr id="87100" name="Line 60"/>
          <p:cNvSpPr>
            <a:spLocks noChangeShapeType="1"/>
          </p:cNvSpPr>
          <p:nvPr/>
        </p:nvSpPr>
        <p:spPr bwMode="auto">
          <a:xfrm>
            <a:off x="4037013" y="2103438"/>
            <a:ext cx="1587" cy="19050"/>
          </a:xfrm>
          <a:prstGeom prst="line">
            <a:avLst/>
          </a:prstGeom>
          <a:noFill/>
          <a:ln w="28575">
            <a:solidFill>
              <a:srgbClr val="FFFFFF"/>
            </a:solidFill>
            <a:round/>
            <a:headEnd/>
            <a:tailEnd/>
          </a:ln>
        </p:spPr>
        <p:txBody>
          <a:bodyPr/>
          <a:lstStyle/>
          <a:p>
            <a:endParaRPr lang="en-US"/>
          </a:p>
        </p:txBody>
      </p:sp>
      <p:sp>
        <p:nvSpPr>
          <p:cNvPr id="87101" name="Line 61"/>
          <p:cNvSpPr>
            <a:spLocks noChangeShapeType="1"/>
          </p:cNvSpPr>
          <p:nvPr/>
        </p:nvSpPr>
        <p:spPr bwMode="auto">
          <a:xfrm>
            <a:off x="4184650" y="2103438"/>
            <a:ext cx="1588" cy="19050"/>
          </a:xfrm>
          <a:prstGeom prst="line">
            <a:avLst/>
          </a:prstGeom>
          <a:noFill/>
          <a:ln w="28575">
            <a:solidFill>
              <a:srgbClr val="FFFFFF"/>
            </a:solidFill>
            <a:round/>
            <a:headEnd/>
            <a:tailEnd/>
          </a:ln>
        </p:spPr>
        <p:txBody>
          <a:bodyPr/>
          <a:lstStyle/>
          <a:p>
            <a:endParaRPr lang="en-US"/>
          </a:p>
        </p:txBody>
      </p:sp>
      <p:sp>
        <p:nvSpPr>
          <p:cNvPr id="87102" name="Line 62"/>
          <p:cNvSpPr>
            <a:spLocks noChangeShapeType="1"/>
          </p:cNvSpPr>
          <p:nvPr/>
        </p:nvSpPr>
        <p:spPr bwMode="auto">
          <a:xfrm>
            <a:off x="4333875" y="2103438"/>
            <a:ext cx="1588" cy="19050"/>
          </a:xfrm>
          <a:prstGeom prst="line">
            <a:avLst/>
          </a:prstGeom>
          <a:noFill/>
          <a:ln w="28575">
            <a:solidFill>
              <a:srgbClr val="FFFFFF"/>
            </a:solidFill>
            <a:round/>
            <a:headEnd/>
            <a:tailEnd/>
          </a:ln>
        </p:spPr>
        <p:txBody>
          <a:bodyPr/>
          <a:lstStyle/>
          <a:p>
            <a:endParaRPr lang="en-US"/>
          </a:p>
        </p:txBody>
      </p:sp>
      <p:sp>
        <p:nvSpPr>
          <p:cNvPr id="87103" name="Line 63"/>
          <p:cNvSpPr>
            <a:spLocks noChangeShapeType="1"/>
          </p:cNvSpPr>
          <p:nvPr/>
        </p:nvSpPr>
        <p:spPr bwMode="auto">
          <a:xfrm>
            <a:off x="4479925" y="2103438"/>
            <a:ext cx="3175" cy="19050"/>
          </a:xfrm>
          <a:prstGeom prst="line">
            <a:avLst/>
          </a:prstGeom>
          <a:noFill/>
          <a:ln w="28575">
            <a:solidFill>
              <a:srgbClr val="FFFFFF"/>
            </a:solidFill>
            <a:round/>
            <a:headEnd/>
            <a:tailEnd/>
          </a:ln>
        </p:spPr>
        <p:txBody>
          <a:bodyPr/>
          <a:lstStyle/>
          <a:p>
            <a:endParaRPr lang="en-US"/>
          </a:p>
        </p:txBody>
      </p:sp>
      <p:sp>
        <p:nvSpPr>
          <p:cNvPr id="87104" name="Line 64"/>
          <p:cNvSpPr>
            <a:spLocks noChangeShapeType="1"/>
          </p:cNvSpPr>
          <p:nvPr/>
        </p:nvSpPr>
        <p:spPr bwMode="auto">
          <a:xfrm>
            <a:off x="4629150" y="2103438"/>
            <a:ext cx="1588" cy="19050"/>
          </a:xfrm>
          <a:prstGeom prst="line">
            <a:avLst/>
          </a:prstGeom>
          <a:noFill/>
          <a:ln w="28575">
            <a:solidFill>
              <a:srgbClr val="FFFFFF"/>
            </a:solidFill>
            <a:round/>
            <a:headEnd/>
            <a:tailEnd/>
          </a:ln>
        </p:spPr>
        <p:txBody>
          <a:bodyPr/>
          <a:lstStyle/>
          <a:p>
            <a:endParaRPr lang="en-US"/>
          </a:p>
        </p:txBody>
      </p:sp>
      <p:sp>
        <p:nvSpPr>
          <p:cNvPr id="87105" name="Line 65"/>
          <p:cNvSpPr>
            <a:spLocks noChangeShapeType="1"/>
          </p:cNvSpPr>
          <p:nvPr/>
        </p:nvSpPr>
        <p:spPr bwMode="auto">
          <a:xfrm>
            <a:off x="4776788" y="2103438"/>
            <a:ext cx="3175" cy="19050"/>
          </a:xfrm>
          <a:prstGeom prst="line">
            <a:avLst/>
          </a:prstGeom>
          <a:noFill/>
          <a:ln w="28575">
            <a:solidFill>
              <a:srgbClr val="FFFFFF"/>
            </a:solidFill>
            <a:round/>
            <a:headEnd/>
            <a:tailEnd/>
          </a:ln>
        </p:spPr>
        <p:txBody>
          <a:bodyPr/>
          <a:lstStyle/>
          <a:p>
            <a:endParaRPr lang="en-US"/>
          </a:p>
        </p:txBody>
      </p:sp>
      <p:sp>
        <p:nvSpPr>
          <p:cNvPr id="87106" name="Line 66"/>
          <p:cNvSpPr>
            <a:spLocks noChangeShapeType="1"/>
          </p:cNvSpPr>
          <p:nvPr/>
        </p:nvSpPr>
        <p:spPr bwMode="auto">
          <a:xfrm>
            <a:off x="4926013" y="2103438"/>
            <a:ext cx="1587" cy="19050"/>
          </a:xfrm>
          <a:prstGeom prst="line">
            <a:avLst/>
          </a:prstGeom>
          <a:noFill/>
          <a:ln w="28575">
            <a:solidFill>
              <a:srgbClr val="FFFFFF"/>
            </a:solidFill>
            <a:round/>
            <a:headEnd/>
            <a:tailEnd/>
          </a:ln>
        </p:spPr>
        <p:txBody>
          <a:bodyPr/>
          <a:lstStyle/>
          <a:p>
            <a:endParaRPr lang="en-US"/>
          </a:p>
        </p:txBody>
      </p:sp>
      <p:sp>
        <p:nvSpPr>
          <p:cNvPr id="87107" name="Line 67"/>
          <p:cNvSpPr>
            <a:spLocks noChangeShapeType="1"/>
          </p:cNvSpPr>
          <p:nvPr/>
        </p:nvSpPr>
        <p:spPr bwMode="auto">
          <a:xfrm>
            <a:off x="5073650" y="2103438"/>
            <a:ext cx="1588" cy="19050"/>
          </a:xfrm>
          <a:prstGeom prst="line">
            <a:avLst/>
          </a:prstGeom>
          <a:noFill/>
          <a:ln w="28575">
            <a:solidFill>
              <a:srgbClr val="FFFFFF"/>
            </a:solidFill>
            <a:round/>
            <a:headEnd/>
            <a:tailEnd/>
          </a:ln>
        </p:spPr>
        <p:txBody>
          <a:bodyPr/>
          <a:lstStyle/>
          <a:p>
            <a:endParaRPr lang="en-US"/>
          </a:p>
        </p:txBody>
      </p:sp>
      <p:sp>
        <p:nvSpPr>
          <p:cNvPr id="87108" name="Line 68"/>
          <p:cNvSpPr>
            <a:spLocks noChangeShapeType="1"/>
          </p:cNvSpPr>
          <p:nvPr/>
        </p:nvSpPr>
        <p:spPr bwMode="auto">
          <a:xfrm>
            <a:off x="5222875" y="2103438"/>
            <a:ext cx="1588" cy="19050"/>
          </a:xfrm>
          <a:prstGeom prst="line">
            <a:avLst/>
          </a:prstGeom>
          <a:noFill/>
          <a:ln w="28575">
            <a:solidFill>
              <a:srgbClr val="FFFFFF"/>
            </a:solidFill>
            <a:round/>
            <a:headEnd/>
            <a:tailEnd/>
          </a:ln>
        </p:spPr>
        <p:txBody>
          <a:bodyPr/>
          <a:lstStyle/>
          <a:p>
            <a:endParaRPr lang="en-US"/>
          </a:p>
        </p:txBody>
      </p:sp>
      <p:sp>
        <p:nvSpPr>
          <p:cNvPr id="87109" name="Line 69"/>
          <p:cNvSpPr>
            <a:spLocks noChangeShapeType="1"/>
          </p:cNvSpPr>
          <p:nvPr/>
        </p:nvSpPr>
        <p:spPr bwMode="auto">
          <a:xfrm>
            <a:off x="5368925" y="2103438"/>
            <a:ext cx="3175" cy="19050"/>
          </a:xfrm>
          <a:prstGeom prst="line">
            <a:avLst/>
          </a:prstGeom>
          <a:noFill/>
          <a:ln w="28575">
            <a:solidFill>
              <a:srgbClr val="FFFFFF"/>
            </a:solidFill>
            <a:round/>
            <a:headEnd/>
            <a:tailEnd/>
          </a:ln>
        </p:spPr>
        <p:txBody>
          <a:bodyPr/>
          <a:lstStyle/>
          <a:p>
            <a:endParaRPr lang="en-US"/>
          </a:p>
        </p:txBody>
      </p:sp>
      <p:sp>
        <p:nvSpPr>
          <p:cNvPr id="87110" name="Line 70"/>
          <p:cNvSpPr>
            <a:spLocks noChangeShapeType="1"/>
          </p:cNvSpPr>
          <p:nvPr/>
        </p:nvSpPr>
        <p:spPr bwMode="auto">
          <a:xfrm>
            <a:off x="5518150" y="2103438"/>
            <a:ext cx="1588" cy="19050"/>
          </a:xfrm>
          <a:prstGeom prst="line">
            <a:avLst/>
          </a:prstGeom>
          <a:noFill/>
          <a:ln w="28575">
            <a:solidFill>
              <a:srgbClr val="FFFFFF"/>
            </a:solidFill>
            <a:round/>
            <a:headEnd/>
            <a:tailEnd/>
          </a:ln>
        </p:spPr>
        <p:txBody>
          <a:bodyPr/>
          <a:lstStyle/>
          <a:p>
            <a:endParaRPr lang="en-US"/>
          </a:p>
        </p:txBody>
      </p:sp>
      <p:sp>
        <p:nvSpPr>
          <p:cNvPr id="87111" name="Line 71"/>
          <p:cNvSpPr>
            <a:spLocks noChangeShapeType="1"/>
          </p:cNvSpPr>
          <p:nvPr/>
        </p:nvSpPr>
        <p:spPr bwMode="auto">
          <a:xfrm>
            <a:off x="5665788" y="2103438"/>
            <a:ext cx="3175" cy="19050"/>
          </a:xfrm>
          <a:prstGeom prst="line">
            <a:avLst/>
          </a:prstGeom>
          <a:noFill/>
          <a:ln w="28575">
            <a:solidFill>
              <a:srgbClr val="FFFFFF"/>
            </a:solidFill>
            <a:round/>
            <a:headEnd/>
            <a:tailEnd/>
          </a:ln>
        </p:spPr>
        <p:txBody>
          <a:bodyPr/>
          <a:lstStyle/>
          <a:p>
            <a:endParaRPr lang="en-US"/>
          </a:p>
        </p:txBody>
      </p:sp>
      <p:sp>
        <p:nvSpPr>
          <p:cNvPr id="87112" name="Line 72"/>
          <p:cNvSpPr>
            <a:spLocks noChangeShapeType="1"/>
          </p:cNvSpPr>
          <p:nvPr/>
        </p:nvSpPr>
        <p:spPr bwMode="auto">
          <a:xfrm>
            <a:off x="5813425" y="2103438"/>
            <a:ext cx="1588" cy="19050"/>
          </a:xfrm>
          <a:prstGeom prst="line">
            <a:avLst/>
          </a:prstGeom>
          <a:noFill/>
          <a:ln w="28575">
            <a:solidFill>
              <a:srgbClr val="FFFFFF"/>
            </a:solidFill>
            <a:round/>
            <a:headEnd/>
            <a:tailEnd/>
          </a:ln>
        </p:spPr>
        <p:txBody>
          <a:bodyPr/>
          <a:lstStyle/>
          <a:p>
            <a:endParaRPr lang="en-US"/>
          </a:p>
        </p:txBody>
      </p:sp>
      <p:sp>
        <p:nvSpPr>
          <p:cNvPr id="87113" name="Line 73"/>
          <p:cNvSpPr>
            <a:spLocks noChangeShapeType="1"/>
          </p:cNvSpPr>
          <p:nvPr/>
        </p:nvSpPr>
        <p:spPr bwMode="auto">
          <a:xfrm>
            <a:off x="5962650" y="2103438"/>
            <a:ext cx="1588" cy="19050"/>
          </a:xfrm>
          <a:prstGeom prst="line">
            <a:avLst/>
          </a:prstGeom>
          <a:noFill/>
          <a:ln w="28575">
            <a:solidFill>
              <a:srgbClr val="FFFFFF"/>
            </a:solidFill>
            <a:round/>
            <a:headEnd/>
            <a:tailEnd/>
          </a:ln>
        </p:spPr>
        <p:txBody>
          <a:bodyPr/>
          <a:lstStyle/>
          <a:p>
            <a:endParaRPr lang="en-US"/>
          </a:p>
        </p:txBody>
      </p:sp>
      <p:sp>
        <p:nvSpPr>
          <p:cNvPr id="87114" name="Line 74"/>
          <p:cNvSpPr>
            <a:spLocks noChangeShapeType="1"/>
          </p:cNvSpPr>
          <p:nvPr/>
        </p:nvSpPr>
        <p:spPr bwMode="auto">
          <a:xfrm>
            <a:off x="6111875" y="2103438"/>
            <a:ext cx="1588" cy="19050"/>
          </a:xfrm>
          <a:prstGeom prst="line">
            <a:avLst/>
          </a:prstGeom>
          <a:noFill/>
          <a:ln w="28575">
            <a:solidFill>
              <a:srgbClr val="FFFFFF"/>
            </a:solidFill>
            <a:round/>
            <a:headEnd/>
            <a:tailEnd/>
          </a:ln>
        </p:spPr>
        <p:txBody>
          <a:bodyPr/>
          <a:lstStyle/>
          <a:p>
            <a:endParaRPr lang="en-US"/>
          </a:p>
        </p:txBody>
      </p:sp>
      <p:sp>
        <p:nvSpPr>
          <p:cNvPr id="87115" name="Line 75"/>
          <p:cNvSpPr>
            <a:spLocks noChangeShapeType="1"/>
          </p:cNvSpPr>
          <p:nvPr/>
        </p:nvSpPr>
        <p:spPr bwMode="auto">
          <a:xfrm>
            <a:off x="6257925" y="2103438"/>
            <a:ext cx="3175" cy="19050"/>
          </a:xfrm>
          <a:prstGeom prst="line">
            <a:avLst/>
          </a:prstGeom>
          <a:noFill/>
          <a:ln w="28575">
            <a:solidFill>
              <a:srgbClr val="FFFFFF"/>
            </a:solidFill>
            <a:round/>
            <a:headEnd/>
            <a:tailEnd/>
          </a:ln>
        </p:spPr>
        <p:txBody>
          <a:bodyPr/>
          <a:lstStyle/>
          <a:p>
            <a:endParaRPr lang="en-US"/>
          </a:p>
        </p:txBody>
      </p:sp>
      <p:sp>
        <p:nvSpPr>
          <p:cNvPr id="87116" name="Line 76"/>
          <p:cNvSpPr>
            <a:spLocks noChangeShapeType="1"/>
          </p:cNvSpPr>
          <p:nvPr/>
        </p:nvSpPr>
        <p:spPr bwMode="auto">
          <a:xfrm>
            <a:off x="6407150" y="2103438"/>
            <a:ext cx="0" cy="19050"/>
          </a:xfrm>
          <a:prstGeom prst="line">
            <a:avLst/>
          </a:prstGeom>
          <a:noFill/>
          <a:ln w="28575">
            <a:solidFill>
              <a:srgbClr val="FFFFFF"/>
            </a:solidFill>
            <a:round/>
            <a:headEnd/>
            <a:tailEnd/>
          </a:ln>
        </p:spPr>
        <p:txBody>
          <a:bodyPr/>
          <a:lstStyle/>
          <a:p>
            <a:endParaRPr lang="en-US"/>
          </a:p>
        </p:txBody>
      </p:sp>
      <p:sp>
        <p:nvSpPr>
          <p:cNvPr id="87117" name="Line 77"/>
          <p:cNvSpPr>
            <a:spLocks noChangeShapeType="1"/>
          </p:cNvSpPr>
          <p:nvPr/>
        </p:nvSpPr>
        <p:spPr bwMode="auto">
          <a:xfrm>
            <a:off x="6554788" y="2103438"/>
            <a:ext cx="3175" cy="19050"/>
          </a:xfrm>
          <a:prstGeom prst="line">
            <a:avLst/>
          </a:prstGeom>
          <a:noFill/>
          <a:ln w="28575">
            <a:solidFill>
              <a:srgbClr val="FFFFFF"/>
            </a:solidFill>
            <a:round/>
            <a:headEnd/>
            <a:tailEnd/>
          </a:ln>
        </p:spPr>
        <p:txBody>
          <a:bodyPr/>
          <a:lstStyle/>
          <a:p>
            <a:endParaRPr lang="en-US"/>
          </a:p>
        </p:txBody>
      </p:sp>
      <p:sp>
        <p:nvSpPr>
          <p:cNvPr id="87118" name="Line 78"/>
          <p:cNvSpPr>
            <a:spLocks noChangeShapeType="1"/>
          </p:cNvSpPr>
          <p:nvPr/>
        </p:nvSpPr>
        <p:spPr bwMode="auto">
          <a:xfrm>
            <a:off x="6702425" y="2103438"/>
            <a:ext cx="1588" cy="19050"/>
          </a:xfrm>
          <a:prstGeom prst="line">
            <a:avLst/>
          </a:prstGeom>
          <a:noFill/>
          <a:ln w="28575">
            <a:solidFill>
              <a:srgbClr val="FFFFFF"/>
            </a:solidFill>
            <a:round/>
            <a:headEnd/>
            <a:tailEnd/>
          </a:ln>
        </p:spPr>
        <p:txBody>
          <a:bodyPr/>
          <a:lstStyle/>
          <a:p>
            <a:endParaRPr lang="en-US"/>
          </a:p>
        </p:txBody>
      </p:sp>
      <p:sp>
        <p:nvSpPr>
          <p:cNvPr id="87119" name="Line 79"/>
          <p:cNvSpPr>
            <a:spLocks noChangeShapeType="1"/>
          </p:cNvSpPr>
          <p:nvPr/>
        </p:nvSpPr>
        <p:spPr bwMode="auto">
          <a:xfrm>
            <a:off x="6851650" y="2103438"/>
            <a:ext cx="1588" cy="19050"/>
          </a:xfrm>
          <a:prstGeom prst="line">
            <a:avLst/>
          </a:prstGeom>
          <a:noFill/>
          <a:ln w="28575">
            <a:solidFill>
              <a:srgbClr val="FFFFFF"/>
            </a:solidFill>
            <a:round/>
            <a:headEnd/>
            <a:tailEnd/>
          </a:ln>
        </p:spPr>
        <p:txBody>
          <a:bodyPr/>
          <a:lstStyle/>
          <a:p>
            <a:endParaRPr lang="en-US"/>
          </a:p>
        </p:txBody>
      </p:sp>
      <p:sp>
        <p:nvSpPr>
          <p:cNvPr id="87120" name="Line 80"/>
          <p:cNvSpPr>
            <a:spLocks noChangeShapeType="1"/>
          </p:cNvSpPr>
          <p:nvPr/>
        </p:nvSpPr>
        <p:spPr bwMode="auto">
          <a:xfrm>
            <a:off x="6999288" y="2103438"/>
            <a:ext cx="1587" cy="19050"/>
          </a:xfrm>
          <a:prstGeom prst="line">
            <a:avLst/>
          </a:prstGeom>
          <a:noFill/>
          <a:ln w="28575">
            <a:solidFill>
              <a:srgbClr val="FFFFFF"/>
            </a:solidFill>
            <a:round/>
            <a:headEnd/>
            <a:tailEnd/>
          </a:ln>
        </p:spPr>
        <p:txBody>
          <a:bodyPr/>
          <a:lstStyle/>
          <a:p>
            <a:endParaRPr lang="en-US"/>
          </a:p>
        </p:txBody>
      </p:sp>
      <p:sp>
        <p:nvSpPr>
          <p:cNvPr id="87121" name="Line 81"/>
          <p:cNvSpPr>
            <a:spLocks noChangeShapeType="1"/>
          </p:cNvSpPr>
          <p:nvPr/>
        </p:nvSpPr>
        <p:spPr bwMode="auto">
          <a:xfrm>
            <a:off x="7146925" y="2103438"/>
            <a:ext cx="3175" cy="19050"/>
          </a:xfrm>
          <a:prstGeom prst="line">
            <a:avLst/>
          </a:prstGeom>
          <a:noFill/>
          <a:ln w="28575">
            <a:solidFill>
              <a:srgbClr val="FFFFFF"/>
            </a:solidFill>
            <a:round/>
            <a:headEnd/>
            <a:tailEnd/>
          </a:ln>
        </p:spPr>
        <p:txBody>
          <a:bodyPr/>
          <a:lstStyle/>
          <a:p>
            <a:endParaRPr lang="en-US"/>
          </a:p>
        </p:txBody>
      </p:sp>
      <p:sp>
        <p:nvSpPr>
          <p:cNvPr id="87122" name="Line 82"/>
          <p:cNvSpPr>
            <a:spLocks noChangeShapeType="1"/>
          </p:cNvSpPr>
          <p:nvPr/>
        </p:nvSpPr>
        <p:spPr bwMode="auto">
          <a:xfrm>
            <a:off x="7296150" y="2103438"/>
            <a:ext cx="0" cy="19050"/>
          </a:xfrm>
          <a:prstGeom prst="line">
            <a:avLst/>
          </a:prstGeom>
          <a:noFill/>
          <a:ln w="28575">
            <a:solidFill>
              <a:srgbClr val="FFFFFF"/>
            </a:solidFill>
            <a:round/>
            <a:headEnd/>
            <a:tailEnd/>
          </a:ln>
        </p:spPr>
        <p:txBody>
          <a:bodyPr/>
          <a:lstStyle/>
          <a:p>
            <a:endParaRPr lang="en-US"/>
          </a:p>
        </p:txBody>
      </p:sp>
      <p:sp>
        <p:nvSpPr>
          <p:cNvPr id="87123" name="Line 83"/>
          <p:cNvSpPr>
            <a:spLocks noChangeShapeType="1"/>
          </p:cNvSpPr>
          <p:nvPr/>
        </p:nvSpPr>
        <p:spPr bwMode="auto">
          <a:xfrm>
            <a:off x="7445375" y="2103438"/>
            <a:ext cx="1588" cy="19050"/>
          </a:xfrm>
          <a:prstGeom prst="line">
            <a:avLst/>
          </a:prstGeom>
          <a:noFill/>
          <a:ln w="28575">
            <a:solidFill>
              <a:srgbClr val="FFFFFF"/>
            </a:solidFill>
            <a:round/>
            <a:headEnd/>
            <a:tailEnd/>
          </a:ln>
        </p:spPr>
        <p:txBody>
          <a:bodyPr/>
          <a:lstStyle/>
          <a:p>
            <a:endParaRPr lang="en-US"/>
          </a:p>
        </p:txBody>
      </p:sp>
      <p:sp>
        <p:nvSpPr>
          <p:cNvPr id="87124" name="Line 84"/>
          <p:cNvSpPr>
            <a:spLocks noChangeShapeType="1"/>
          </p:cNvSpPr>
          <p:nvPr/>
        </p:nvSpPr>
        <p:spPr bwMode="auto">
          <a:xfrm>
            <a:off x="7591425" y="2103438"/>
            <a:ext cx="1588" cy="19050"/>
          </a:xfrm>
          <a:prstGeom prst="line">
            <a:avLst/>
          </a:prstGeom>
          <a:noFill/>
          <a:ln w="28575">
            <a:solidFill>
              <a:srgbClr val="FFFFFF"/>
            </a:solidFill>
            <a:round/>
            <a:headEnd/>
            <a:tailEnd/>
          </a:ln>
        </p:spPr>
        <p:txBody>
          <a:bodyPr/>
          <a:lstStyle/>
          <a:p>
            <a:endParaRPr lang="en-US"/>
          </a:p>
        </p:txBody>
      </p:sp>
      <p:sp>
        <p:nvSpPr>
          <p:cNvPr id="87125" name="Line 85"/>
          <p:cNvSpPr>
            <a:spLocks noChangeShapeType="1"/>
          </p:cNvSpPr>
          <p:nvPr/>
        </p:nvSpPr>
        <p:spPr bwMode="auto">
          <a:xfrm>
            <a:off x="7740650" y="2103438"/>
            <a:ext cx="1588" cy="19050"/>
          </a:xfrm>
          <a:prstGeom prst="line">
            <a:avLst/>
          </a:prstGeom>
          <a:noFill/>
          <a:ln w="28575">
            <a:solidFill>
              <a:srgbClr val="FFFFFF"/>
            </a:solidFill>
            <a:round/>
            <a:headEnd/>
            <a:tailEnd/>
          </a:ln>
        </p:spPr>
        <p:txBody>
          <a:bodyPr/>
          <a:lstStyle/>
          <a:p>
            <a:endParaRPr lang="en-US"/>
          </a:p>
        </p:txBody>
      </p:sp>
      <p:sp>
        <p:nvSpPr>
          <p:cNvPr id="87126" name="Line 86"/>
          <p:cNvSpPr>
            <a:spLocks noChangeShapeType="1"/>
          </p:cNvSpPr>
          <p:nvPr/>
        </p:nvSpPr>
        <p:spPr bwMode="auto">
          <a:xfrm flipV="1">
            <a:off x="7815263" y="2114550"/>
            <a:ext cx="1587" cy="3805238"/>
          </a:xfrm>
          <a:prstGeom prst="line">
            <a:avLst/>
          </a:prstGeom>
          <a:noFill/>
          <a:ln w="28575">
            <a:solidFill>
              <a:srgbClr val="000000"/>
            </a:solidFill>
            <a:round/>
            <a:headEnd/>
            <a:tailEnd/>
          </a:ln>
        </p:spPr>
        <p:txBody>
          <a:bodyPr/>
          <a:lstStyle/>
          <a:p>
            <a:endParaRPr lang="en-US"/>
          </a:p>
        </p:txBody>
      </p:sp>
      <p:sp>
        <p:nvSpPr>
          <p:cNvPr id="87127" name="Line 87"/>
          <p:cNvSpPr>
            <a:spLocks noChangeShapeType="1"/>
          </p:cNvSpPr>
          <p:nvPr/>
        </p:nvSpPr>
        <p:spPr bwMode="auto">
          <a:xfrm flipH="1">
            <a:off x="7788275" y="5932488"/>
            <a:ext cx="26988" cy="3175"/>
          </a:xfrm>
          <a:prstGeom prst="line">
            <a:avLst/>
          </a:prstGeom>
          <a:noFill/>
          <a:ln w="28575">
            <a:solidFill>
              <a:srgbClr val="FFFFFF"/>
            </a:solidFill>
            <a:round/>
            <a:headEnd/>
            <a:tailEnd/>
          </a:ln>
        </p:spPr>
        <p:txBody>
          <a:bodyPr/>
          <a:lstStyle/>
          <a:p>
            <a:endParaRPr lang="en-US"/>
          </a:p>
        </p:txBody>
      </p:sp>
      <p:sp>
        <p:nvSpPr>
          <p:cNvPr id="87128" name="Line 88"/>
          <p:cNvSpPr>
            <a:spLocks noChangeShapeType="1"/>
          </p:cNvSpPr>
          <p:nvPr/>
        </p:nvSpPr>
        <p:spPr bwMode="auto">
          <a:xfrm flipH="1">
            <a:off x="7788275" y="5060950"/>
            <a:ext cx="26988" cy="3175"/>
          </a:xfrm>
          <a:prstGeom prst="line">
            <a:avLst/>
          </a:prstGeom>
          <a:noFill/>
          <a:ln w="28575">
            <a:solidFill>
              <a:srgbClr val="FFFFFF"/>
            </a:solidFill>
            <a:round/>
            <a:headEnd/>
            <a:tailEnd/>
          </a:ln>
        </p:spPr>
        <p:txBody>
          <a:bodyPr/>
          <a:lstStyle/>
          <a:p>
            <a:endParaRPr lang="en-US"/>
          </a:p>
        </p:txBody>
      </p:sp>
      <p:sp>
        <p:nvSpPr>
          <p:cNvPr id="87129" name="Line 89"/>
          <p:cNvSpPr>
            <a:spLocks noChangeShapeType="1"/>
          </p:cNvSpPr>
          <p:nvPr/>
        </p:nvSpPr>
        <p:spPr bwMode="auto">
          <a:xfrm flipH="1">
            <a:off x="7788275" y="4192588"/>
            <a:ext cx="26988" cy="1587"/>
          </a:xfrm>
          <a:prstGeom prst="line">
            <a:avLst/>
          </a:prstGeom>
          <a:noFill/>
          <a:ln w="28575">
            <a:solidFill>
              <a:srgbClr val="FFFFFF"/>
            </a:solidFill>
            <a:round/>
            <a:headEnd/>
            <a:tailEnd/>
          </a:ln>
        </p:spPr>
        <p:txBody>
          <a:bodyPr/>
          <a:lstStyle/>
          <a:p>
            <a:endParaRPr lang="en-US"/>
          </a:p>
        </p:txBody>
      </p:sp>
      <p:sp>
        <p:nvSpPr>
          <p:cNvPr id="87130" name="Line 90"/>
          <p:cNvSpPr>
            <a:spLocks noChangeShapeType="1"/>
          </p:cNvSpPr>
          <p:nvPr/>
        </p:nvSpPr>
        <p:spPr bwMode="auto">
          <a:xfrm flipH="1">
            <a:off x="7788275" y="3322638"/>
            <a:ext cx="26988" cy="1587"/>
          </a:xfrm>
          <a:prstGeom prst="line">
            <a:avLst/>
          </a:prstGeom>
          <a:noFill/>
          <a:ln w="28575">
            <a:solidFill>
              <a:srgbClr val="FFFFFF"/>
            </a:solidFill>
            <a:round/>
            <a:headEnd/>
            <a:tailEnd/>
          </a:ln>
        </p:spPr>
        <p:txBody>
          <a:bodyPr/>
          <a:lstStyle/>
          <a:p>
            <a:endParaRPr lang="en-US"/>
          </a:p>
        </p:txBody>
      </p:sp>
      <p:sp>
        <p:nvSpPr>
          <p:cNvPr id="87131" name="Line 91"/>
          <p:cNvSpPr>
            <a:spLocks noChangeShapeType="1"/>
          </p:cNvSpPr>
          <p:nvPr/>
        </p:nvSpPr>
        <p:spPr bwMode="auto">
          <a:xfrm flipH="1">
            <a:off x="7788275" y="2451100"/>
            <a:ext cx="26988" cy="1588"/>
          </a:xfrm>
          <a:prstGeom prst="line">
            <a:avLst/>
          </a:prstGeom>
          <a:noFill/>
          <a:ln w="28575">
            <a:solidFill>
              <a:srgbClr val="FFFFFF"/>
            </a:solidFill>
            <a:round/>
            <a:headEnd/>
            <a:tailEnd/>
          </a:ln>
        </p:spPr>
        <p:txBody>
          <a:bodyPr/>
          <a:lstStyle/>
          <a:p>
            <a:endParaRPr lang="en-US"/>
          </a:p>
        </p:txBody>
      </p:sp>
      <p:sp>
        <p:nvSpPr>
          <p:cNvPr id="87132" name="Line 92"/>
          <p:cNvSpPr>
            <a:spLocks noChangeShapeType="1"/>
          </p:cNvSpPr>
          <p:nvPr/>
        </p:nvSpPr>
        <p:spPr bwMode="auto">
          <a:xfrm flipV="1">
            <a:off x="2112963" y="2114550"/>
            <a:ext cx="1587" cy="3805238"/>
          </a:xfrm>
          <a:prstGeom prst="line">
            <a:avLst/>
          </a:prstGeom>
          <a:noFill/>
          <a:ln w="28575">
            <a:solidFill>
              <a:srgbClr val="000000"/>
            </a:solidFill>
            <a:round/>
            <a:headEnd/>
            <a:tailEnd/>
          </a:ln>
        </p:spPr>
        <p:txBody>
          <a:bodyPr/>
          <a:lstStyle/>
          <a:p>
            <a:endParaRPr lang="en-US"/>
          </a:p>
        </p:txBody>
      </p:sp>
      <p:sp>
        <p:nvSpPr>
          <p:cNvPr id="87133" name="Line 93"/>
          <p:cNvSpPr>
            <a:spLocks noChangeShapeType="1"/>
          </p:cNvSpPr>
          <p:nvPr/>
        </p:nvSpPr>
        <p:spPr bwMode="auto">
          <a:xfrm>
            <a:off x="2112963" y="5932488"/>
            <a:ext cx="25400" cy="3175"/>
          </a:xfrm>
          <a:prstGeom prst="line">
            <a:avLst/>
          </a:prstGeom>
          <a:noFill/>
          <a:ln w="28575">
            <a:solidFill>
              <a:srgbClr val="FFFFFF"/>
            </a:solidFill>
            <a:round/>
            <a:headEnd/>
            <a:tailEnd/>
          </a:ln>
        </p:spPr>
        <p:txBody>
          <a:bodyPr/>
          <a:lstStyle/>
          <a:p>
            <a:endParaRPr lang="en-US"/>
          </a:p>
        </p:txBody>
      </p:sp>
      <p:sp>
        <p:nvSpPr>
          <p:cNvPr id="87134" name="Line 94"/>
          <p:cNvSpPr>
            <a:spLocks noChangeShapeType="1"/>
          </p:cNvSpPr>
          <p:nvPr/>
        </p:nvSpPr>
        <p:spPr bwMode="auto">
          <a:xfrm>
            <a:off x="2112963" y="5060950"/>
            <a:ext cx="25400" cy="3175"/>
          </a:xfrm>
          <a:prstGeom prst="line">
            <a:avLst/>
          </a:prstGeom>
          <a:noFill/>
          <a:ln w="28575">
            <a:solidFill>
              <a:srgbClr val="FFFFFF"/>
            </a:solidFill>
            <a:round/>
            <a:headEnd/>
            <a:tailEnd/>
          </a:ln>
        </p:spPr>
        <p:txBody>
          <a:bodyPr/>
          <a:lstStyle/>
          <a:p>
            <a:endParaRPr lang="en-US"/>
          </a:p>
        </p:txBody>
      </p:sp>
      <p:sp>
        <p:nvSpPr>
          <p:cNvPr id="87135" name="Line 95"/>
          <p:cNvSpPr>
            <a:spLocks noChangeShapeType="1"/>
          </p:cNvSpPr>
          <p:nvPr/>
        </p:nvSpPr>
        <p:spPr bwMode="auto">
          <a:xfrm>
            <a:off x="2112963" y="4192588"/>
            <a:ext cx="25400" cy="1587"/>
          </a:xfrm>
          <a:prstGeom prst="line">
            <a:avLst/>
          </a:prstGeom>
          <a:noFill/>
          <a:ln w="28575">
            <a:solidFill>
              <a:srgbClr val="FFFFFF"/>
            </a:solidFill>
            <a:round/>
            <a:headEnd/>
            <a:tailEnd/>
          </a:ln>
        </p:spPr>
        <p:txBody>
          <a:bodyPr/>
          <a:lstStyle/>
          <a:p>
            <a:endParaRPr lang="en-US"/>
          </a:p>
        </p:txBody>
      </p:sp>
      <p:sp>
        <p:nvSpPr>
          <p:cNvPr id="87136" name="Line 96"/>
          <p:cNvSpPr>
            <a:spLocks noChangeShapeType="1"/>
          </p:cNvSpPr>
          <p:nvPr/>
        </p:nvSpPr>
        <p:spPr bwMode="auto">
          <a:xfrm>
            <a:off x="2112963" y="3322638"/>
            <a:ext cx="25400" cy="1587"/>
          </a:xfrm>
          <a:prstGeom prst="line">
            <a:avLst/>
          </a:prstGeom>
          <a:noFill/>
          <a:ln w="28575">
            <a:solidFill>
              <a:srgbClr val="FFFFFF"/>
            </a:solidFill>
            <a:round/>
            <a:headEnd/>
            <a:tailEnd/>
          </a:ln>
        </p:spPr>
        <p:txBody>
          <a:bodyPr/>
          <a:lstStyle/>
          <a:p>
            <a:endParaRPr lang="en-US"/>
          </a:p>
        </p:txBody>
      </p:sp>
      <p:sp>
        <p:nvSpPr>
          <p:cNvPr id="87137" name="Line 97"/>
          <p:cNvSpPr>
            <a:spLocks noChangeShapeType="1"/>
          </p:cNvSpPr>
          <p:nvPr/>
        </p:nvSpPr>
        <p:spPr bwMode="auto">
          <a:xfrm>
            <a:off x="2112963" y="2451100"/>
            <a:ext cx="25400" cy="1588"/>
          </a:xfrm>
          <a:prstGeom prst="line">
            <a:avLst/>
          </a:prstGeom>
          <a:noFill/>
          <a:ln w="28575">
            <a:solidFill>
              <a:srgbClr val="FFFFFF"/>
            </a:solidFill>
            <a:round/>
            <a:headEnd/>
            <a:tailEnd/>
          </a:ln>
        </p:spPr>
        <p:txBody>
          <a:bodyPr/>
          <a:lstStyle/>
          <a:p>
            <a:endParaRPr lang="en-US"/>
          </a:p>
        </p:txBody>
      </p:sp>
      <p:sp>
        <p:nvSpPr>
          <p:cNvPr id="87138" name="Rectangle 98"/>
          <p:cNvSpPr>
            <a:spLocks noChangeArrowheads="1"/>
          </p:cNvSpPr>
          <p:nvPr/>
        </p:nvSpPr>
        <p:spPr bwMode="auto">
          <a:xfrm>
            <a:off x="1912938" y="5794375"/>
            <a:ext cx="127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0</a:t>
            </a:r>
          </a:p>
        </p:txBody>
      </p:sp>
      <p:sp>
        <p:nvSpPr>
          <p:cNvPr id="87139" name="Rectangle 99"/>
          <p:cNvSpPr>
            <a:spLocks noChangeArrowheads="1"/>
          </p:cNvSpPr>
          <p:nvPr/>
        </p:nvSpPr>
        <p:spPr bwMode="auto">
          <a:xfrm>
            <a:off x="1912938" y="4922838"/>
            <a:ext cx="127000" cy="274637"/>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5</a:t>
            </a:r>
          </a:p>
        </p:txBody>
      </p:sp>
      <p:sp>
        <p:nvSpPr>
          <p:cNvPr id="87140" name="Rectangle 100"/>
          <p:cNvSpPr>
            <a:spLocks noChangeArrowheads="1"/>
          </p:cNvSpPr>
          <p:nvPr/>
        </p:nvSpPr>
        <p:spPr bwMode="auto">
          <a:xfrm>
            <a:off x="1793875" y="405447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10</a:t>
            </a:r>
          </a:p>
        </p:txBody>
      </p:sp>
      <p:sp>
        <p:nvSpPr>
          <p:cNvPr id="87141" name="Rectangle 101"/>
          <p:cNvSpPr>
            <a:spLocks noChangeArrowheads="1"/>
          </p:cNvSpPr>
          <p:nvPr/>
        </p:nvSpPr>
        <p:spPr bwMode="auto">
          <a:xfrm>
            <a:off x="1793875" y="318452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15</a:t>
            </a:r>
          </a:p>
        </p:txBody>
      </p:sp>
      <p:sp>
        <p:nvSpPr>
          <p:cNvPr id="87142" name="Rectangle 102"/>
          <p:cNvSpPr>
            <a:spLocks noChangeArrowheads="1"/>
          </p:cNvSpPr>
          <p:nvPr/>
        </p:nvSpPr>
        <p:spPr bwMode="auto">
          <a:xfrm>
            <a:off x="1793875" y="2312988"/>
            <a:ext cx="254000" cy="274637"/>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20</a:t>
            </a:r>
          </a:p>
        </p:txBody>
      </p:sp>
      <p:sp>
        <p:nvSpPr>
          <p:cNvPr id="87143" name="Line 103"/>
          <p:cNvSpPr>
            <a:spLocks noChangeShapeType="1"/>
          </p:cNvSpPr>
          <p:nvPr/>
        </p:nvSpPr>
        <p:spPr bwMode="auto">
          <a:xfrm>
            <a:off x="2120900" y="5932488"/>
            <a:ext cx="5683250" cy="3175"/>
          </a:xfrm>
          <a:prstGeom prst="line">
            <a:avLst/>
          </a:prstGeom>
          <a:noFill/>
          <a:ln w="28575">
            <a:solidFill>
              <a:srgbClr val="000000"/>
            </a:solidFill>
            <a:round/>
            <a:headEnd/>
            <a:tailEnd/>
          </a:ln>
        </p:spPr>
        <p:txBody>
          <a:bodyPr/>
          <a:lstStyle/>
          <a:p>
            <a:endParaRPr lang="en-US"/>
          </a:p>
        </p:txBody>
      </p:sp>
      <p:sp>
        <p:nvSpPr>
          <p:cNvPr id="87144" name="Line 104"/>
          <p:cNvSpPr>
            <a:spLocks noChangeShapeType="1"/>
          </p:cNvSpPr>
          <p:nvPr/>
        </p:nvSpPr>
        <p:spPr bwMode="auto">
          <a:xfrm flipV="1">
            <a:off x="2112963" y="5903913"/>
            <a:ext cx="1587" cy="28575"/>
          </a:xfrm>
          <a:prstGeom prst="line">
            <a:avLst/>
          </a:prstGeom>
          <a:noFill/>
          <a:ln w="28575">
            <a:solidFill>
              <a:srgbClr val="FFFFFF"/>
            </a:solidFill>
            <a:round/>
            <a:headEnd/>
            <a:tailEnd/>
          </a:ln>
        </p:spPr>
        <p:txBody>
          <a:bodyPr/>
          <a:lstStyle/>
          <a:p>
            <a:endParaRPr lang="en-US"/>
          </a:p>
        </p:txBody>
      </p:sp>
      <p:sp>
        <p:nvSpPr>
          <p:cNvPr id="87145" name="Line 105"/>
          <p:cNvSpPr>
            <a:spLocks noChangeShapeType="1"/>
          </p:cNvSpPr>
          <p:nvPr/>
        </p:nvSpPr>
        <p:spPr bwMode="auto">
          <a:xfrm flipV="1">
            <a:off x="2851150" y="5903913"/>
            <a:ext cx="1588" cy="28575"/>
          </a:xfrm>
          <a:prstGeom prst="line">
            <a:avLst/>
          </a:prstGeom>
          <a:noFill/>
          <a:ln w="28575">
            <a:solidFill>
              <a:srgbClr val="FFFFFF"/>
            </a:solidFill>
            <a:round/>
            <a:headEnd/>
            <a:tailEnd/>
          </a:ln>
        </p:spPr>
        <p:txBody>
          <a:bodyPr/>
          <a:lstStyle/>
          <a:p>
            <a:endParaRPr lang="en-US"/>
          </a:p>
        </p:txBody>
      </p:sp>
      <p:sp>
        <p:nvSpPr>
          <p:cNvPr id="87146" name="Line 106"/>
          <p:cNvSpPr>
            <a:spLocks noChangeShapeType="1"/>
          </p:cNvSpPr>
          <p:nvPr/>
        </p:nvSpPr>
        <p:spPr bwMode="auto">
          <a:xfrm flipV="1">
            <a:off x="3594100" y="5903913"/>
            <a:ext cx="1588" cy="28575"/>
          </a:xfrm>
          <a:prstGeom prst="line">
            <a:avLst/>
          </a:prstGeom>
          <a:noFill/>
          <a:ln w="28575">
            <a:solidFill>
              <a:srgbClr val="FFFFFF"/>
            </a:solidFill>
            <a:round/>
            <a:headEnd/>
            <a:tailEnd/>
          </a:ln>
        </p:spPr>
        <p:txBody>
          <a:bodyPr/>
          <a:lstStyle/>
          <a:p>
            <a:endParaRPr lang="en-US"/>
          </a:p>
        </p:txBody>
      </p:sp>
      <p:sp>
        <p:nvSpPr>
          <p:cNvPr id="87147" name="Line 107"/>
          <p:cNvSpPr>
            <a:spLocks noChangeShapeType="1"/>
          </p:cNvSpPr>
          <p:nvPr/>
        </p:nvSpPr>
        <p:spPr bwMode="auto">
          <a:xfrm flipV="1">
            <a:off x="4333875" y="5903913"/>
            <a:ext cx="1588" cy="28575"/>
          </a:xfrm>
          <a:prstGeom prst="line">
            <a:avLst/>
          </a:prstGeom>
          <a:noFill/>
          <a:ln w="28575">
            <a:solidFill>
              <a:srgbClr val="FFFFFF"/>
            </a:solidFill>
            <a:round/>
            <a:headEnd/>
            <a:tailEnd/>
          </a:ln>
        </p:spPr>
        <p:txBody>
          <a:bodyPr/>
          <a:lstStyle/>
          <a:p>
            <a:endParaRPr lang="en-US"/>
          </a:p>
        </p:txBody>
      </p:sp>
      <p:sp>
        <p:nvSpPr>
          <p:cNvPr id="87148" name="Line 108"/>
          <p:cNvSpPr>
            <a:spLocks noChangeShapeType="1"/>
          </p:cNvSpPr>
          <p:nvPr/>
        </p:nvSpPr>
        <p:spPr bwMode="auto">
          <a:xfrm flipV="1">
            <a:off x="5073650" y="5903913"/>
            <a:ext cx="1588" cy="28575"/>
          </a:xfrm>
          <a:prstGeom prst="line">
            <a:avLst/>
          </a:prstGeom>
          <a:noFill/>
          <a:ln w="28575">
            <a:solidFill>
              <a:srgbClr val="FFFFFF"/>
            </a:solidFill>
            <a:round/>
            <a:headEnd/>
            <a:tailEnd/>
          </a:ln>
        </p:spPr>
        <p:txBody>
          <a:bodyPr/>
          <a:lstStyle/>
          <a:p>
            <a:endParaRPr lang="en-US"/>
          </a:p>
        </p:txBody>
      </p:sp>
      <p:sp>
        <p:nvSpPr>
          <p:cNvPr id="87149" name="Line 109"/>
          <p:cNvSpPr>
            <a:spLocks noChangeShapeType="1"/>
          </p:cNvSpPr>
          <p:nvPr/>
        </p:nvSpPr>
        <p:spPr bwMode="auto">
          <a:xfrm flipV="1">
            <a:off x="5813425" y="5903913"/>
            <a:ext cx="1588" cy="28575"/>
          </a:xfrm>
          <a:prstGeom prst="line">
            <a:avLst/>
          </a:prstGeom>
          <a:noFill/>
          <a:ln w="28575">
            <a:solidFill>
              <a:srgbClr val="FFFFFF"/>
            </a:solidFill>
            <a:round/>
            <a:headEnd/>
            <a:tailEnd/>
          </a:ln>
        </p:spPr>
        <p:txBody>
          <a:bodyPr/>
          <a:lstStyle/>
          <a:p>
            <a:endParaRPr lang="en-US"/>
          </a:p>
        </p:txBody>
      </p:sp>
      <p:sp>
        <p:nvSpPr>
          <p:cNvPr id="87150" name="Line 110"/>
          <p:cNvSpPr>
            <a:spLocks noChangeShapeType="1"/>
          </p:cNvSpPr>
          <p:nvPr/>
        </p:nvSpPr>
        <p:spPr bwMode="auto">
          <a:xfrm flipV="1">
            <a:off x="6554788" y="5903913"/>
            <a:ext cx="3175" cy="28575"/>
          </a:xfrm>
          <a:prstGeom prst="line">
            <a:avLst/>
          </a:prstGeom>
          <a:noFill/>
          <a:ln w="28575">
            <a:solidFill>
              <a:srgbClr val="FFFFFF"/>
            </a:solidFill>
            <a:round/>
            <a:headEnd/>
            <a:tailEnd/>
          </a:ln>
        </p:spPr>
        <p:txBody>
          <a:bodyPr/>
          <a:lstStyle/>
          <a:p>
            <a:endParaRPr lang="en-US"/>
          </a:p>
        </p:txBody>
      </p:sp>
      <p:sp>
        <p:nvSpPr>
          <p:cNvPr id="87151" name="Line 111"/>
          <p:cNvSpPr>
            <a:spLocks noChangeShapeType="1"/>
          </p:cNvSpPr>
          <p:nvPr/>
        </p:nvSpPr>
        <p:spPr bwMode="auto">
          <a:xfrm flipV="1">
            <a:off x="7296150" y="5903913"/>
            <a:ext cx="0" cy="28575"/>
          </a:xfrm>
          <a:prstGeom prst="line">
            <a:avLst/>
          </a:prstGeom>
          <a:noFill/>
          <a:ln w="28575">
            <a:solidFill>
              <a:srgbClr val="FFFFFF"/>
            </a:solidFill>
            <a:round/>
            <a:headEnd/>
            <a:tailEnd/>
          </a:ln>
        </p:spPr>
        <p:txBody>
          <a:bodyPr/>
          <a:lstStyle/>
          <a:p>
            <a:endParaRPr lang="en-US"/>
          </a:p>
        </p:txBody>
      </p:sp>
      <p:sp>
        <p:nvSpPr>
          <p:cNvPr id="87152" name="Line 112"/>
          <p:cNvSpPr>
            <a:spLocks noChangeShapeType="1"/>
          </p:cNvSpPr>
          <p:nvPr/>
        </p:nvSpPr>
        <p:spPr bwMode="auto">
          <a:xfrm flipV="1">
            <a:off x="2259013" y="5911850"/>
            <a:ext cx="1587" cy="20638"/>
          </a:xfrm>
          <a:prstGeom prst="line">
            <a:avLst/>
          </a:prstGeom>
          <a:noFill/>
          <a:ln w="28575">
            <a:solidFill>
              <a:srgbClr val="FFFFFF"/>
            </a:solidFill>
            <a:round/>
            <a:headEnd/>
            <a:tailEnd/>
          </a:ln>
        </p:spPr>
        <p:txBody>
          <a:bodyPr/>
          <a:lstStyle/>
          <a:p>
            <a:endParaRPr lang="en-US"/>
          </a:p>
        </p:txBody>
      </p:sp>
      <p:sp>
        <p:nvSpPr>
          <p:cNvPr id="87153" name="Line 113"/>
          <p:cNvSpPr>
            <a:spLocks noChangeShapeType="1"/>
          </p:cNvSpPr>
          <p:nvPr/>
        </p:nvSpPr>
        <p:spPr bwMode="auto">
          <a:xfrm flipV="1">
            <a:off x="2408238" y="5911850"/>
            <a:ext cx="1587" cy="20638"/>
          </a:xfrm>
          <a:prstGeom prst="line">
            <a:avLst/>
          </a:prstGeom>
          <a:noFill/>
          <a:ln w="28575">
            <a:solidFill>
              <a:srgbClr val="FFFFFF"/>
            </a:solidFill>
            <a:round/>
            <a:headEnd/>
            <a:tailEnd/>
          </a:ln>
        </p:spPr>
        <p:txBody>
          <a:bodyPr/>
          <a:lstStyle/>
          <a:p>
            <a:endParaRPr lang="en-US"/>
          </a:p>
        </p:txBody>
      </p:sp>
      <p:sp>
        <p:nvSpPr>
          <p:cNvPr id="87154" name="Line 114"/>
          <p:cNvSpPr>
            <a:spLocks noChangeShapeType="1"/>
          </p:cNvSpPr>
          <p:nvPr/>
        </p:nvSpPr>
        <p:spPr bwMode="auto">
          <a:xfrm flipV="1">
            <a:off x="2555875" y="5911850"/>
            <a:ext cx="1588" cy="20638"/>
          </a:xfrm>
          <a:prstGeom prst="line">
            <a:avLst/>
          </a:prstGeom>
          <a:noFill/>
          <a:ln w="28575">
            <a:solidFill>
              <a:srgbClr val="FFFFFF"/>
            </a:solidFill>
            <a:round/>
            <a:headEnd/>
            <a:tailEnd/>
          </a:ln>
        </p:spPr>
        <p:txBody>
          <a:bodyPr/>
          <a:lstStyle/>
          <a:p>
            <a:endParaRPr lang="en-US"/>
          </a:p>
        </p:txBody>
      </p:sp>
      <p:sp>
        <p:nvSpPr>
          <p:cNvPr id="87155" name="Line 115"/>
          <p:cNvSpPr>
            <a:spLocks noChangeShapeType="1"/>
          </p:cNvSpPr>
          <p:nvPr/>
        </p:nvSpPr>
        <p:spPr bwMode="auto">
          <a:xfrm flipV="1">
            <a:off x="2701925" y="5911850"/>
            <a:ext cx="3175" cy="20638"/>
          </a:xfrm>
          <a:prstGeom prst="line">
            <a:avLst/>
          </a:prstGeom>
          <a:noFill/>
          <a:ln w="28575">
            <a:solidFill>
              <a:srgbClr val="FFFFFF"/>
            </a:solidFill>
            <a:round/>
            <a:headEnd/>
            <a:tailEnd/>
          </a:ln>
        </p:spPr>
        <p:txBody>
          <a:bodyPr/>
          <a:lstStyle/>
          <a:p>
            <a:endParaRPr lang="en-US"/>
          </a:p>
        </p:txBody>
      </p:sp>
      <p:sp>
        <p:nvSpPr>
          <p:cNvPr id="87156" name="Line 116"/>
          <p:cNvSpPr>
            <a:spLocks noChangeShapeType="1"/>
          </p:cNvSpPr>
          <p:nvPr/>
        </p:nvSpPr>
        <p:spPr bwMode="auto">
          <a:xfrm flipV="1">
            <a:off x="2851150" y="5911850"/>
            <a:ext cx="1588" cy="20638"/>
          </a:xfrm>
          <a:prstGeom prst="line">
            <a:avLst/>
          </a:prstGeom>
          <a:noFill/>
          <a:ln w="28575">
            <a:solidFill>
              <a:srgbClr val="FFFFFF"/>
            </a:solidFill>
            <a:round/>
            <a:headEnd/>
            <a:tailEnd/>
          </a:ln>
        </p:spPr>
        <p:txBody>
          <a:bodyPr/>
          <a:lstStyle/>
          <a:p>
            <a:endParaRPr lang="en-US"/>
          </a:p>
        </p:txBody>
      </p:sp>
      <p:sp>
        <p:nvSpPr>
          <p:cNvPr id="87157" name="Line 117"/>
          <p:cNvSpPr>
            <a:spLocks noChangeShapeType="1"/>
          </p:cNvSpPr>
          <p:nvPr/>
        </p:nvSpPr>
        <p:spPr bwMode="auto">
          <a:xfrm flipV="1">
            <a:off x="3001963" y="5911850"/>
            <a:ext cx="1587" cy="20638"/>
          </a:xfrm>
          <a:prstGeom prst="line">
            <a:avLst/>
          </a:prstGeom>
          <a:noFill/>
          <a:ln w="28575">
            <a:solidFill>
              <a:srgbClr val="00FF00"/>
            </a:solidFill>
            <a:round/>
            <a:headEnd/>
            <a:tailEnd/>
          </a:ln>
        </p:spPr>
        <p:txBody>
          <a:bodyPr/>
          <a:lstStyle/>
          <a:p>
            <a:endParaRPr lang="en-US"/>
          </a:p>
        </p:txBody>
      </p:sp>
      <p:sp>
        <p:nvSpPr>
          <p:cNvPr id="87158" name="Line 118"/>
          <p:cNvSpPr>
            <a:spLocks noChangeShapeType="1"/>
          </p:cNvSpPr>
          <p:nvPr/>
        </p:nvSpPr>
        <p:spPr bwMode="auto">
          <a:xfrm flipV="1">
            <a:off x="3124200" y="5943600"/>
            <a:ext cx="1588" cy="20638"/>
          </a:xfrm>
          <a:prstGeom prst="line">
            <a:avLst/>
          </a:prstGeom>
          <a:noFill/>
          <a:ln w="28575">
            <a:solidFill>
              <a:srgbClr val="FFFFFF"/>
            </a:solidFill>
            <a:round/>
            <a:headEnd/>
            <a:tailEnd/>
          </a:ln>
        </p:spPr>
        <p:txBody>
          <a:bodyPr/>
          <a:lstStyle/>
          <a:p>
            <a:endParaRPr lang="en-US"/>
          </a:p>
        </p:txBody>
      </p:sp>
      <p:sp>
        <p:nvSpPr>
          <p:cNvPr id="87159" name="Line 119"/>
          <p:cNvSpPr>
            <a:spLocks noChangeShapeType="1"/>
          </p:cNvSpPr>
          <p:nvPr/>
        </p:nvSpPr>
        <p:spPr bwMode="auto">
          <a:xfrm flipV="1">
            <a:off x="3295650" y="5911850"/>
            <a:ext cx="1588" cy="20638"/>
          </a:xfrm>
          <a:prstGeom prst="line">
            <a:avLst/>
          </a:prstGeom>
          <a:noFill/>
          <a:ln w="28575">
            <a:solidFill>
              <a:srgbClr val="FFFFFF"/>
            </a:solidFill>
            <a:round/>
            <a:headEnd/>
            <a:tailEnd/>
          </a:ln>
        </p:spPr>
        <p:txBody>
          <a:bodyPr/>
          <a:lstStyle/>
          <a:p>
            <a:endParaRPr lang="en-US"/>
          </a:p>
        </p:txBody>
      </p:sp>
      <p:sp>
        <p:nvSpPr>
          <p:cNvPr id="87160" name="Line 120"/>
          <p:cNvSpPr>
            <a:spLocks noChangeShapeType="1"/>
          </p:cNvSpPr>
          <p:nvPr/>
        </p:nvSpPr>
        <p:spPr bwMode="auto">
          <a:xfrm>
            <a:off x="3384550" y="5899150"/>
            <a:ext cx="120650" cy="44450"/>
          </a:xfrm>
          <a:prstGeom prst="line">
            <a:avLst/>
          </a:prstGeom>
          <a:noFill/>
          <a:ln w="28575">
            <a:solidFill>
              <a:srgbClr val="FFFFFF"/>
            </a:solidFill>
            <a:round/>
            <a:headEnd/>
            <a:tailEnd/>
          </a:ln>
        </p:spPr>
        <p:txBody>
          <a:bodyPr/>
          <a:lstStyle/>
          <a:p>
            <a:endParaRPr lang="en-US"/>
          </a:p>
        </p:txBody>
      </p:sp>
      <p:sp>
        <p:nvSpPr>
          <p:cNvPr id="87161" name="Line 121"/>
          <p:cNvSpPr>
            <a:spLocks noChangeShapeType="1"/>
          </p:cNvSpPr>
          <p:nvPr/>
        </p:nvSpPr>
        <p:spPr bwMode="auto">
          <a:xfrm flipV="1">
            <a:off x="3594100" y="5911850"/>
            <a:ext cx="1588" cy="20638"/>
          </a:xfrm>
          <a:prstGeom prst="line">
            <a:avLst/>
          </a:prstGeom>
          <a:noFill/>
          <a:ln w="28575">
            <a:solidFill>
              <a:srgbClr val="FFFFFF"/>
            </a:solidFill>
            <a:round/>
            <a:headEnd/>
            <a:tailEnd/>
          </a:ln>
        </p:spPr>
        <p:txBody>
          <a:bodyPr/>
          <a:lstStyle/>
          <a:p>
            <a:endParaRPr lang="en-US"/>
          </a:p>
        </p:txBody>
      </p:sp>
      <p:sp>
        <p:nvSpPr>
          <p:cNvPr id="87162" name="Line 122"/>
          <p:cNvSpPr>
            <a:spLocks noChangeShapeType="1"/>
          </p:cNvSpPr>
          <p:nvPr/>
        </p:nvSpPr>
        <p:spPr bwMode="auto">
          <a:xfrm flipV="1">
            <a:off x="3740150" y="5911850"/>
            <a:ext cx="1588" cy="20638"/>
          </a:xfrm>
          <a:prstGeom prst="line">
            <a:avLst/>
          </a:prstGeom>
          <a:noFill/>
          <a:ln w="28575">
            <a:solidFill>
              <a:srgbClr val="FFFFFF"/>
            </a:solidFill>
            <a:round/>
            <a:headEnd/>
            <a:tailEnd/>
          </a:ln>
        </p:spPr>
        <p:txBody>
          <a:bodyPr/>
          <a:lstStyle/>
          <a:p>
            <a:endParaRPr lang="en-US"/>
          </a:p>
        </p:txBody>
      </p:sp>
      <p:sp>
        <p:nvSpPr>
          <p:cNvPr id="87163" name="Line 123"/>
          <p:cNvSpPr>
            <a:spLocks noChangeShapeType="1"/>
          </p:cNvSpPr>
          <p:nvPr/>
        </p:nvSpPr>
        <p:spPr bwMode="auto">
          <a:xfrm flipV="1">
            <a:off x="3887788" y="5911850"/>
            <a:ext cx="3175" cy="20638"/>
          </a:xfrm>
          <a:prstGeom prst="line">
            <a:avLst/>
          </a:prstGeom>
          <a:noFill/>
          <a:ln w="28575">
            <a:solidFill>
              <a:srgbClr val="FFFFFF"/>
            </a:solidFill>
            <a:round/>
            <a:headEnd/>
            <a:tailEnd/>
          </a:ln>
        </p:spPr>
        <p:txBody>
          <a:bodyPr/>
          <a:lstStyle/>
          <a:p>
            <a:endParaRPr lang="en-US"/>
          </a:p>
        </p:txBody>
      </p:sp>
      <p:sp>
        <p:nvSpPr>
          <p:cNvPr id="87164" name="Line 124"/>
          <p:cNvSpPr>
            <a:spLocks noChangeShapeType="1"/>
          </p:cNvSpPr>
          <p:nvPr/>
        </p:nvSpPr>
        <p:spPr bwMode="auto">
          <a:xfrm flipV="1">
            <a:off x="4037013" y="5911850"/>
            <a:ext cx="1587" cy="20638"/>
          </a:xfrm>
          <a:prstGeom prst="line">
            <a:avLst/>
          </a:prstGeom>
          <a:noFill/>
          <a:ln w="28575">
            <a:solidFill>
              <a:srgbClr val="FFFFFF"/>
            </a:solidFill>
            <a:round/>
            <a:headEnd/>
            <a:tailEnd/>
          </a:ln>
        </p:spPr>
        <p:txBody>
          <a:bodyPr/>
          <a:lstStyle/>
          <a:p>
            <a:endParaRPr lang="en-US"/>
          </a:p>
        </p:txBody>
      </p:sp>
      <p:sp>
        <p:nvSpPr>
          <p:cNvPr id="87165" name="Line 125"/>
          <p:cNvSpPr>
            <a:spLocks noChangeShapeType="1"/>
          </p:cNvSpPr>
          <p:nvPr/>
        </p:nvSpPr>
        <p:spPr bwMode="auto">
          <a:xfrm flipV="1">
            <a:off x="4184650" y="5911850"/>
            <a:ext cx="1588" cy="20638"/>
          </a:xfrm>
          <a:prstGeom prst="line">
            <a:avLst/>
          </a:prstGeom>
          <a:noFill/>
          <a:ln w="28575">
            <a:solidFill>
              <a:srgbClr val="FFFFFF"/>
            </a:solidFill>
            <a:round/>
            <a:headEnd/>
            <a:tailEnd/>
          </a:ln>
        </p:spPr>
        <p:txBody>
          <a:bodyPr/>
          <a:lstStyle/>
          <a:p>
            <a:endParaRPr lang="en-US"/>
          </a:p>
        </p:txBody>
      </p:sp>
      <p:sp>
        <p:nvSpPr>
          <p:cNvPr id="87166" name="Line 126"/>
          <p:cNvSpPr>
            <a:spLocks noChangeShapeType="1"/>
          </p:cNvSpPr>
          <p:nvPr/>
        </p:nvSpPr>
        <p:spPr bwMode="auto">
          <a:xfrm flipV="1">
            <a:off x="4333875" y="5911850"/>
            <a:ext cx="1588" cy="20638"/>
          </a:xfrm>
          <a:prstGeom prst="line">
            <a:avLst/>
          </a:prstGeom>
          <a:noFill/>
          <a:ln w="28575">
            <a:solidFill>
              <a:srgbClr val="FFFFFF"/>
            </a:solidFill>
            <a:round/>
            <a:headEnd/>
            <a:tailEnd/>
          </a:ln>
        </p:spPr>
        <p:txBody>
          <a:bodyPr/>
          <a:lstStyle/>
          <a:p>
            <a:endParaRPr lang="en-US"/>
          </a:p>
        </p:txBody>
      </p:sp>
      <p:sp>
        <p:nvSpPr>
          <p:cNvPr id="87167" name="Line 127"/>
          <p:cNvSpPr>
            <a:spLocks noChangeShapeType="1"/>
          </p:cNvSpPr>
          <p:nvPr/>
        </p:nvSpPr>
        <p:spPr bwMode="auto">
          <a:xfrm flipV="1">
            <a:off x="4479925" y="5911850"/>
            <a:ext cx="3175" cy="20638"/>
          </a:xfrm>
          <a:prstGeom prst="line">
            <a:avLst/>
          </a:prstGeom>
          <a:noFill/>
          <a:ln w="28575">
            <a:solidFill>
              <a:srgbClr val="FFFFFF"/>
            </a:solidFill>
            <a:round/>
            <a:headEnd/>
            <a:tailEnd/>
          </a:ln>
        </p:spPr>
        <p:txBody>
          <a:bodyPr/>
          <a:lstStyle/>
          <a:p>
            <a:endParaRPr lang="en-US"/>
          </a:p>
        </p:txBody>
      </p:sp>
      <p:sp>
        <p:nvSpPr>
          <p:cNvPr id="87168" name="Line 128"/>
          <p:cNvSpPr>
            <a:spLocks noChangeShapeType="1"/>
          </p:cNvSpPr>
          <p:nvPr/>
        </p:nvSpPr>
        <p:spPr bwMode="auto">
          <a:xfrm flipV="1">
            <a:off x="4629150" y="5911850"/>
            <a:ext cx="1588" cy="20638"/>
          </a:xfrm>
          <a:prstGeom prst="line">
            <a:avLst/>
          </a:prstGeom>
          <a:noFill/>
          <a:ln w="28575">
            <a:solidFill>
              <a:srgbClr val="FFFFFF"/>
            </a:solidFill>
            <a:round/>
            <a:headEnd/>
            <a:tailEnd/>
          </a:ln>
        </p:spPr>
        <p:txBody>
          <a:bodyPr/>
          <a:lstStyle/>
          <a:p>
            <a:endParaRPr lang="en-US"/>
          </a:p>
        </p:txBody>
      </p:sp>
      <p:sp>
        <p:nvSpPr>
          <p:cNvPr id="87169" name="Line 129"/>
          <p:cNvSpPr>
            <a:spLocks noChangeShapeType="1"/>
          </p:cNvSpPr>
          <p:nvPr/>
        </p:nvSpPr>
        <p:spPr bwMode="auto">
          <a:xfrm flipV="1">
            <a:off x="4776788" y="5911850"/>
            <a:ext cx="3175" cy="20638"/>
          </a:xfrm>
          <a:prstGeom prst="line">
            <a:avLst/>
          </a:prstGeom>
          <a:noFill/>
          <a:ln w="28575">
            <a:solidFill>
              <a:srgbClr val="FFFFFF"/>
            </a:solidFill>
            <a:round/>
            <a:headEnd/>
            <a:tailEnd/>
          </a:ln>
        </p:spPr>
        <p:txBody>
          <a:bodyPr/>
          <a:lstStyle/>
          <a:p>
            <a:endParaRPr lang="en-US"/>
          </a:p>
        </p:txBody>
      </p:sp>
      <p:sp>
        <p:nvSpPr>
          <p:cNvPr id="87170" name="Line 130"/>
          <p:cNvSpPr>
            <a:spLocks noChangeShapeType="1"/>
          </p:cNvSpPr>
          <p:nvPr/>
        </p:nvSpPr>
        <p:spPr bwMode="auto">
          <a:xfrm flipV="1">
            <a:off x="4926013" y="5911850"/>
            <a:ext cx="1587" cy="20638"/>
          </a:xfrm>
          <a:prstGeom prst="line">
            <a:avLst/>
          </a:prstGeom>
          <a:noFill/>
          <a:ln w="28575">
            <a:solidFill>
              <a:srgbClr val="FFFFFF"/>
            </a:solidFill>
            <a:round/>
            <a:headEnd/>
            <a:tailEnd/>
          </a:ln>
        </p:spPr>
        <p:txBody>
          <a:bodyPr/>
          <a:lstStyle/>
          <a:p>
            <a:endParaRPr lang="en-US"/>
          </a:p>
        </p:txBody>
      </p:sp>
      <p:sp>
        <p:nvSpPr>
          <p:cNvPr id="87171" name="Line 131"/>
          <p:cNvSpPr>
            <a:spLocks noChangeShapeType="1"/>
          </p:cNvSpPr>
          <p:nvPr/>
        </p:nvSpPr>
        <p:spPr bwMode="auto">
          <a:xfrm flipV="1">
            <a:off x="5073650" y="5911850"/>
            <a:ext cx="1588" cy="20638"/>
          </a:xfrm>
          <a:prstGeom prst="line">
            <a:avLst/>
          </a:prstGeom>
          <a:noFill/>
          <a:ln w="28575">
            <a:solidFill>
              <a:srgbClr val="FFFFFF"/>
            </a:solidFill>
            <a:round/>
            <a:headEnd/>
            <a:tailEnd/>
          </a:ln>
        </p:spPr>
        <p:txBody>
          <a:bodyPr/>
          <a:lstStyle/>
          <a:p>
            <a:endParaRPr lang="en-US"/>
          </a:p>
        </p:txBody>
      </p:sp>
      <p:sp>
        <p:nvSpPr>
          <p:cNvPr id="87172" name="Line 132"/>
          <p:cNvSpPr>
            <a:spLocks noChangeShapeType="1"/>
          </p:cNvSpPr>
          <p:nvPr/>
        </p:nvSpPr>
        <p:spPr bwMode="auto">
          <a:xfrm flipV="1">
            <a:off x="5222875" y="5911850"/>
            <a:ext cx="1588" cy="20638"/>
          </a:xfrm>
          <a:prstGeom prst="line">
            <a:avLst/>
          </a:prstGeom>
          <a:noFill/>
          <a:ln w="28575">
            <a:solidFill>
              <a:srgbClr val="FFFFFF"/>
            </a:solidFill>
            <a:round/>
            <a:headEnd/>
            <a:tailEnd/>
          </a:ln>
        </p:spPr>
        <p:txBody>
          <a:bodyPr/>
          <a:lstStyle/>
          <a:p>
            <a:endParaRPr lang="en-US"/>
          </a:p>
        </p:txBody>
      </p:sp>
      <p:sp>
        <p:nvSpPr>
          <p:cNvPr id="87173" name="Line 133"/>
          <p:cNvSpPr>
            <a:spLocks noChangeShapeType="1"/>
          </p:cNvSpPr>
          <p:nvPr/>
        </p:nvSpPr>
        <p:spPr bwMode="auto">
          <a:xfrm flipV="1">
            <a:off x="5368925" y="5911850"/>
            <a:ext cx="3175" cy="20638"/>
          </a:xfrm>
          <a:prstGeom prst="line">
            <a:avLst/>
          </a:prstGeom>
          <a:noFill/>
          <a:ln w="28575">
            <a:solidFill>
              <a:srgbClr val="FFFFFF"/>
            </a:solidFill>
            <a:round/>
            <a:headEnd/>
            <a:tailEnd/>
          </a:ln>
        </p:spPr>
        <p:txBody>
          <a:bodyPr/>
          <a:lstStyle/>
          <a:p>
            <a:endParaRPr lang="en-US"/>
          </a:p>
        </p:txBody>
      </p:sp>
      <p:sp>
        <p:nvSpPr>
          <p:cNvPr id="87174" name="Line 134"/>
          <p:cNvSpPr>
            <a:spLocks noChangeShapeType="1"/>
          </p:cNvSpPr>
          <p:nvPr/>
        </p:nvSpPr>
        <p:spPr bwMode="auto">
          <a:xfrm flipV="1">
            <a:off x="5518150" y="5911850"/>
            <a:ext cx="1588" cy="20638"/>
          </a:xfrm>
          <a:prstGeom prst="line">
            <a:avLst/>
          </a:prstGeom>
          <a:noFill/>
          <a:ln w="28575">
            <a:solidFill>
              <a:srgbClr val="FFFFFF"/>
            </a:solidFill>
            <a:round/>
            <a:headEnd/>
            <a:tailEnd/>
          </a:ln>
        </p:spPr>
        <p:txBody>
          <a:bodyPr/>
          <a:lstStyle/>
          <a:p>
            <a:endParaRPr lang="en-US"/>
          </a:p>
        </p:txBody>
      </p:sp>
      <p:sp>
        <p:nvSpPr>
          <p:cNvPr id="87175" name="Line 135"/>
          <p:cNvSpPr>
            <a:spLocks noChangeShapeType="1"/>
          </p:cNvSpPr>
          <p:nvPr/>
        </p:nvSpPr>
        <p:spPr bwMode="auto">
          <a:xfrm flipV="1">
            <a:off x="5665788" y="5911850"/>
            <a:ext cx="3175" cy="20638"/>
          </a:xfrm>
          <a:prstGeom prst="line">
            <a:avLst/>
          </a:prstGeom>
          <a:noFill/>
          <a:ln w="28575">
            <a:solidFill>
              <a:srgbClr val="FFFFFF"/>
            </a:solidFill>
            <a:round/>
            <a:headEnd/>
            <a:tailEnd/>
          </a:ln>
        </p:spPr>
        <p:txBody>
          <a:bodyPr/>
          <a:lstStyle/>
          <a:p>
            <a:endParaRPr lang="en-US"/>
          </a:p>
        </p:txBody>
      </p:sp>
      <p:sp>
        <p:nvSpPr>
          <p:cNvPr id="87176" name="Line 136"/>
          <p:cNvSpPr>
            <a:spLocks noChangeShapeType="1"/>
          </p:cNvSpPr>
          <p:nvPr/>
        </p:nvSpPr>
        <p:spPr bwMode="auto">
          <a:xfrm flipV="1">
            <a:off x="5813425" y="5911850"/>
            <a:ext cx="1588" cy="20638"/>
          </a:xfrm>
          <a:prstGeom prst="line">
            <a:avLst/>
          </a:prstGeom>
          <a:noFill/>
          <a:ln w="28575">
            <a:solidFill>
              <a:srgbClr val="FFFFFF"/>
            </a:solidFill>
            <a:round/>
            <a:headEnd/>
            <a:tailEnd/>
          </a:ln>
        </p:spPr>
        <p:txBody>
          <a:bodyPr/>
          <a:lstStyle/>
          <a:p>
            <a:endParaRPr lang="en-US"/>
          </a:p>
        </p:txBody>
      </p:sp>
      <p:sp>
        <p:nvSpPr>
          <p:cNvPr id="87177" name="Line 137"/>
          <p:cNvSpPr>
            <a:spLocks noChangeShapeType="1"/>
          </p:cNvSpPr>
          <p:nvPr/>
        </p:nvSpPr>
        <p:spPr bwMode="auto">
          <a:xfrm flipV="1">
            <a:off x="5962650" y="5911850"/>
            <a:ext cx="1588" cy="20638"/>
          </a:xfrm>
          <a:prstGeom prst="line">
            <a:avLst/>
          </a:prstGeom>
          <a:noFill/>
          <a:ln w="28575">
            <a:solidFill>
              <a:srgbClr val="FFFFFF"/>
            </a:solidFill>
            <a:round/>
            <a:headEnd/>
            <a:tailEnd/>
          </a:ln>
        </p:spPr>
        <p:txBody>
          <a:bodyPr/>
          <a:lstStyle/>
          <a:p>
            <a:endParaRPr lang="en-US"/>
          </a:p>
        </p:txBody>
      </p:sp>
      <p:sp>
        <p:nvSpPr>
          <p:cNvPr id="87178" name="Line 138"/>
          <p:cNvSpPr>
            <a:spLocks noChangeShapeType="1"/>
          </p:cNvSpPr>
          <p:nvPr/>
        </p:nvSpPr>
        <p:spPr bwMode="auto">
          <a:xfrm flipV="1">
            <a:off x="6111875" y="5911850"/>
            <a:ext cx="1588" cy="20638"/>
          </a:xfrm>
          <a:prstGeom prst="line">
            <a:avLst/>
          </a:prstGeom>
          <a:noFill/>
          <a:ln w="28575">
            <a:solidFill>
              <a:srgbClr val="FFFFFF"/>
            </a:solidFill>
            <a:round/>
            <a:headEnd/>
            <a:tailEnd/>
          </a:ln>
        </p:spPr>
        <p:txBody>
          <a:bodyPr/>
          <a:lstStyle/>
          <a:p>
            <a:endParaRPr lang="en-US"/>
          </a:p>
        </p:txBody>
      </p:sp>
      <p:sp>
        <p:nvSpPr>
          <p:cNvPr id="87179" name="Line 139"/>
          <p:cNvSpPr>
            <a:spLocks noChangeShapeType="1"/>
          </p:cNvSpPr>
          <p:nvPr/>
        </p:nvSpPr>
        <p:spPr bwMode="auto">
          <a:xfrm flipV="1">
            <a:off x="6257925" y="5911850"/>
            <a:ext cx="3175" cy="20638"/>
          </a:xfrm>
          <a:prstGeom prst="line">
            <a:avLst/>
          </a:prstGeom>
          <a:noFill/>
          <a:ln w="28575">
            <a:solidFill>
              <a:srgbClr val="FFFFFF"/>
            </a:solidFill>
            <a:round/>
            <a:headEnd/>
            <a:tailEnd/>
          </a:ln>
        </p:spPr>
        <p:txBody>
          <a:bodyPr/>
          <a:lstStyle/>
          <a:p>
            <a:endParaRPr lang="en-US"/>
          </a:p>
        </p:txBody>
      </p:sp>
      <p:sp>
        <p:nvSpPr>
          <p:cNvPr id="87180" name="Line 140"/>
          <p:cNvSpPr>
            <a:spLocks noChangeShapeType="1"/>
          </p:cNvSpPr>
          <p:nvPr/>
        </p:nvSpPr>
        <p:spPr bwMode="auto">
          <a:xfrm flipV="1">
            <a:off x="6407150" y="5911850"/>
            <a:ext cx="0" cy="20638"/>
          </a:xfrm>
          <a:prstGeom prst="line">
            <a:avLst/>
          </a:prstGeom>
          <a:noFill/>
          <a:ln w="28575">
            <a:solidFill>
              <a:srgbClr val="FFFFFF"/>
            </a:solidFill>
            <a:round/>
            <a:headEnd/>
            <a:tailEnd/>
          </a:ln>
        </p:spPr>
        <p:txBody>
          <a:bodyPr/>
          <a:lstStyle/>
          <a:p>
            <a:endParaRPr lang="en-US"/>
          </a:p>
        </p:txBody>
      </p:sp>
      <p:sp>
        <p:nvSpPr>
          <p:cNvPr id="87181" name="Line 141"/>
          <p:cNvSpPr>
            <a:spLocks noChangeShapeType="1"/>
          </p:cNvSpPr>
          <p:nvPr/>
        </p:nvSpPr>
        <p:spPr bwMode="auto">
          <a:xfrm flipV="1">
            <a:off x="6554788" y="5911850"/>
            <a:ext cx="3175" cy="20638"/>
          </a:xfrm>
          <a:prstGeom prst="line">
            <a:avLst/>
          </a:prstGeom>
          <a:noFill/>
          <a:ln w="28575">
            <a:solidFill>
              <a:srgbClr val="FFFFFF"/>
            </a:solidFill>
            <a:round/>
            <a:headEnd/>
            <a:tailEnd/>
          </a:ln>
        </p:spPr>
        <p:txBody>
          <a:bodyPr/>
          <a:lstStyle/>
          <a:p>
            <a:endParaRPr lang="en-US"/>
          </a:p>
        </p:txBody>
      </p:sp>
      <p:sp>
        <p:nvSpPr>
          <p:cNvPr id="87182" name="Line 142"/>
          <p:cNvSpPr>
            <a:spLocks noChangeShapeType="1"/>
          </p:cNvSpPr>
          <p:nvPr/>
        </p:nvSpPr>
        <p:spPr bwMode="auto">
          <a:xfrm flipV="1">
            <a:off x="6702425" y="5911850"/>
            <a:ext cx="1588" cy="20638"/>
          </a:xfrm>
          <a:prstGeom prst="line">
            <a:avLst/>
          </a:prstGeom>
          <a:noFill/>
          <a:ln w="28575">
            <a:solidFill>
              <a:srgbClr val="FFFFFF"/>
            </a:solidFill>
            <a:round/>
            <a:headEnd/>
            <a:tailEnd/>
          </a:ln>
        </p:spPr>
        <p:txBody>
          <a:bodyPr/>
          <a:lstStyle/>
          <a:p>
            <a:endParaRPr lang="en-US"/>
          </a:p>
        </p:txBody>
      </p:sp>
      <p:sp>
        <p:nvSpPr>
          <p:cNvPr id="87183" name="Line 143"/>
          <p:cNvSpPr>
            <a:spLocks noChangeShapeType="1"/>
          </p:cNvSpPr>
          <p:nvPr/>
        </p:nvSpPr>
        <p:spPr bwMode="auto">
          <a:xfrm flipV="1">
            <a:off x="6851650" y="5911850"/>
            <a:ext cx="1588" cy="20638"/>
          </a:xfrm>
          <a:prstGeom prst="line">
            <a:avLst/>
          </a:prstGeom>
          <a:noFill/>
          <a:ln w="28575">
            <a:solidFill>
              <a:srgbClr val="FFFFFF"/>
            </a:solidFill>
            <a:round/>
            <a:headEnd/>
            <a:tailEnd/>
          </a:ln>
        </p:spPr>
        <p:txBody>
          <a:bodyPr/>
          <a:lstStyle/>
          <a:p>
            <a:endParaRPr lang="en-US"/>
          </a:p>
        </p:txBody>
      </p:sp>
      <p:sp>
        <p:nvSpPr>
          <p:cNvPr id="87184" name="Line 144"/>
          <p:cNvSpPr>
            <a:spLocks noChangeShapeType="1"/>
          </p:cNvSpPr>
          <p:nvPr/>
        </p:nvSpPr>
        <p:spPr bwMode="auto">
          <a:xfrm flipV="1">
            <a:off x="6999288" y="5911850"/>
            <a:ext cx="1587" cy="20638"/>
          </a:xfrm>
          <a:prstGeom prst="line">
            <a:avLst/>
          </a:prstGeom>
          <a:noFill/>
          <a:ln w="28575">
            <a:solidFill>
              <a:srgbClr val="FFFFFF"/>
            </a:solidFill>
            <a:round/>
            <a:headEnd/>
            <a:tailEnd/>
          </a:ln>
        </p:spPr>
        <p:txBody>
          <a:bodyPr/>
          <a:lstStyle/>
          <a:p>
            <a:endParaRPr lang="en-US"/>
          </a:p>
        </p:txBody>
      </p:sp>
      <p:sp>
        <p:nvSpPr>
          <p:cNvPr id="87185" name="Line 145"/>
          <p:cNvSpPr>
            <a:spLocks noChangeShapeType="1"/>
          </p:cNvSpPr>
          <p:nvPr/>
        </p:nvSpPr>
        <p:spPr bwMode="auto">
          <a:xfrm flipV="1">
            <a:off x="7146925" y="5911850"/>
            <a:ext cx="3175" cy="20638"/>
          </a:xfrm>
          <a:prstGeom prst="line">
            <a:avLst/>
          </a:prstGeom>
          <a:noFill/>
          <a:ln w="28575">
            <a:solidFill>
              <a:srgbClr val="FFFFFF"/>
            </a:solidFill>
            <a:round/>
            <a:headEnd/>
            <a:tailEnd/>
          </a:ln>
        </p:spPr>
        <p:txBody>
          <a:bodyPr/>
          <a:lstStyle/>
          <a:p>
            <a:endParaRPr lang="en-US"/>
          </a:p>
        </p:txBody>
      </p:sp>
      <p:sp>
        <p:nvSpPr>
          <p:cNvPr id="87186" name="Line 146"/>
          <p:cNvSpPr>
            <a:spLocks noChangeShapeType="1"/>
          </p:cNvSpPr>
          <p:nvPr/>
        </p:nvSpPr>
        <p:spPr bwMode="auto">
          <a:xfrm flipV="1">
            <a:off x="7296150" y="5911850"/>
            <a:ext cx="0" cy="20638"/>
          </a:xfrm>
          <a:prstGeom prst="line">
            <a:avLst/>
          </a:prstGeom>
          <a:noFill/>
          <a:ln w="28575">
            <a:solidFill>
              <a:srgbClr val="FFFFFF"/>
            </a:solidFill>
            <a:round/>
            <a:headEnd/>
            <a:tailEnd/>
          </a:ln>
        </p:spPr>
        <p:txBody>
          <a:bodyPr/>
          <a:lstStyle/>
          <a:p>
            <a:endParaRPr lang="en-US"/>
          </a:p>
        </p:txBody>
      </p:sp>
      <p:sp>
        <p:nvSpPr>
          <p:cNvPr id="87187" name="Line 147"/>
          <p:cNvSpPr>
            <a:spLocks noChangeShapeType="1"/>
          </p:cNvSpPr>
          <p:nvPr/>
        </p:nvSpPr>
        <p:spPr bwMode="auto">
          <a:xfrm flipV="1">
            <a:off x="7445375" y="5911850"/>
            <a:ext cx="1588" cy="20638"/>
          </a:xfrm>
          <a:prstGeom prst="line">
            <a:avLst/>
          </a:prstGeom>
          <a:noFill/>
          <a:ln w="28575">
            <a:solidFill>
              <a:srgbClr val="FFFFFF"/>
            </a:solidFill>
            <a:round/>
            <a:headEnd/>
            <a:tailEnd/>
          </a:ln>
        </p:spPr>
        <p:txBody>
          <a:bodyPr/>
          <a:lstStyle/>
          <a:p>
            <a:endParaRPr lang="en-US"/>
          </a:p>
        </p:txBody>
      </p:sp>
      <p:sp>
        <p:nvSpPr>
          <p:cNvPr id="87188" name="Line 148"/>
          <p:cNvSpPr>
            <a:spLocks noChangeShapeType="1"/>
          </p:cNvSpPr>
          <p:nvPr/>
        </p:nvSpPr>
        <p:spPr bwMode="auto">
          <a:xfrm flipV="1">
            <a:off x="7591425" y="5911850"/>
            <a:ext cx="1588" cy="20638"/>
          </a:xfrm>
          <a:prstGeom prst="line">
            <a:avLst/>
          </a:prstGeom>
          <a:noFill/>
          <a:ln w="28575">
            <a:solidFill>
              <a:srgbClr val="FFFFFF"/>
            </a:solidFill>
            <a:round/>
            <a:headEnd/>
            <a:tailEnd/>
          </a:ln>
        </p:spPr>
        <p:txBody>
          <a:bodyPr/>
          <a:lstStyle/>
          <a:p>
            <a:endParaRPr lang="en-US"/>
          </a:p>
        </p:txBody>
      </p:sp>
      <p:sp>
        <p:nvSpPr>
          <p:cNvPr id="87189" name="Line 149"/>
          <p:cNvSpPr>
            <a:spLocks noChangeShapeType="1"/>
          </p:cNvSpPr>
          <p:nvPr/>
        </p:nvSpPr>
        <p:spPr bwMode="auto">
          <a:xfrm flipV="1">
            <a:off x="7740650" y="5911850"/>
            <a:ext cx="1588" cy="20638"/>
          </a:xfrm>
          <a:prstGeom prst="line">
            <a:avLst/>
          </a:prstGeom>
          <a:noFill/>
          <a:ln w="28575">
            <a:solidFill>
              <a:srgbClr val="FFFFFF"/>
            </a:solidFill>
            <a:round/>
            <a:headEnd/>
            <a:tailEnd/>
          </a:ln>
        </p:spPr>
        <p:txBody>
          <a:bodyPr/>
          <a:lstStyle/>
          <a:p>
            <a:endParaRPr lang="en-US"/>
          </a:p>
        </p:txBody>
      </p:sp>
      <p:sp>
        <p:nvSpPr>
          <p:cNvPr id="87190" name="Rectangle 150"/>
          <p:cNvSpPr>
            <a:spLocks noChangeArrowheads="1"/>
          </p:cNvSpPr>
          <p:nvPr/>
        </p:nvSpPr>
        <p:spPr bwMode="auto">
          <a:xfrm>
            <a:off x="2198688" y="6003925"/>
            <a:ext cx="127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0</a:t>
            </a:r>
          </a:p>
        </p:txBody>
      </p:sp>
      <p:sp>
        <p:nvSpPr>
          <p:cNvPr id="87191" name="Rectangle 151"/>
          <p:cNvSpPr>
            <a:spLocks noChangeArrowheads="1"/>
          </p:cNvSpPr>
          <p:nvPr/>
        </p:nvSpPr>
        <p:spPr bwMode="auto">
          <a:xfrm>
            <a:off x="2878138" y="6003925"/>
            <a:ext cx="254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50</a:t>
            </a:r>
          </a:p>
        </p:txBody>
      </p:sp>
      <p:sp>
        <p:nvSpPr>
          <p:cNvPr id="87192" name="Rectangle 152"/>
          <p:cNvSpPr>
            <a:spLocks noChangeArrowheads="1"/>
          </p:cNvSpPr>
          <p:nvPr/>
        </p:nvSpPr>
        <p:spPr bwMode="auto">
          <a:xfrm>
            <a:off x="3559175" y="6003925"/>
            <a:ext cx="381000" cy="274638"/>
          </a:xfrm>
          <a:prstGeom prst="rect">
            <a:avLst/>
          </a:prstGeom>
          <a:noFill/>
          <a:ln w="28575">
            <a:noFill/>
            <a:miter lim="800000"/>
            <a:headEnd/>
            <a:tailEnd/>
          </a:ln>
        </p:spPr>
        <p:txBody>
          <a:bodyPr wrap="none" lIns="0" tIns="0" rIns="0" bIns="0">
            <a:spAutoFit/>
          </a:bodyPr>
          <a:lstStyle/>
          <a:p>
            <a:pPr algn="l" eaLnBrk="0" hangingPunct="0"/>
            <a:r>
              <a:rPr lang="en-US" dirty="0">
                <a:solidFill>
                  <a:srgbClr val="000000"/>
                </a:solidFill>
              </a:rPr>
              <a:t>100</a:t>
            </a:r>
          </a:p>
        </p:txBody>
      </p:sp>
      <p:sp>
        <p:nvSpPr>
          <p:cNvPr id="87193" name="Rectangle 153"/>
          <p:cNvSpPr>
            <a:spLocks noChangeArrowheads="1"/>
          </p:cNvSpPr>
          <p:nvPr/>
        </p:nvSpPr>
        <p:spPr bwMode="auto">
          <a:xfrm>
            <a:off x="4298950"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150</a:t>
            </a:r>
          </a:p>
        </p:txBody>
      </p:sp>
      <p:sp>
        <p:nvSpPr>
          <p:cNvPr id="87194" name="Rectangle 154"/>
          <p:cNvSpPr>
            <a:spLocks noChangeArrowheads="1"/>
          </p:cNvSpPr>
          <p:nvPr/>
        </p:nvSpPr>
        <p:spPr bwMode="auto">
          <a:xfrm>
            <a:off x="5040313"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200</a:t>
            </a:r>
          </a:p>
        </p:txBody>
      </p:sp>
      <p:sp>
        <p:nvSpPr>
          <p:cNvPr id="87195" name="Rectangle 155"/>
          <p:cNvSpPr>
            <a:spLocks noChangeArrowheads="1"/>
          </p:cNvSpPr>
          <p:nvPr/>
        </p:nvSpPr>
        <p:spPr bwMode="auto">
          <a:xfrm>
            <a:off x="5780088"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250</a:t>
            </a:r>
          </a:p>
        </p:txBody>
      </p:sp>
      <p:sp>
        <p:nvSpPr>
          <p:cNvPr id="87196" name="Rectangle 156"/>
          <p:cNvSpPr>
            <a:spLocks noChangeArrowheads="1"/>
          </p:cNvSpPr>
          <p:nvPr/>
        </p:nvSpPr>
        <p:spPr bwMode="auto">
          <a:xfrm>
            <a:off x="6521450"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300</a:t>
            </a:r>
          </a:p>
        </p:txBody>
      </p:sp>
      <p:sp>
        <p:nvSpPr>
          <p:cNvPr id="87197" name="Rectangle 157"/>
          <p:cNvSpPr>
            <a:spLocks noChangeArrowheads="1"/>
          </p:cNvSpPr>
          <p:nvPr/>
        </p:nvSpPr>
        <p:spPr bwMode="auto">
          <a:xfrm>
            <a:off x="7261225" y="6003925"/>
            <a:ext cx="381000" cy="274638"/>
          </a:xfrm>
          <a:prstGeom prst="rect">
            <a:avLst/>
          </a:prstGeom>
          <a:noFill/>
          <a:ln w="28575">
            <a:noFill/>
            <a:miter lim="800000"/>
            <a:headEnd/>
            <a:tailEnd/>
          </a:ln>
        </p:spPr>
        <p:txBody>
          <a:bodyPr wrap="none" lIns="0" tIns="0" rIns="0" bIns="0">
            <a:spAutoFit/>
          </a:bodyPr>
          <a:lstStyle/>
          <a:p>
            <a:pPr algn="l" eaLnBrk="0" hangingPunct="0"/>
            <a:r>
              <a:rPr lang="en-US">
                <a:solidFill>
                  <a:srgbClr val="000000"/>
                </a:solidFill>
              </a:rPr>
              <a:t>350</a:t>
            </a:r>
          </a:p>
        </p:txBody>
      </p:sp>
      <p:sp>
        <p:nvSpPr>
          <p:cNvPr id="87205" name="Rectangle 165"/>
          <p:cNvSpPr>
            <a:spLocks noChangeArrowheads="1"/>
          </p:cNvSpPr>
          <p:nvPr/>
        </p:nvSpPr>
        <p:spPr bwMode="auto">
          <a:xfrm>
            <a:off x="-1" y="381000"/>
            <a:ext cx="9084575" cy="685800"/>
          </a:xfrm>
          <a:prstGeom prst="rect">
            <a:avLst/>
          </a:prstGeom>
          <a:noFill/>
          <a:ln w="12700">
            <a:noFill/>
            <a:miter lim="800000"/>
            <a:headEnd/>
            <a:tailEnd/>
          </a:ln>
          <a:effectLst/>
        </p:spPr>
        <p:txBody>
          <a:bodyPr lIns="90487" tIns="44450" rIns="90487" bIns="44450" anchor="ctr"/>
          <a:lstStyle/>
          <a:p>
            <a:pPr algn="ctr" eaLnBrk="0" hangingPunct="0">
              <a:lnSpc>
                <a:spcPct val="90000"/>
              </a:lnSpc>
            </a:pPr>
            <a:r>
              <a:rPr lang="en-US" sz="3600" dirty="0">
                <a:latin typeface="+mj-lt"/>
                <a:cs typeface="Times" charset="0"/>
              </a:rPr>
              <a:t>Treatment </a:t>
            </a:r>
            <a:r>
              <a:rPr lang="en-US" sz="3600" dirty="0" smtClean="0">
                <a:latin typeface="+mj-lt"/>
                <a:cs typeface="Times" charset="0"/>
              </a:rPr>
              <a:t>Retention:</a:t>
            </a:r>
          </a:p>
          <a:p>
            <a:pPr algn="ctr" eaLnBrk="0" hangingPunct="0">
              <a:lnSpc>
                <a:spcPct val="90000"/>
              </a:lnSpc>
            </a:pPr>
            <a:r>
              <a:rPr lang="en-US" sz="3600" dirty="0" err="1" smtClean="0">
                <a:latin typeface="+mj-lt"/>
                <a:cs typeface="Times" charset="0"/>
              </a:rPr>
              <a:t>Buprenorphine</a:t>
            </a:r>
            <a:r>
              <a:rPr lang="en-US" sz="3600" dirty="0" smtClean="0">
                <a:latin typeface="+mj-lt"/>
                <a:cs typeface="Times" charset="0"/>
              </a:rPr>
              <a:t> </a:t>
            </a:r>
            <a:r>
              <a:rPr lang="en-US" sz="3600" dirty="0" err="1">
                <a:latin typeface="+mj-lt"/>
                <a:cs typeface="Times" charset="0"/>
              </a:rPr>
              <a:t>Detox</a:t>
            </a:r>
            <a:r>
              <a:rPr lang="en-US" sz="3600" dirty="0">
                <a:latin typeface="+mj-lt"/>
                <a:cs typeface="Times" charset="0"/>
              </a:rPr>
              <a:t> vs. Maintenance</a:t>
            </a:r>
          </a:p>
        </p:txBody>
      </p:sp>
      <p:sp>
        <p:nvSpPr>
          <p:cNvPr id="87208" name="Text Box 168"/>
          <p:cNvSpPr txBox="1">
            <a:spLocks noChangeArrowheads="1"/>
          </p:cNvSpPr>
          <p:nvPr/>
        </p:nvSpPr>
        <p:spPr bwMode="auto">
          <a:xfrm>
            <a:off x="3124200" y="2190690"/>
            <a:ext cx="4597990" cy="400110"/>
          </a:xfrm>
          <a:prstGeom prst="rect">
            <a:avLst/>
          </a:prstGeom>
          <a:noFill/>
          <a:ln w="28575" algn="ctr">
            <a:noFill/>
            <a:miter lim="800000"/>
            <a:headEnd/>
            <a:tailEnd/>
          </a:ln>
          <a:effectLst/>
        </p:spPr>
        <p:txBody>
          <a:bodyPr wrap="none">
            <a:spAutoFit/>
          </a:bodyPr>
          <a:lstStyle/>
          <a:p>
            <a:r>
              <a:rPr lang="en-US" sz="2000" b="1" u="sng" dirty="0" smtClean="0">
                <a:solidFill>
                  <a:srgbClr val="000000"/>
                </a:solidFill>
                <a:latin typeface="+mj-lt"/>
              </a:rPr>
              <a:t>Maintenance</a:t>
            </a:r>
            <a:r>
              <a:rPr lang="en-US" sz="2000" b="1" dirty="0" smtClean="0">
                <a:solidFill>
                  <a:srgbClr val="000000"/>
                </a:solidFill>
                <a:latin typeface="+mj-lt"/>
              </a:rPr>
              <a:t>: </a:t>
            </a:r>
            <a:r>
              <a:rPr lang="en-US" sz="2000" dirty="0" smtClean="0">
                <a:solidFill>
                  <a:srgbClr val="000000"/>
                </a:solidFill>
                <a:latin typeface="+mj-lt"/>
              </a:rPr>
              <a:t>75</a:t>
            </a:r>
            <a:r>
              <a:rPr lang="en-US" sz="2000" dirty="0">
                <a:solidFill>
                  <a:srgbClr val="000000"/>
                </a:solidFill>
                <a:latin typeface="+mj-lt"/>
              </a:rPr>
              <a:t>% </a:t>
            </a:r>
            <a:r>
              <a:rPr lang="en-US" sz="2000" dirty="0" smtClean="0">
                <a:solidFill>
                  <a:srgbClr val="000000"/>
                </a:solidFill>
                <a:latin typeface="+mj-lt"/>
              </a:rPr>
              <a:t>Abstinent at 1 year</a:t>
            </a:r>
            <a:endParaRPr lang="en-US" sz="2000" dirty="0">
              <a:solidFill>
                <a:srgbClr val="000000"/>
              </a:solidFill>
              <a:latin typeface="+mj-lt"/>
            </a:endParaRPr>
          </a:p>
        </p:txBody>
      </p:sp>
      <p:sp>
        <p:nvSpPr>
          <p:cNvPr id="87210" name="Text Box 170"/>
          <p:cNvSpPr txBox="1">
            <a:spLocks noChangeArrowheads="1"/>
          </p:cNvSpPr>
          <p:nvPr/>
        </p:nvSpPr>
        <p:spPr bwMode="auto">
          <a:xfrm>
            <a:off x="5553293" y="5345668"/>
            <a:ext cx="1914307" cy="338554"/>
          </a:xfrm>
          <a:prstGeom prst="rect">
            <a:avLst/>
          </a:prstGeom>
          <a:solidFill>
            <a:srgbClr val="000000"/>
          </a:solidFill>
          <a:ln w="28575" algn="ctr">
            <a:noFill/>
            <a:miter lim="800000"/>
            <a:headEnd/>
            <a:tailEnd/>
          </a:ln>
          <a:effectLst/>
        </p:spPr>
        <p:txBody>
          <a:bodyPr wrap="none">
            <a:spAutoFit/>
          </a:bodyPr>
          <a:lstStyle/>
          <a:p>
            <a:r>
              <a:rPr lang="en-US" sz="1600" dirty="0">
                <a:solidFill>
                  <a:schemeClr val="bg1"/>
                </a:solidFill>
                <a:latin typeface="+mj-lt"/>
              </a:rPr>
              <a:t>HR = 58.7, p .0001</a:t>
            </a:r>
          </a:p>
        </p:txBody>
      </p:sp>
      <p:sp>
        <p:nvSpPr>
          <p:cNvPr id="168" name="Text Box 5"/>
          <p:cNvSpPr txBox="1">
            <a:spLocks noChangeArrowheads="1"/>
          </p:cNvSpPr>
          <p:nvPr/>
        </p:nvSpPr>
        <p:spPr bwMode="auto">
          <a:xfrm>
            <a:off x="6921803" y="6400800"/>
            <a:ext cx="2162772" cy="338554"/>
          </a:xfrm>
          <a:prstGeom prst="rect">
            <a:avLst/>
          </a:prstGeom>
          <a:noFill/>
          <a:ln w="28575" algn="ctr">
            <a:noFill/>
            <a:miter lim="800000"/>
            <a:headEnd/>
            <a:tailEnd/>
          </a:ln>
          <a:effectLst/>
        </p:spPr>
        <p:txBody>
          <a:bodyPr wrap="none">
            <a:spAutoFit/>
          </a:bodyPr>
          <a:lstStyle/>
          <a:p>
            <a:pPr>
              <a:spcBef>
                <a:spcPct val="10000"/>
              </a:spcBef>
              <a:spcAft>
                <a:spcPct val="40000"/>
              </a:spcAft>
            </a:pPr>
            <a:r>
              <a:rPr lang="en-US" sz="1600" dirty="0" err="1">
                <a:latin typeface="+mj-lt"/>
              </a:rPr>
              <a:t>Kakko</a:t>
            </a:r>
            <a:r>
              <a:rPr lang="en-US" sz="1600" dirty="0">
                <a:latin typeface="+mj-lt"/>
              </a:rPr>
              <a:t>, Lancet 2003</a:t>
            </a:r>
          </a:p>
        </p:txBody>
      </p:sp>
      <p:sp>
        <p:nvSpPr>
          <p:cNvPr id="169" name="Text Box 168"/>
          <p:cNvSpPr txBox="1">
            <a:spLocks noChangeArrowheads="1"/>
          </p:cNvSpPr>
          <p:nvPr/>
        </p:nvSpPr>
        <p:spPr bwMode="auto">
          <a:xfrm>
            <a:off x="3242651" y="4495800"/>
            <a:ext cx="3615349" cy="400110"/>
          </a:xfrm>
          <a:prstGeom prst="rect">
            <a:avLst/>
          </a:prstGeom>
          <a:noFill/>
          <a:ln w="28575" algn="ctr">
            <a:noFill/>
            <a:miter lim="800000"/>
            <a:headEnd/>
            <a:tailEnd/>
          </a:ln>
          <a:effectLst/>
        </p:spPr>
        <p:txBody>
          <a:bodyPr wrap="none">
            <a:spAutoFit/>
          </a:bodyPr>
          <a:lstStyle/>
          <a:p>
            <a:r>
              <a:rPr lang="en-US" sz="2000" b="1" u="sng" dirty="0" err="1" smtClean="0">
                <a:solidFill>
                  <a:srgbClr val="000000"/>
                </a:solidFill>
                <a:latin typeface="+mj-lt"/>
              </a:rPr>
              <a:t>Detox</a:t>
            </a:r>
            <a:r>
              <a:rPr lang="en-US" sz="2000" b="1" dirty="0" smtClean="0">
                <a:solidFill>
                  <a:srgbClr val="000000"/>
                </a:solidFill>
                <a:latin typeface="+mj-lt"/>
              </a:rPr>
              <a:t>: </a:t>
            </a:r>
            <a:r>
              <a:rPr lang="en-US" sz="2000" dirty="0" smtClean="0">
                <a:solidFill>
                  <a:srgbClr val="000000"/>
                </a:solidFill>
                <a:latin typeface="+mj-lt"/>
              </a:rPr>
              <a:t>0% Abstinent at 1 year</a:t>
            </a:r>
            <a:endParaRPr lang="en-US" sz="2000" dirty="0">
              <a:solidFill>
                <a:srgbClr val="000000"/>
              </a:solidFill>
              <a:latin typeface="+mj-lt"/>
            </a:endParaRPr>
          </a:p>
        </p:txBody>
      </p:sp>
    </p:spTree>
    <p:extLst>
      <p:ext uri="{BB962C8B-B14F-4D97-AF65-F5344CB8AC3E}">
        <p14:creationId xmlns:p14="http://schemas.microsoft.com/office/powerpoint/2010/main" val="2022720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153400" cy="1143000"/>
          </a:xfrm>
        </p:spPr>
        <p:txBody>
          <a:bodyPr/>
          <a:lstStyle/>
          <a:p>
            <a:r>
              <a:rPr lang="en-US" dirty="0" smtClean="0"/>
              <a:t>Common Pitfalls in Primary Care</a:t>
            </a:r>
            <a:endParaRPr lang="en-US" dirty="0"/>
          </a:p>
        </p:txBody>
      </p:sp>
      <p:sp>
        <p:nvSpPr>
          <p:cNvPr id="3" name="Content Placeholder 2"/>
          <p:cNvSpPr>
            <a:spLocks noGrp="1"/>
          </p:cNvSpPr>
          <p:nvPr>
            <p:ph idx="1"/>
          </p:nvPr>
        </p:nvSpPr>
        <p:spPr/>
        <p:txBody>
          <a:bodyPr/>
          <a:lstStyle/>
          <a:p>
            <a:r>
              <a:rPr lang="en-US" sz="3200" dirty="0" smtClean="0"/>
              <a:t>Communication difficulties</a:t>
            </a:r>
          </a:p>
          <a:p>
            <a:pPr lvl="1"/>
            <a:r>
              <a:rPr lang="en-US" sz="3200" dirty="0" smtClean="0"/>
              <a:t>With patient and addictions providers</a:t>
            </a:r>
          </a:p>
          <a:p>
            <a:r>
              <a:rPr lang="en-US" sz="3200" dirty="0"/>
              <a:t>K</a:t>
            </a:r>
            <a:r>
              <a:rPr lang="en-US" sz="3200" dirty="0" smtClean="0"/>
              <a:t>nowledge gaps about MAT</a:t>
            </a:r>
          </a:p>
          <a:p>
            <a:r>
              <a:rPr lang="en-US" sz="3200" dirty="0" smtClean="0"/>
              <a:t>Use of methadone to treat opioid use disorder outside of a methadone clinic</a:t>
            </a:r>
          </a:p>
          <a:p>
            <a:r>
              <a:rPr lang="en-US" sz="3200" dirty="0" smtClean="0"/>
              <a:t>Referral to methadone clinics for patients with pain</a:t>
            </a:r>
          </a:p>
          <a:p>
            <a:r>
              <a:rPr lang="en-US" sz="3200" dirty="0" smtClean="0"/>
              <a:t>Prescribing drugs that interact with MAT</a:t>
            </a:r>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30463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3187639"/>
              </p:ext>
            </p:extLst>
          </p:nvPr>
        </p:nvGraphicFramePr>
        <p:xfrm>
          <a:off x="304800" y="1676400"/>
          <a:ext cx="8229600" cy="4191000"/>
        </p:xfrm>
        <a:graphic>
          <a:graphicData uri="http://schemas.openxmlformats.org/drawingml/2006/table">
            <a:tbl>
              <a:tblPr/>
              <a:tblGrid>
                <a:gridCol w="8229600"/>
              </a:tblGrid>
              <a:tr h="4191000">
                <a:tc>
                  <a:txBody>
                    <a:bodyPr/>
                    <a:lstStyle/>
                    <a:p>
                      <a:pPr marL="342900" lvl="0" indent="-342900" algn="l">
                        <a:buFont typeface="+mj-lt"/>
                        <a:buAutoNum type="arabicPeriod"/>
                      </a:pPr>
                      <a:r>
                        <a:rPr lang="en-US" sz="3200" dirty="0">
                          <a:effectLst/>
                        </a:rPr>
                        <a:t>Understand the basis for medication assisted treatment and how it fits into one model of addiction treatment</a:t>
                      </a:r>
                    </a:p>
                    <a:p>
                      <a:pPr marL="342900" lvl="0" indent="-342900" algn="l">
                        <a:buFont typeface="+mj-lt"/>
                        <a:buAutoNum type="arabicPeriod"/>
                      </a:pPr>
                      <a:r>
                        <a:rPr lang="en-US" sz="3200" dirty="0" smtClean="0">
                          <a:effectLst/>
                        </a:rPr>
                        <a:t>Understand </a:t>
                      </a:r>
                      <a:r>
                        <a:rPr lang="en-US" sz="3200" dirty="0">
                          <a:effectLst/>
                        </a:rPr>
                        <a:t>the unique properties of methadone, buprenorphine, and naltrexone for opioid use disorder </a:t>
                      </a:r>
                      <a:r>
                        <a:rPr lang="en-US" sz="3200" dirty="0" smtClean="0">
                          <a:effectLst/>
                        </a:rPr>
                        <a:t>treatment</a:t>
                      </a:r>
                      <a:endParaRPr lang="en-US" sz="3200" dirty="0">
                        <a:effectLst/>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1807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6757" y="384137"/>
            <a:ext cx="7497762" cy="1143000"/>
          </a:xfrm>
        </p:spPr>
        <p:txBody>
          <a:bodyPr>
            <a:noAutofit/>
          </a:bodyPr>
          <a:lstStyle/>
          <a:p>
            <a:r>
              <a:rPr lang="en-US" sz="3600" b="1" dirty="0"/>
              <a:t>Questions? </a:t>
            </a:r>
            <a:r>
              <a:rPr lang="en-US" sz="3600" b="1" dirty="0" smtClean="0">
                <a:hlinkClick r:id="rId2"/>
              </a:rPr>
              <a:t>weimerm@ohsu.edu</a:t>
            </a:r>
            <a:r>
              <a:rPr lang="en-US" sz="3600" b="1" dirty="0" smtClean="0"/>
              <a:t/>
            </a:r>
            <a:br>
              <a:rPr lang="en-US" sz="3600" b="1" dirty="0" smtClean="0"/>
            </a:br>
            <a:r>
              <a:rPr lang="en-US" sz="3200" b="1" dirty="0" smtClean="0"/>
              <a:t>Twitter @</a:t>
            </a:r>
            <a:r>
              <a:rPr lang="en-US" sz="3200" b="1" dirty="0" err="1" smtClean="0"/>
              <a:t>DrMelissaWeimer</a:t>
            </a:r>
            <a:r>
              <a:rPr lang="en-US" sz="3600" b="1" dirty="0"/>
              <a:t/>
            </a:r>
            <a:br>
              <a:rPr lang="en-US" sz="3600" b="1" dirty="0"/>
            </a:b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98" y="1676400"/>
            <a:ext cx="3368841" cy="1280160"/>
          </a:xfrm>
          <a:prstGeom prst="rect">
            <a:avLst/>
          </a:prstGeom>
          <a:noFill/>
          <a:ln>
            <a:noFill/>
          </a:ln>
        </p:spPr>
      </p:pic>
      <p:sp>
        <p:nvSpPr>
          <p:cNvPr id="4" name="TextBox 3"/>
          <p:cNvSpPr txBox="1"/>
          <p:nvPr/>
        </p:nvSpPr>
        <p:spPr>
          <a:xfrm>
            <a:off x="3962400" y="1731705"/>
            <a:ext cx="3420360" cy="584775"/>
          </a:xfrm>
          <a:prstGeom prst="rect">
            <a:avLst/>
          </a:prstGeom>
          <a:noFill/>
        </p:spPr>
        <p:txBody>
          <a:bodyPr wrap="none" rtlCol="0">
            <a:spAutoFit/>
          </a:bodyPr>
          <a:lstStyle/>
          <a:p>
            <a:r>
              <a:rPr lang="en-US" sz="3200" dirty="0" smtClean="0"/>
              <a:t>www.coperems.org</a:t>
            </a:r>
            <a:endParaRPr lang="en-US" sz="3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96" y="3124200"/>
            <a:ext cx="432190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96" y="4267200"/>
            <a:ext cx="3840481"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67200"/>
            <a:ext cx="3756354"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05638" y="3157931"/>
            <a:ext cx="2984278" cy="461665"/>
          </a:xfrm>
          <a:prstGeom prst="rect">
            <a:avLst/>
          </a:prstGeom>
          <a:noFill/>
        </p:spPr>
        <p:txBody>
          <a:bodyPr wrap="none" rtlCol="0">
            <a:spAutoFit/>
          </a:bodyPr>
          <a:lstStyle/>
          <a:p>
            <a:r>
              <a:rPr lang="en-US" sz="2400" dirty="0" smtClean="0"/>
              <a:t>www.scopeofpain.com</a:t>
            </a:r>
            <a:endParaRPr lang="en-US" sz="2400" dirty="0"/>
          </a:p>
        </p:txBody>
      </p:sp>
      <p:sp>
        <p:nvSpPr>
          <p:cNvPr id="7" name="TextBox 6"/>
          <p:cNvSpPr txBox="1"/>
          <p:nvPr/>
        </p:nvSpPr>
        <p:spPr>
          <a:xfrm>
            <a:off x="405196" y="5455920"/>
            <a:ext cx="2390206" cy="523220"/>
          </a:xfrm>
          <a:prstGeom prst="rect">
            <a:avLst/>
          </a:prstGeom>
          <a:noFill/>
        </p:spPr>
        <p:txBody>
          <a:bodyPr wrap="none" rtlCol="0">
            <a:spAutoFit/>
          </a:bodyPr>
          <a:lstStyle/>
          <a:p>
            <a:r>
              <a:rPr lang="en-US" sz="2800" dirty="0" smtClean="0"/>
              <a:t>www.pcsso.org</a:t>
            </a:r>
            <a:endParaRPr lang="en-US" sz="2800" dirty="0"/>
          </a:p>
        </p:txBody>
      </p:sp>
      <p:sp>
        <p:nvSpPr>
          <p:cNvPr id="8" name="TextBox 7"/>
          <p:cNvSpPr txBox="1"/>
          <p:nvPr/>
        </p:nvSpPr>
        <p:spPr>
          <a:xfrm>
            <a:off x="4409090" y="5455920"/>
            <a:ext cx="2753574" cy="523220"/>
          </a:xfrm>
          <a:prstGeom prst="rect">
            <a:avLst/>
          </a:prstGeom>
          <a:noFill/>
        </p:spPr>
        <p:txBody>
          <a:bodyPr wrap="none" rtlCol="0">
            <a:spAutoFit/>
          </a:bodyPr>
          <a:lstStyle/>
          <a:p>
            <a:r>
              <a:rPr lang="en-US" sz="2800" dirty="0" smtClean="0"/>
              <a:t>www.pcssmat.org</a:t>
            </a:r>
            <a:endParaRPr lang="en-US" sz="2800" dirty="0"/>
          </a:p>
        </p:txBody>
      </p:sp>
    </p:spTree>
    <p:extLst>
      <p:ext uri="{BB962C8B-B14F-4D97-AF65-F5344CB8AC3E}">
        <p14:creationId xmlns:p14="http://schemas.microsoft.com/office/powerpoint/2010/main" val="37899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for </a:t>
            </a:r>
            <a:br>
              <a:rPr lang="en-US" dirty="0" smtClean="0"/>
            </a:br>
            <a:r>
              <a:rPr lang="en-US" dirty="0" smtClean="0"/>
              <a:t>Opioid Use Disorders</a:t>
            </a:r>
            <a:endParaRPr lang="en-US" dirty="0"/>
          </a:p>
        </p:txBody>
      </p:sp>
      <p:sp>
        <p:nvSpPr>
          <p:cNvPr id="3" name="Content Placeholder 2"/>
          <p:cNvSpPr>
            <a:spLocks noGrp="1"/>
          </p:cNvSpPr>
          <p:nvPr>
            <p:ph idx="1"/>
          </p:nvPr>
        </p:nvSpPr>
        <p:spPr>
          <a:xfrm>
            <a:off x="609600" y="1828800"/>
            <a:ext cx="7620000" cy="4800600"/>
          </a:xfrm>
        </p:spPr>
        <p:txBody>
          <a:bodyPr>
            <a:normAutofit lnSpcReduction="10000"/>
          </a:bodyPr>
          <a:lstStyle/>
          <a:p>
            <a:r>
              <a:rPr lang="en-US" sz="3600" dirty="0" smtClean="0"/>
              <a:t>Self-help groups</a:t>
            </a:r>
          </a:p>
          <a:p>
            <a:r>
              <a:rPr lang="en-US" sz="3600" dirty="0" smtClean="0"/>
              <a:t>Detoxification +/- Medication Assisted Treatment (MAT)</a:t>
            </a:r>
          </a:p>
          <a:p>
            <a:r>
              <a:rPr lang="en-US" sz="3600" dirty="0" smtClean="0"/>
              <a:t>Outpatient treatment +/- MAT</a:t>
            </a:r>
          </a:p>
          <a:p>
            <a:r>
              <a:rPr lang="en-US" sz="3600" dirty="0" smtClean="0"/>
              <a:t>Residential treatment +/- MAT</a:t>
            </a:r>
          </a:p>
          <a:p>
            <a:endParaRPr lang="en-US" sz="3600" dirty="0"/>
          </a:p>
          <a:p>
            <a:r>
              <a:rPr lang="en-US" sz="3600" dirty="0" smtClean="0"/>
              <a:t>MAT = Methadone, Buprenorphine, or Naltrexone</a:t>
            </a:r>
          </a:p>
        </p:txBody>
      </p:sp>
    </p:spTree>
    <p:extLst>
      <p:ext uri="{BB962C8B-B14F-4D97-AF65-F5344CB8AC3E}">
        <p14:creationId xmlns:p14="http://schemas.microsoft.com/office/powerpoint/2010/main" val="369121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833" y="0"/>
            <a:ext cx="9144000" cy="1143000"/>
          </a:xfrm>
        </p:spPr>
        <p:txBody>
          <a:bodyPr>
            <a:noAutofit/>
          </a:bodyPr>
          <a:lstStyle/>
          <a:p>
            <a:r>
              <a:rPr lang="en-US" sz="3600" dirty="0" smtClean="0"/>
              <a:t>Medication Efficacy For Opioid Use Disorder</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673872162"/>
              </p:ext>
            </p:extLst>
          </p:nvPr>
        </p:nvGraphicFramePr>
        <p:xfrm>
          <a:off x="381000" y="1147400"/>
          <a:ext cx="8382000" cy="4693920"/>
        </p:xfrm>
        <a:graphic>
          <a:graphicData uri="http://schemas.openxmlformats.org/drawingml/2006/table">
            <a:tbl>
              <a:tblPr firstRow="1" bandRow="1">
                <a:tableStyleId>{C083E6E3-FA7D-4D7B-A595-EF9225AFEA82}</a:tableStyleId>
              </a:tblPr>
              <a:tblGrid>
                <a:gridCol w="3083817"/>
                <a:gridCol w="1945383"/>
                <a:gridCol w="1752600"/>
                <a:gridCol w="1600200"/>
              </a:tblGrid>
              <a:tr h="1206336">
                <a:tc>
                  <a:txBody>
                    <a:bodyPr/>
                    <a:lstStyle/>
                    <a:p>
                      <a:pPr algn="l"/>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baseline="0" dirty="0" smtClean="0">
                          <a:solidFill>
                            <a:srgbClr val="000000"/>
                          </a:solidFill>
                          <a:effectLst/>
                          <a:latin typeface="Calibri"/>
                        </a:rPr>
                        <a:t>Treatment</a:t>
                      </a:r>
                    </a:p>
                    <a:p>
                      <a:pPr algn="ctr" fontAlgn="ctr"/>
                      <a:r>
                        <a:rPr lang="en-US" sz="2800" b="1" i="0" u="none" strike="noStrike" baseline="0" dirty="0" smtClean="0">
                          <a:solidFill>
                            <a:srgbClr val="000000"/>
                          </a:solidFill>
                          <a:effectLst/>
                          <a:latin typeface="Calibri"/>
                        </a:rPr>
                        <a:t>Program Retention</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dirty="0" smtClean="0">
                          <a:solidFill>
                            <a:srgbClr val="000000"/>
                          </a:solidFill>
                          <a:effectLst/>
                          <a:latin typeface="Calibri"/>
                        </a:rPr>
                        <a:t>Opioid Misuse</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800" b="1" i="0" u="none" strike="noStrike" dirty="0" smtClean="0">
                          <a:solidFill>
                            <a:srgbClr val="000000"/>
                          </a:solidFill>
                          <a:effectLst/>
                          <a:latin typeface="Calibri"/>
                        </a:rPr>
                        <a:t>Criminal</a:t>
                      </a:r>
                      <a:r>
                        <a:rPr lang="en-US" sz="2800" b="1" i="0" u="none" strike="noStrike" baseline="0" dirty="0" smtClean="0">
                          <a:solidFill>
                            <a:srgbClr val="000000"/>
                          </a:solidFill>
                          <a:effectLst/>
                          <a:latin typeface="Calibri"/>
                        </a:rPr>
                        <a:t> Activity</a:t>
                      </a:r>
                      <a:endParaRPr lang="en-US" sz="2800" b="1" i="0" u="none" strike="noStrike" dirty="0">
                        <a:solidFill>
                          <a:srgbClr val="000000"/>
                        </a:solidFill>
                        <a:effectLst/>
                        <a:latin typeface="Calibri"/>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0739">
                <a:tc>
                  <a:txBody>
                    <a:bodyPr/>
                    <a:lstStyle/>
                    <a:p>
                      <a:r>
                        <a:rPr lang="en-US" sz="2800" dirty="0" smtClean="0"/>
                        <a:t>Methadone </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Calibri"/>
                          <a:cs typeface="Calibri"/>
                        </a:rPr>
                        <a:t>(n=3)</a:t>
                      </a:r>
                      <a:r>
                        <a:rPr lang="en-US" sz="2400" baseline="30000" dirty="0" smtClean="0">
                          <a:latin typeface="Calibri"/>
                          <a:cs typeface="Calibri"/>
                        </a:rPr>
                        <a:t>a</a:t>
                      </a:r>
                      <a:endParaRPr lang="en-US" sz="2400" baseline="30000" dirty="0">
                        <a:latin typeface="Calibri"/>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(n=6)</a:t>
                      </a:r>
                      <a:r>
                        <a:rPr lang="en-US" sz="2400" baseline="30000" dirty="0" smtClean="0">
                          <a:latin typeface="+mn-lt"/>
                          <a:cs typeface="Calibri"/>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 Effect</a:t>
                      </a:r>
                      <a:br>
                        <a:rPr lang="en-US" sz="2400" dirty="0" smtClean="0"/>
                      </a:br>
                      <a:r>
                        <a:rPr lang="en-US" sz="2400" dirty="0" smtClean="0"/>
                        <a:t>(n=3)</a:t>
                      </a:r>
                      <a:r>
                        <a:rPr lang="en-US" sz="2400" baseline="30000" dirty="0" smtClean="0">
                          <a:latin typeface="+mn-lt"/>
                          <a:cs typeface="Calibri"/>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1">
                <a:tc>
                  <a:txBody>
                    <a:bodyPr/>
                    <a:lstStyle/>
                    <a:p>
                      <a:r>
                        <a:rPr lang="en-US" sz="2800" dirty="0" smtClean="0"/>
                        <a:t>Buprenorphine</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mn-lt"/>
                          <a:cs typeface="Calibri"/>
                        </a:rPr>
                        <a:t>(n=4)</a:t>
                      </a:r>
                      <a:r>
                        <a:rPr lang="en-US" sz="2400" baseline="30000" dirty="0" smtClean="0">
                          <a:latin typeface="+mn-lt"/>
                          <a:cs typeface="Calibri"/>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(n=2)</a:t>
                      </a:r>
                      <a:r>
                        <a:rPr lang="en-US" sz="2400" baseline="30000" dirty="0" smtClean="0">
                          <a:latin typeface="+mn-lt"/>
                          <a:cs typeface="Calibri"/>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No</a:t>
                      </a:r>
                      <a:r>
                        <a:rPr lang="en-US" sz="2400" baseline="0" dirty="0" smtClean="0"/>
                        <a:t> </a:t>
                      </a:r>
                      <a:r>
                        <a:rPr lang="en-US" sz="2400" baseline="0" dirty="0" smtClean="0"/>
                        <a:t>effect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(n=2)</a:t>
                      </a:r>
                      <a:r>
                        <a:rPr lang="en-US" sz="2400" baseline="30000" dirty="0" smtClean="0">
                          <a:latin typeface="+mn-lt"/>
                          <a:cs typeface="Calibri"/>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066">
                <a:tc>
                  <a:txBody>
                    <a:bodyPr/>
                    <a:lstStyle/>
                    <a:p>
                      <a:r>
                        <a:rPr lang="en-US" sz="2800" dirty="0" smtClean="0"/>
                        <a:t>PO</a:t>
                      </a:r>
                      <a:r>
                        <a:rPr lang="en-US" sz="2800" baseline="0" dirty="0" smtClean="0"/>
                        <a:t> NTX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No effect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(n=2)</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(n=4)</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(n=2)</a:t>
                      </a:r>
                      <a:r>
                        <a:rPr lang="en-US" sz="2400" baseline="30000" dirty="0" smtClean="0">
                          <a:latin typeface="+mn-lt"/>
                          <a:cs typeface="Calibri"/>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066">
                <a:tc>
                  <a:txBody>
                    <a:bodyPr/>
                    <a:lstStyle/>
                    <a:p>
                      <a:r>
                        <a:rPr lang="en-US" sz="2800" dirty="0" smtClean="0"/>
                        <a:t>XR NTX</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Wingdings"/>
                          <a:ea typeface="Wingdings"/>
                          <a:cs typeface="Wingdings"/>
                          <a:sym typeface="Wingdings"/>
                        </a:rPr>
                        <a:t></a:t>
                      </a:r>
                    </a:p>
                    <a:p>
                      <a:pPr algn="ctr"/>
                      <a:r>
                        <a:rPr lang="en-US" sz="2400" dirty="0" smtClean="0">
                          <a:latin typeface="+mn-lt"/>
                          <a:cs typeface="Calibri"/>
                        </a:rPr>
                        <a:t>(n=2)</a:t>
                      </a:r>
                      <a:r>
                        <a:rPr lang="en-US" sz="2400" baseline="30000" dirty="0" smtClean="0">
                          <a:latin typeface="+mn-lt"/>
                          <a:cs typeface="Calibri"/>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endParaRPr lang="en-US" sz="2400" dirty="0" smtClean="0"/>
                    </a:p>
                    <a:p>
                      <a:pPr algn="ctr"/>
                      <a:r>
                        <a:rPr lang="en-US" sz="2400" dirty="0" smtClean="0">
                          <a:latin typeface="+mn-lt"/>
                          <a:cs typeface="Calibri"/>
                        </a:rPr>
                        <a:t>(n=3)</a:t>
                      </a:r>
                      <a:r>
                        <a:rPr lang="en-US" sz="2400" baseline="30000" dirty="0" err="1" smtClean="0">
                          <a:latin typeface="+mn-lt"/>
                          <a:cs typeface="Calibri"/>
                        </a:rPr>
                        <a:t>d,e</a:t>
                      </a:r>
                      <a:endParaRPr lang="en-US" sz="2400" baseline="30000" dirty="0" smtClean="0">
                        <a:latin typeface="+mn-lt"/>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Wingdings"/>
                          <a:ea typeface="Wingdings"/>
                          <a:cs typeface="Wingdings"/>
                          <a:sym typeface="Wingdings"/>
                        </a:rPr>
                        <a:t></a:t>
                      </a:r>
                    </a:p>
                    <a:p>
                      <a:pPr algn="ctr"/>
                      <a:r>
                        <a:rPr lang="en-US" sz="2400" dirty="0" smtClean="0"/>
                        <a:t>(n=1)</a:t>
                      </a:r>
                      <a:r>
                        <a:rPr lang="en-US" sz="2400" baseline="30000" dirty="0" smtClean="0"/>
                        <a:t>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52400" y="5715000"/>
            <a:ext cx="8686800" cy="1169551"/>
          </a:xfrm>
          <a:prstGeom prst="rect">
            <a:avLst/>
          </a:prstGeom>
          <a:noFill/>
        </p:spPr>
        <p:txBody>
          <a:bodyPr wrap="square" rtlCol="0">
            <a:spAutoFit/>
          </a:bodyPr>
          <a:lstStyle/>
          <a:p>
            <a:endParaRPr lang="en-US" sz="1400" dirty="0" smtClean="0"/>
          </a:p>
          <a:p>
            <a:r>
              <a:rPr lang="en-US" sz="1400" baseline="30000" dirty="0" err="1"/>
              <a:t>a</a:t>
            </a:r>
            <a:r>
              <a:rPr lang="en-US" sz="1400" dirty="0" err="1" smtClean="0"/>
              <a:t>Mattick</a:t>
            </a:r>
            <a:r>
              <a:rPr lang="en-US" sz="1400" dirty="0" smtClean="0"/>
              <a:t> </a:t>
            </a:r>
            <a:r>
              <a:rPr lang="en-US" sz="1400" dirty="0"/>
              <a:t>RP,  et </a:t>
            </a:r>
            <a:r>
              <a:rPr lang="en-US" sz="1400" dirty="0" smtClean="0"/>
              <a:t>al.  </a:t>
            </a:r>
            <a:r>
              <a:rPr lang="nn-NO" sz="1400" dirty="0" err="1"/>
              <a:t>Cochrane</a:t>
            </a:r>
            <a:r>
              <a:rPr lang="nn-NO" sz="1400" dirty="0"/>
              <a:t> Database </a:t>
            </a:r>
            <a:r>
              <a:rPr lang="nn-NO" sz="1400" dirty="0" err="1"/>
              <a:t>Syst</a:t>
            </a:r>
            <a:r>
              <a:rPr lang="nn-NO" sz="1400" dirty="0"/>
              <a:t> </a:t>
            </a:r>
            <a:r>
              <a:rPr lang="nn-NO" sz="1400" dirty="0" smtClean="0"/>
              <a:t>Rev </a:t>
            </a:r>
            <a:r>
              <a:rPr lang="en-US" sz="1400" dirty="0" smtClean="0"/>
              <a:t>2011; </a:t>
            </a:r>
          </a:p>
          <a:p>
            <a:r>
              <a:rPr lang="en-US" sz="1400" baseline="30000" dirty="0" err="1" smtClean="0"/>
              <a:t>b</a:t>
            </a:r>
            <a:r>
              <a:rPr lang="en-US" sz="1400" dirty="0" err="1" smtClean="0"/>
              <a:t>Mattick</a:t>
            </a:r>
            <a:r>
              <a:rPr lang="en-US" sz="1400" dirty="0" smtClean="0"/>
              <a:t> </a:t>
            </a:r>
            <a:r>
              <a:rPr lang="en-US" sz="1400" dirty="0"/>
              <a:t>RP,  et al.  </a:t>
            </a:r>
            <a:r>
              <a:rPr lang="nn-NO" sz="1400" dirty="0"/>
              <a:t>Cochrane Database Syst Rev </a:t>
            </a:r>
            <a:r>
              <a:rPr lang="en-US" sz="1400" dirty="0" smtClean="0"/>
              <a:t>2013;  </a:t>
            </a:r>
            <a:endParaRPr lang="en-US" sz="1400" dirty="0" smtClean="0"/>
          </a:p>
          <a:p>
            <a:r>
              <a:rPr lang="nn-NO" sz="1400" baseline="30000" dirty="0" smtClean="0"/>
              <a:t>c</a:t>
            </a:r>
            <a:r>
              <a:rPr lang="en-US" sz="1400" dirty="0" err="1" smtClean="0"/>
              <a:t>Minozzi</a:t>
            </a:r>
            <a:r>
              <a:rPr lang="en-US" sz="1400" dirty="0" smtClean="0"/>
              <a:t> </a:t>
            </a:r>
            <a:r>
              <a:rPr lang="en-US" sz="1400" dirty="0"/>
              <a:t>S, et </a:t>
            </a:r>
            <a:r>
              <a:rPr lang="en-US" sz="1400" dirty="0" smtClean="0"/>
              <a:t>al.  </a:t>
            </a:r>
            <a:r>
              <a:rPr lang="nn-NO" sz="1400" dirty="0" err="1" smtClean="0"/>
              <a:t>Cochrane</a:t>
            </a:r>
            <a:r>
              <a:rPr lang="nn-NO" sz="1400" dirty="0" smtClean="0"/>
              <a:t> </a:t>
            </a:r>
            <a:r>
              <a:rPr lang="nn-NO" sz="1400" dirty="0"/>
              <a:t>Database </a:t>
            </a:r>
            <a:r>
              <a:rPr lang="nn-NO" sz="1400" dirty="0" err="1"/>
              <a:t>Syst</a:t>
            </a:r>
            <a:r>
              <a:rPr lang="nn-NO" sz="1400" dirty="0"/>
              <a:t> Rev </a:t>
            </a:r>
            <a:r>
              <a:rPr lang="en-US" sz="1400" dirty="0" smtClean="0"/>
              <a:t>2011;  </a:t>
            </a:r>
          </a:p>
          <a:p>
            <a:r>
              <a:rPr lang="en-US" sz="1400" baseline="30000" dirty="0" err="1" smtClean="0"/>
              <a:t>d</a:t>
            </a:r>
            <a:r>
              <a:rPr lang="en-US" sz="1400" dirty="0" err="1" smtClean="0"/>
              <a:t>Krupitsky</a:t>
            </a:r>
            <a:r>
              <a:rPr lang="en-US" sz="1400" dirty="0" smtClean="0"/>
              <a:t> E et al.  Lancet.  2011, Comer SD et al.  Arch Gen Psychiatry 2006, </a:t>
            </a:r>
            <a:r>
              <a:rPr lang="en-US" sz="1400" baseline="30000" dirty="0" err="1" smtClean="0"/>
              <a:t>e</a:t>
            </a:r>
            <a:r>
              <a:rPr lang="en-US" sz="1400" dirty="0" err="1" smtClean="0"/>
              <a:t>Lee</a:t>
            </a:r>
            <a:r>
              <a:rPr lang="en-US" sz="1400" dirty="0" smtClean="0"/>
              <a:t> J et al, NEJM, 2016.</a:t>
            </a:r>
            <a:endParaRPr lang="en-US" sz="1400" dirty="0"/>
          </a:p>
        </p:txBody>
      </p:sp>
    </p:spTree>
    <p:extLst>
      <p:ext uri="{BB962C8B-B14F-4D97-AF65-F5344CB8AC3E}">
        <p14:creationId xmlns:p14="http://schemas.microsoft.com/office/powerpoint/2010/main" val="375028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76200"/>
            <a:ext cx="8229600" cy="1143000"/>
          </a:xfrm>
        </p:spPr>
        <p:txBody>
          <a:bodyPr>
            <a:normAutofit/>
          </a:bodyPr>
          <a:lstStyle/>
          <a:p>
            <a:r>
              <a:rPr lang="en-US" sz="4000" dirty="0" err="1"/>
              <a:t>Opioid</a:t>
            </a:r>
            <a:r>
              <a:rPr lang="en-US" sz="4000" dirty="0"/>
              <a:t> Activity Levels</a:t>
            </a:r>
          </a:p>
        </p:txBody>
      </p:sp>
      <p:grpSp>
        <p:nvGrpSpPr>
          <p:cNvPr id="2" name="Group 3"/>
          <p:cNvGrpSpPr>
            <a:grpSpLocks/>
          </p:cNvGrpSpPr>
          <p:nvPr/>
        </p:nvGrpSpPr>
        <p:grpSpPr bwMode="auto">
          <a:xfrm>
            <a:off x="2206625" y="5562610"/>
            <a:ext cx="5489575" cy="735014"/>
            <a:chOff x="1419" y="3456"/>
            <a:chExt cx="3458" cy="463"/>
          </a:xfrm>
        </p:grpSpPr>
        <p:grpSp>
          <p:nvGrpSpPr>
            <p:cNvPr id="3" name="Group 4"/>
            <p:cNvGrpSpPr>
              <a:grpSpLocks/>
            </p:cNvGrpSpPr>
            <p:nvPr/>
          </p:nvGrpSpPr>
          <p:grpSpPr bwMode="auto">
            <a:xfrm>
              <a:off x="1436" y="3536"/>
              <a:ext cx="3392" cy="383"/>
              <a:chOff x="1457" y="2930"/>
              <a:chExt cx="3051" cy="324"/>
            </a:xfrm>
          </p:grpSpPr>
          <p:sp>
            <p:nvSpPr>
              <p:cNvPr id="73733" name="Rectangle 5"/>
              <p:cNvSpPr>
                <a:spLocks noChangeArrowheads="1"/>
              </p:cNvSpPr>
              <p:nvPr/>
            </p:nvSpPr>
            <p:spPr bwMode="auto">
              <a:xfrm>
                <a:off x="1457" y="2930"/>
                <a:ext cx="42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no drug</a:t>
                </a:r>
                <a:endParaRPr lang="en-US" sz="2400" b="1" dirty="0">
                  <a:latin typeface="+mj-lt"/>
                </a:endParaRPr>
              </a:p>
            </p:txBody>
          </p:sp>
          <p:sp>
            <p:nvSpPr>
              <p:cNvPr id="73734" name="Rectangle 6"/>
              <p:cNvSpPr>
                <a:spLocks noChangeArrowheads="1"/>
              </p:cNvSpPr>
              <p:nvPr/>
            </p:nvSpPr>
            <p:spPr bwMode="auto">
              <a:xfrm>
                <a:off x="3985" y="2934"/>
                <a:ext cx="523" cy="123"/>
              </a:xfrm>
              <a:prstGeom prst="rect">
                <a:avLst/>
              </a:prstGeom>
              <a:noFill/>
              <a:ln w="9525">
                <a:noFill/>
                <a:miter lim="800000"/>
                <a:headEnd/>
                <a:tailEnd/>
              </a:ln>
            </p:spPr>
            <p:txBody>
              <a:bodyPr wrap="none" lIns="0" tIns="0" rIns="0" bIns="0">
                <a:spAutoFit/>
              </a:bodyPr>
              <a:lstStyle/>
              <a:p>
                <a:pPr algn="l" eaLnBrk="0" hangingPunct="0"/>
                <a:r>
                  <a:rPr lang="en-US" sz="1500" b="1">
                    <a:latin typeface="+mj-lt"/>
                  </a:rPr>
                  <a:t>high dose</a:t>
                </a:r>
                <a:endParaRPr lang="en-US" sz="2400" b="1">
                  <a:latin typeface="+mj-lt"/>
                </a:endParaRPr>
              </a:p>
            </p:txBody>
          </p:sp>
          <p:sp>
            <p:nvSpPr>
              <p:cNvPr id="73735" name="Rectangle 7"/>
              <p:cNvSpPr>
                <a:spLocks noChangeArrowheads="1"/>
              </p:cNvSpPr>
              <p:nvPr/>
            </p:nvSpPr>
            <p:spPr bwMode="auto">
              <a:xfrm>
                <a:off x="2609" y="3106"/>
                <a:ext cx="674" cy="148"/>
              </a:xfrm>
              <a:prstGeom prst="rect">
                <a:avLst/>
              </a:prstGeom>
              <a:noFill/>
              <a:ln w="9525">
                <a:noFill/>
                <a:miter lim="800000"/>
                <a:headEnd/>
                <a:tailEnd/>
              </a:ln>
            </p:spPr>
            <p:txBody>
              <a:bodyPr wrap="none" lIns="0" tIns="0" rIns="0" bIns="0">
                <a:spAutoFit/>
              </a:bodyPr>
              <a:lstStyle/>
              <a:p>
                <a:pPr algn="l" eaLnBrk="0" hangingPunct="0"/>
                <a:r>
                  <a:rPr lang="en-US" sz="1800" b="1" dirty="0" smtClean="0">
                    <a:latin typeface="+mj-lt"/>
                  </a:rPr>
                  <a:t>Drug Dose</a:t>
                </a:r>
                <a:endParaRPr lang="en-US" sz="1800" b="1" dirty="0">
                  <a:latin typeface="+mj-lt"/>
                </a:endParaRPr>
              </a:p>
            </p:txBody>
          </p:sp>
          <p:sp>
            <p:nvSpPr>
              <p:cNvPr id="73736" name="Rectangle 8"/>
              <p:cNvSpPr>
                <a:spLocks noChangeArrowheads="1"/>
              </p:cNvSpPr>
              <p:nvPr/>
            </p:nvSpPr>
            <p:spPr bwMode="auto">
              <a:xfrm>
                <a:off x="2159" y="2934"/>
                <a:ext cx="470" cy="123"/>
              </a:xfrm>
              <a:prstGeom prst="rect">
                <a:avLst/>
              </a:prstGeom>
              <a:noFill/>
              <a:ln w="9525">
                <a:noFill/>
                <a:miter lim="800000"/>
                <a:headEnd/>
                <a:tailEnd/>
              </a:ln>
            </p:spPr>
            <p:txBody>
              <a:bodyPr wrap="none" lIns="0" tIns="0" rIns="0" bIns="0">
                <a:spAutoFit/>
              </a:bodyPr>
              <a:lstStyle/>
              <a:p>
                <a:pPr algn="l" eaLnBrk="0" hangingPunct="0"/>
                <a:r>
                  <a:rPr lang="en-US" sz="1500" b="1">
                    <a:latin typeface="+mj-lt"/>
                  </a:rPr>
                  <a:t>low dose</a:t>
                </a:r>
                <a:endParaRPr lang="en-US" sz="2400" b="1">
                  <a:latin typeface="+mj-lt"/>
                </a:endParaRPr>
              </a:p>
            </p:txBody>
          </p:sp>
        </p:grpSp>
        <p:grpSp>
          <p:nvGrpSpPr>
            <p:cNvPr id="4" name="Group 9"/>
            <p:cNvGrpSpPr>
              <a:grpSpLocks/>
            </p:cNvGrpSpPr>
            <p:nvPr/>
          </p:nvGrpSpPr>
          <p:grpSpPr bwMode="auto">
            <a:xfrm>
              <a:off x="1419" y="3456"/>
              <a:ext cx="3458" cy="60"/>
              <a:chOff x="1419" y="3456"/>
              <a:chExt cx="3458" cy="60"/>
            </a:xfrm>
          </p:grpSpPr>
          <p:sp>
            <p:nvSpPr>
              <p:cNvPr id="73738" name="Line 10"/>
              <p:cNvSpPr>
                <a:spLocks noChangeShapeType="1"/>
              </p:cNvSpPr>
              <p:nvPr/>
            </p:nvSpPr>
            <p:spPr bwMode="auto">
              <a:xfrm flipV="1">
                <a:off x="1677" y="3456"/>
                <a:ext cx="1" cy="60"/>
              </a:xfrm>
              <a:prstGeom prst="line">
                <a:avLst/>
              </a:prstGeom>
              <a:noFill/>
              <a:ln w="15875">
                <a:solidFill>
                  <a:schemeClr val="tx1"/>
                </a:solidFill>
                <a:round/>
                <a:headEnd/>
                <a:tailEnd/>
              </a:ln>
            </p:spPr>
            <p:txBody>
              <a:bodyPr/>
              <a:lstStyle/>
              <a:p>
                <a:endParaRPr lang="en-US"/>
              </a:p>
            </p:txBody>
          </p:sp>
          <p:sp>
            <p:nvSpPr>
              <p:cNvPr id="73739" name="Line 11"/>
              <p:cNvSpPr>
                <a:spLocks noChangeShapeType="1"/>
              </p:cNvSpPr>
              <p:nvPr/>
            </p:nvSpPr>
            <p:spPr bwMode="auto">
              <a:xfrm flipV="1">
                <a:off x="1940" y="3456"/>
                <a:ext cx="2" cy="60"/>
              </a:xfrm>
              <a:prstGeom prst="line">
                <a:avLst/>
              </a:prstGeom>
              <a:noFill/>
              <a:ln w="15875">
                <a:solidFill>
                  <a:schemeClr val="tx1"/>
                </a:solidFill>
                <a:round/>
                <a:headEnd/>
                <a:tailEnd/>
              </a:ln>
            </p:spPr>
            <p:txBody>
              <a:bodyPr/>
              <a:lstStyle/>
              <a:p>
                <a:endParaRPr lang="en-US"/>
              </a:p>
            </p:txBody>
          </p:sp>
          <p:sp>
            <p:nvSpPr>
              <p:cNvPr id="73740" name="Line 12"/>
              <p:cNvSpPr>
                <a:spLocks noChangeShapeType="1"/>
              </p:cNvSpPr>
              <p:nvPr/>
            </p:nvSpPr>
            <p:spPr bwMode="auto">
              <a:xfrm flipV="1">
                <a:off x="2206" y="3456"/>
                <a:ext cx="1" cy="60"/>
              </a:xfrm>
              <a:prstGeom prst="line">
                <a:avLst/>
              </a:prstGeom>
              <a:noFill/>
              <a:ln w="15875">
                <a:solidFill>
                  <a:schemeClr val="tx1"/>
                </a:solidFill>
                <a:round/>
                <a:headEnd/>
                <a:tailEnd/>
              </a:ln>
            </p:spPr>
            <p:txBody>
              <a:bodyPr/>
              <a:lstStyle/>
              <a:p>
                <a:endParaRPr lang="en-US"/>
              </a:p>
            </p:txBody>
          </p:sp>
          <p:sp>
            <p:nvSpPr>
              <p:cNvPr id="73741" name="Line 13"/>
              <p:cNvSpPr>
                <a:spLocks noChangeShapeType="1"/>
              </p:cNvSpPr>
              <p:nvPr/>
            </p:nvSpPr>
            <p:spPr bwMode="auto">
              <a:xfrm flipV="1">
                <a:off x="2471" y="3456"/>
                <a:ext cx="1" cy="60"/>
              </a:xfrm>
              <a:prstGeom prst="line">
                <a:avLst/>
              </a:prstGeom>
              <a:noFill/>
              <a:ln w="15875">
                <a:solidFill>
                  <a:schemeClr val="tx1"/>
                </a:solidFill>
                <a:round/>
                <a:headEnd/>
                <a:tailEnd/>
              </a:ln>
            </p:spPr>
            <p:txBody>
              <a:bodyPr/>
              <a:lstStyle/>
              <a:p>
                <a:endParaRPr lang="en-US"/>
              </a:p>
            </p:txBody>
          </p:sp>
          <p:sp>
            <p:nvSpPr>
              <p:cNvPr id="73742" name="Line 14"/>
              <p:cNvSpPr>
                <a:spLocks noChangeShapeType="1"/>
              </p:cNvSpPr>
              <p:nvPr/>
            </p:nvSpPr>
            <p:spPr bwMode="auto">
              <a:xfrm flipV="1">
                <a:off x="2734" y="3456"/>
                <a:ext cx="1" cy="60"/>
              </a:xfrm>
              <a:prstGeom prst="line">
                <a:avLst/>
              </a:prstGeom>
              <a:noFill/>
              <a:ln w="15875">
                <a:solidFill>
                  <a:schemeClr val="tx1"/>
                </a:solidFill>
                <a:round/>
                <a:headEnd/>
                <a:tailEnd/>
              </a:ln>
            </p:spPr>
            <p:txBody>
              <a:bodyPr/>
              <a:lstStyle/>
              <a:p>
                <a:endParaRPr lang="en-US"/>
              </a:p>
            </p:txBody>
          </p:sp>
          <p:sp>
            <p:nvSpPr>
              <p:cNvPr id="73743" name="Line 15"/>
              <p:cNvSpPr>
                <a:spLocks noChangeShapeType="1"/>
              </p:cNvSpPr>
              <p:nvPr/>
            </p:nvSpPr>
            <p:spPr bwMode="auto">
              <a:xfrm flipV="1">
                <a:off x="3011" y="3456"/>
                <a:ext cx="1" cy="60"/>
              </a:xfrm>
              <a:prstGeom prst="line">
                <a:avLst/>
              </a:prstGeom>
              <a:noFill/>
              <a:ln w="15875">
                <a:solidFill>
                  <a:schemeClr val="tx1"/>
                </a:solidFill>
                <a:round/>
                <a:headEnd/>
                <a:tailEnd/>
              </a:ln>
            </p:spPr>
            <p:txBody>
              <a:bodyPr/>
              <a:lstStyle/>
              <a:p>
                <a:endParaRPr lang="en-US"/>
              </a:p>
            </p:txBody>
          </p:sp>
          <p:sp>
            <p:nvSpPr>
              <p:cNvPr id="73744" name="Line 16"/>
              <p:cNvSpPr>
                <a:spLocks noChangeShapeType="1"/>
              </p:cNvSpPr>
              <p:nvPr/>
            </p:nvSpPr>
            <p:spPr bwMode="auto">
              <a:xfrm flipV="1">
                <a:off x="3276" y="3456"/>
                <a:ext cx="1" cy="60"/>
              </a:xfrm>
              <a:prstGeom prst="line">
                <a:avLst/>
              </a:prstGeom>
              <a:noFill/>
              <a:ln w="15875">
                <a:solidFill>
                  <a:schemeClr val="tx1"/>
                </a:solidFill>
                <a:round/>
                <a:headEnd/>
                <a:tailEnd/>
              </a:ln>
            </p:spPr>
            <p:txBody>
              <a:bodyPr/>
              <a:lstStyle/>
              <a:p>
                <a:endParaRPr lang="en-US"/>
              </a:p>
            </p:txBody>
          </p:sp>
          <p:sp>
            <p:nvSpPr>
              <p:cNvPr id="73745" name="Line 17"/>
              <p:cNvSpPr>
                <a:spLocks noChangeShapeType="1"/>
              </p:cNvSpPr>
              <p:nvPr/>
            </p:nvSpPr>
            <p:spPr bwMode="auto">
              <a:xfrm flipV="1">
                <a:off x="3540" y="3456"/>
                <a:ext cx="2" cy="60"/>
              </a:xfrm>
              <a:prstGeom prst="line">
                <a:avLst/>
              </a:prstGeom>
              <a:noFill/>
              <a:ln w="15875">
                <a:solidFill>
                  <a:schemeClr val="tx1"/>
                </a:solidFill>
                <a:round/>
                <a:headEnd/>
                <a:tailEnd/>
              </a:ln>
            </p:spPr>
            <p:txBody>
              <a:bodyPr/>
              <a:lstStyle/>
              <a:p>
                <a:endParaRPr lang="en-US"/>
              </a:p>
            </p:txBody>
          </p:sp>
          <p:sp>
            <p:nvSpPr>
              <p:cNvPr id="73746" name="Line 18"/>
              <p:cNvSpPr>
                <a:spLocks noChangeShapeType="1"/>
              </p:cNvSpPr>
              <p:nvPr/>
            </p:nvSpPr>
            <p:spPr bwMode="auto">
              <a:xfrm flipV="1">
                <a:off x="3806" y="3456"/>
                <a:ext cx="1" cy="60"/>
              </a:xfrm>
              <a:prstGeom prst="line">
                <a:avLst/>
              </a:prstGeom>
              <a:noFill/>
              <a:ln w="15875">
                <a:solidFill>
                  <a:schemeClr val="tx1"/>
                </a:solidFill>
                <a:round/>
                <a:headEnd/>
                <a:tailEnd/>
              </a:ln>
            </p:spPr>
            <p:txBody>
              <a:bodyPr/>
              <a:lstStyle/>
              <a:p>
                <a:endParaRPr lang="en-US"/>
              </a:p>
            </p:txBody>
          </p:sp>
          <p:sp>
            <p:nvSpPr>
              <p:cNvPr id="73747" name="Line 19"/>
              <p:cNvSpPr>
                <a:spLocks noChangeShapeType="1"/>
              </p:cNvSpPr>
              <p:nvPr/>
            </p:nvSpPr>
            <p:spPr bwMode="auto">
              <a:xfrm flipV="1">
                <a:off x="4071" y="3456"/>
                <a:ext cx="1" cy="60"/>
              </a:xfrm>
              <a:prstGeom prst="line">
                <a:avLst/>
              </a:prstGeom>
              <a:noFill/>
              <a:ln w="15875">
                <a:solidFill>
                  <a:schemeClr val="tx1"/>
                </a:solidFill>
                <a:round/>
                <a:headEnd/>
                <a:tailEnd/>
              </a:ln>
            </p:spPr>
            <p:txBody>
              <a:bodyPr/>
              <a:lstStyle/>
              <a:p>
                <a:endParaRPr lang="en-US"/>
              </a:p>
            </p:txBody>
          </p:sp>
          <p:sp>
            <p:nvSpPr>
              <p:cNvPr id="73748" name="Line 20"/>
              <p:cNvSpPr>
                <a:spLocks noChangeShapeType="1"/>
              </p:cNvSpPr>
              <p:nvPr/>
            </p:nvSpPr>
            <p:spPr bwMode="auto">
              <a:xfrm flipV="1">
                <a:off x="4334" y="3456"/>
                <a:ext cx="1" cy="60"/>
              </a:xfrm>
              <a:prstGeom prst="line">
                <a:avLst/>
              </a:prstGeom>
              <a:noFill/>
              <a:ln w="15875">
                <a:solidFill>
                  <a:schemeClr val="tx1"/>
                </a:solidFill>
                <a:round/>
                <a:headEnd/>
                <a:tailEnd/>
              </a:ln>
            </p:spPr>
            <p:txBody>
              <a:bodyPr/>
              <a:lstStyle/>
              <a:p>
                <a:endParaRPr lang="en-US"/>
              </a:p>
            </p:txBody>
          </p:sp>
          <p:sp>
            <p:nvSpPr>
              <p:cNvPr id="73749" name="Line 21"/>
              <p:cNvSpPr>
                <a:spLocks noChangeShapeType="1"/>
              </p:cNvSpPr>
              <p:nvPr/>
            </p:nvSpPr>
            <p:spPr bwMode="auto">
              <a:xfrm flipV="1">
                <a:off x="4599" y="3456"/>
                <a:ext cx="1" cy="60"/>
              </a:xfrm>
              <a:prstGeom prst="line">
                <a:avLst/>
              </a:prstGeom>
              <a:noFill/>
              <a:ln w="15875">
                <a:solidFill>
                  <a:schemeClr val="tx1"/>
                </a:solidFill>
                <a:round/>
                <a:headEnd/>
                <a:tailEnd/>
              </a:ln>
            </p:spPr>
            <p:txBody>
              <a:bodyPr/>
              <a:lstStyle/>
              <a:p>
                <a:endParaRPr lang="en-US"/>
              </a:p>
            </p:txBody>
          </p:sp>
          <p:sp>
            <p:nvSpPr>
              <p:cNvPr id="73750" name="Line 22"/>
              <p:cNvSpPr>
                <a:spLocks noChangeShapeType="1"/>
              </p:cNvSpPr>
              <p:nvPr/>
            </p:nvSpPr>
            <p:spPr bwMode="auto">
              <a:xfrm flipV="1">
                <a:off x="4876" y="3456"/>
                <a:ext cx="1" cy="60"/>
              </a:xfrm>
              <a:prstGeom prst="line">
                <a:avLst/>
              </a:prstGeom>
              <a:noFill/>
              <a:ln w="15875">
                <a:solidFill>
                  <a:schemeClr val="tx1"/>
                </a:solidFill>
                <a:round/>
                <a:headEnd/>
                <a:tailEnd/>
              </a:ln>
            </p:spPr>
            <p:txBody>
              <a:bodyPr/>
              <a:lstStyle/>
              <a:p>
                <a:endParaRPr lang="en-US"/>
              </a:p>
            </p:txBody>
          </p:sp>
          <p:sp>
            <p:nvSpPr>
              <p:cNvPr id="73751" name="Line 23"/>
              <p:cNvSpPr>
                <a:spLocks noChangeShapeType="1"/>
              </p:cNvSpPr>
              <p:nvPr/>
            </p:nvSpPr>
            <p:spPr bwMode="auto">
              <a:xfrm>
                <a:off x="1419" y="3456"/>
                <a:ext cx="3456" cy="0"/>
              </a:xfrm>
              <a:prstGeom prst="line">
                <a:avLst/>
              </a:prstGeom>
              <a:noFill/>
              <a:ln w="9525">
                <a:solidFill>
                  <a:schemeClr val="tx1"/>
                </a:solidFill>
                <a:round/>
                <a:headEnd/>
                <a:tailEnd/>
              </a:ln>
              <a:effectLst/>
            </p:spPr>
            <p:txBody>
              <a:bodyPr/>
              <a:lstStyle/>
              <a:p>
                <a:endParaRPr lang="en-US"/>
              </a:p>
            </p:txBody>
          </p:sp>
        </p:grpSp>
      </p:grpSp>
      <p:grpSp>
        <p:nvGrpSpPr>
          <p:cNvPr id="5" name="Group 24"/>
          <p:cNvGrpSpPr>
            <a:grpSpLocks/>
          </p:cNvGrpSpPr>
          <p:nvPr/>
        </p:nvGrpSpPr>
        <p:grpSpPr bwMode="auto">
          <a:xfrm>
            <a:off x="381000" y="1338262"/>
            <a:ext cx="1862138" cy="4319588"/>
            <a:chOff x="240" y="795"/>
            <a:chExt cx="1173" cy="2721"/>
          </a:xfrm>
        </p:grpSpPr>
        <p:grpSp>
          <p:nvGrpSpPr>
            <p:cNvPr id="6" name="Group 25"/>
            <p:cNvGrpSpPr>
              <a:grpSpLocks/>
            </p:cNvGrpSpPr>
            <p:nvPr/>
          </p:nvGrpSpPr>
          <p:grpSpPr bwMode="auto">
            <a:xfrm>
              <a:off x="1340" y="907"/>
              <a:ext cx="73" cy="2609"/>
              <a:chOff x="1340" y="907"/>
              <a:chExt cx="73" cy="2609"/>
            </a:xfrm>
          </p:grpSpPr>
          <p:sp>
            <p:nvSpPr>
              <p:cNvPr id="73754" name="Line 26"/>
              <p:cNvSpPr>
                <a:spLocks noChangeShapeType="1"/>
              </p:cNvSpPr>
              <p:nvPr/>
            </p:nvSpPr>
            <p:spPr bwMode="auto">
              <a:xfrm>
                <a:off x="1376" y="3456"/>
                <a:ext cx="36" cy="1"/>
              </a:xfrm>
              <a:prstGeom prst="line">
                <a:avLst/>
              </a:prstGeom>
              <a:noFill/>
              <a:ln w="15875">
                <a:solidFill>
                  <a:schemeClr val="tx1"/>
                </a:solidFill>
                <a:round/>
                <a:headEnd/>
                <a:tailEnd/>
              </a:ln>
            </p:spPr>
            <p:txBody>
              <a:bodyPr/>
              <a:lstStyle/>
              <a:p>
                <a:endParaRPr lang="en-US"/>
              </a:p>
            </p:txBody>
          </p:sp>
          <p:sp>
            <p:nvSpPr>
              <p:cNvPr id="73755" name="Line 27"/>
              <p:cNvSpPr>
                <a:spLocks noChangeShapeType="1"/>
              </p:cNvSpPr>
              <p:nvPr/>
            </p:nvSpPr>
            <p:spPr bwMode="auto">
              <a:xfrm>
                <a:off x="1376" y="3406"/>
                <a:ext cx="36" cy="1"/>
              </a:xfrm>
              <a:prstGeom prst="line">
                <a:avLst/>
              </a:prstGeom>
              <a:noFill/>
              <a:ln w="15875">
                <a:solidFill>
                  <a:schemeClr val="tx1"/>
                </a:solidFill>
                <a:round/>
                <a:headEnd/>
                <a:tailEnd/>
              </a:ln>
            </p:spPr>
            <p:txBody>
              <a:bodyPr/>
              <a:lstStyle/>
              <a:p>
                <a:endParaRPr lang="en-US"/>
              </a:p>
            </p:txBody>
          </p:sp>
          <p:sp>
            <p:nvSpPr>
              <p:cNvPr id="73756" name="Line 28"/>
              <p:cNvSpPr>
                <a:spLocks noChangeShapeType="1"/>
              </p:cNvSpPr>
              <p:nvPr/>
            </p:nvSpPr>
            <p:spPr bwMode="auto">
              <a:xfrm>
                <a:off x="1376" y="3355"/>
                <a:ext cx="36" cy="1"/>
              </a:xfrm>
              <a:prstGeom prst="line">
                <a:avLst/>
              </a:prstGeom>
              <a:noFill/>
              <a:ln w="15875">
                <a:solidFill>
                  <a:schemeClr val="tx1"/>
                </a:solidFill>
                <a:round/>
                <a:headEnd/>
                <a:tailEnd/>
              </a:ln>
            </p:spPr>
            <p:txBody>
              <a:bodyPr/>
              <a:lstStyle/>
              <a:p>
                <a:endParaRPr lang="en-US"/>
              </a:p>
            </p:txBody>
          </p:sp>
          <p:sp>
            <p:nvSpPr>
              <p:cNvPr id="73757" name="Line 29"/>
              <p:cNvSpPr>
                <a:spLocks noChangeShapeType="1"/>
              </p:cNvSpPr>
              <p:nvPr/>
            </p:nvSpPr>
            <p:spPr bwMode="auto">
              <a:xfrm>
                <a:off x="1376" y="3304"/>
                <a:ext cx="36" cy="1"/>
              </a:xfrm>
              <a:prstGeom prst="line">
                <a:avLst/>
              </a:prstGeom>
              <a:noFill/>
              <a:ln w="15875">
                <a:solidFill>
                  <a:schemeClr val="tx1"/>
                </a:solidFill>
                <a:round/>
                <a:headEnd/>
                <a:tailEnd/>
              </a:ln>
            </p:spPr>
            <p:txBody>
              <a:bodyPr/>
              <a:lstStyle/>
              <a:p>
                <a:endParaRPr lang="en-US"/>
              </a:p>
            </p:txBody>
          </p:sp>
          <p:sp>
            <p:nvSpPr>
              <p:cNvPr id="73758" name="Line 30"/>
              <p:cNvSpPr>
                <a:spLocks noChangeShapeType="1"/>
              </p:cNvSpPr>
              <p:nvPr/>
            </p:nvSpPr>
            <p:spPr bwMode="auto">
              <a:xfrm>
                <a:off x="1376" y="3244"/>
                <a:ext cx="36" cy="1"/>
              </a:xfrm>
              <a:prstGeom prst="line">
                <a:avLst/>
              </a:prstGeom>
              <a:noFill/>
              <a:ln w="15875">
                <a:solidFill>
                  <a:schemeClr val="tx1"/>
                </a:solidFill>
                <a:round/>
                <a:headEnd/>
                <a:tailEnd/>
              </a:ln>
            </p:spPr>
            <p:txBody>
              <a:bodyPr/>
              <a:lstStyle/>
              <a:p>
                <a:endParaRPr lang="en-US"/>
              </a:p>
            </p:txBody>
          </p:sp>
          <p:sp>
            <p:nvSpPr>
              <p:cNvPr id="73759" name="Line 31"/>
              <p:cNvSpPr>
                <a:spLocks noChangeShapeType="1"/>
              </p:cNvSpPr>
              <p:nvPr/>
            </p:nvSpPr>
            <p:spPr bwMode="auto">
              <a:xfrm>
                <a:off x="1376" y="3193"/>
                <a:ext cx="36" cy="1"/>
              </a:xfrm>
              <a:prstGeom prst="line">
                <a:avLst/>
              </a:prstGeom>
              <a:noFill/>
              <a:ln w="15875">
                <a:solidFill>
                  <a:schemeClr val="tx1"/>
                </a:solidFill>
                <a:round/>
                <a:headEnd/>
                <a:tailEnd/>
              </a:ln>
            </p:spPr>
            <p:txBody>
              <a:bodyPr/>
              <a:lstStyle/>
              <a:p>
                <a:endParaRPr lang="en-US"/>
              </a:p>
            </p:txBody>
          </p:sp>
          <p:sp>
            <p:nvSpPr>
              <p:cNvPr id="73760" name="Line 32"/>
              <p:cNvSpPr>
                <a:spLocks noChangeShapeType="1"/>
              </p:cNvSpPr>
              <p:nvPr/>
            </p:nvSpPr>
            <p:spPr bwMode="auto">
              <a:xfrm>
                <a:off x="1376" y="3142"/>
                <a:ext cx="36" cy="1"/>
              </a:xfrm>
              <a:prstGeom prst="line">
                <a:avLst/>
              </a:prstGeom>
              <a:noFill/>
              <a:ln w="15875">
                <a:solidFill>
                  <a:schemeClr val="tx1"/>
                </a:solidFill>
                <a:round/>
                <a:headEnd/>
                <a:tailEnd/>
              </a:ln>
            </p:spPr>
            <p:txBody>
              <a:bodyPr/>
              <a:lstStyle/>
              <a:p>
                <a:endParaRPr lang="en-US"/>
              </a:p>
            </p:txBody>
          </p:sp>
          <p:sp>
            <p:nvSpPr>
              <p:cNvPr id="73761" name="Line 33"/>
              <p:cNvSpPr>
                <a:spLocks noChangeShapeType="1"/>
              </p:cNvSpPr>
              <p:nvPr/>
            </p:nvSpPr>
            <p:spPr bwMode="auto">
              <a:xfrm>
                <a:off x="1376" y="3091"/>
                <a:ext cx="36" cy="1"/>
              </a:xfrm>
              <a:prstGeom prst="line">
                <a:avLst/>
              </a:prstGeom>
              <a:noFill/>
              <a:ln w="15875">
                <a:solidFill>
                  <a:schemeClr val="tx1"/>
                </a:solidFill>
                <a:round/>
                <a:headEnd/>
                <a:tailEnd/>
              </a:ln>
            </p:spPr>
            <p:txBody>
              <a:bodyPr/>
              <a:lstStyle/>
              <a:p>
                <a:endParaRPr lang="en-US"/>
              </a:p>
            </p:txBody>
          </p:sp>
          <p:sp>
            <p:nvSpPr>
              <p:cNvPr id="73762" name="Line 34"/>
              <p:cNvSpPr>
                <a:spLocks noChangeShapeType="1"/>
              </p:cNvSpPr>
              <p:nvPr/>
            </p:nvSpPr>
            <p:spPr bwMode="auto">
              <a:xfrm>
                <a:off x="1376" y="3042"/>
                <a:ext cx="36" cy="1"/>
              </a:xfrm>
              <a:prstGeom prst="line">
                <a:avLst/>
              </a:prstGeom>
              <a:noFill/>
              <a:ln w="15875">
                <a:solidFill>
                  <a:schemeClr val="tx1"/>
                </a:solidFill>
                <a:round/>
                <a:headEnd/>
                <a:tailEnd/>
              </a:ln>
            </p:spPr>
            <p:txBody>
              <a:bodyPr/>
              <a:lstStyle/>
              <a:p>
                <a:endParaRPr lang="en-US"/>
              </a:p>
            </p:txBody>
          </p:sp>
          <p:sp>
            <p:nvSpPr>
              <p:cNvPr id="73763" name="Line 35"/>
              <p:cNvSpPr>
                <a:spLocks noChangeShapeType="1"/>
              </p:cNvSpPr>
              <p:nvPr/>
            </p:nvSpPr>
            <p:spPr bwMode="auto">
              <a:xfrm>
                <a:off x="1376" y="2991"/>
                <a:ext cx="36" cy="1"/>
              </a:xfrm>
              <a:prstGeom prst="line">
                <a:avLst/>
              </a:prstGeom>
              <a:noFill/>
              <a:ln w="15875">
                <a:solidFill>
                  <a:schemeClr val="tx1"/>
                </a:solidFill>
                <a:round/>
                <a:headEnd/>
                <a:tailEnd/>
              </a:ln>
            </p:spPr>
            <p:txBody>
              <a:bodyPr/>
              <a:lstStyle/>
              <a:p>
                <a:endParaRPr lang="en-US"/>
              </a:p>
            </p:txBody>
          </p:sp>
          <p:sp>
            <p:nvSpPr>
              <p:cNvPr id="73764" name="Line 36"/>
              <p:cNvSpPr>
                <a:spLocks noChangeShapeType="1"/>
              </p:cNvSpPr>
              <p:nvPr/>
            </p:nvSpPr>
            <p:spPr bwMode="auto">
              <a:xfrm>
                <a:off x="1376" y="2940"/>
                <a:ext cx="36" cy="1"/>
              </a:xfrm>
              <a:prstGeom prst="line">
                <a:avLst/>
              </a:prstGeom>
              <a:noFill/>
              <a:ln w="15875">
                <a:solidFill>
                  <a:schemeClr val="tx1"/>
                </a:solidFill>
                <a:round/>
                <a:headEnd/>
                <a:tailEnd/>
              </a:ln>
            </p:spPr>
            <p:txBody>
              <a:bodyPr/>
              <a:lstStyle/>
              <a:p>
                <a:endParaRPr lang="en-US"/>
              </a:p>
            </p:txBody>
          </p:sp>
          <p:sp>
            <p:nvSpPr>
              <p:cNvPr id="73765" name="Line 37"/>
              <p:cNvSpPr>
                <a:spLocks noChangeShapeType="1"/>
              </p:cNvSpPr>
              <p:nvPr/>
            </p:nvSpPr>
            <p:spPr bwMode="auto">
              <a:xfrm>
                <a:off x="1376" y="2890"/>
                <a:ext cx="36" cy="1"/>
              </a:xfrm>
              <a:prstGeom prst="line">
                <a:avLst/>
              </a:prstGeom>
              <a:noFill/>
              <a:ln w="15875">
                <a:solidFill>
                  <a:schemeClr val="tx1"/>
                </a:solidFill>
                <a:round/>
                <a:headEnd/>
                <a:tailEnd/>
              </a:ln>
            </p:spPr>
            <p:txBody>
              <a:bodyPr/>
              <a:lstStyle/>
              <a:p>
                <a:endParaRPr lang="en-US"/>
              </a:p>
            </p:txBody>
          </p:sp>
          <p:sp>
            <p:nvSpPr>
              <p:cNvPr id="73766" name="Line 38"/>
              <p:cNvSpPr>
                <a:spLocks noChangeShapeType="1"/>
              </p:cNvSpPr>
              <p:nvPr/>
            </p:nvSpPr>
            <p:spPr bwMode="auto">
              <a:xfrm>
                <a:off x="1376" y="2839"/>
                <a:ext cx="36" cy="1"/>
              </a:xfrm>
              <a:prstGeom prst="line">
                <a:avLst/>
              </a:prstGeom>
              <a:noFill/>
              <a:ln w="15875">
                <a:solidFill>
                  <a:schemeClr val="tx1"/>
                </a:solidFill>
                <a:round/>
                <a:headEnd/>
                <a:tailEnd/>
              </a:ln>
            </p:spPr>
            <p:txBody>
              <a:bodyPr/>
              <a:lstStyle/>
              <a:p>
                <a:endParaRPr lang="en-US"/>
              </a:p>
            </p:txBody>
          </p:sp>
          <p:sp>
            <p:nvSpPr>
              <p:cNvPr id="73767" name="Line 39"/>
              <p:cNvSpPr>
                <a:spLocks noChangeShapeType="1"/>
              </p:cNvSpPr>
              <p:nvPr/>
            </p:nvSpPr>
            <p:spPr bwMode="auto">
              <a:xfrm>
                <a:off x="1376" y="2788"/>
                <a:ext cx="36" cy="2"/>
              </a:xfrm>
              <a:prstGeom prst="line">
                <a:avLst/>
              </a:prstGeom>
              <a:noFill/>
              <a:ln w="15875">
                <a:solidFill>
                  <a:schemeClr val="tx1"/>
                </a:solidFill>
                <a:round/>
                <a:headEnd/>
                <a:tailEnd/>
              </a:ln>
            </p:spPr>
            <p:txBody>
              <a:bodyPr/>
              <a:lstStyle/>
              <a:p>
                <a:endParaRPr lang="en-US"/>
              </a:p>
            </p:txBody>
          </p:sp>
          <p:sp>
            <p:nvSpPr>
              <p:cNvPr id="73768" name="Line 40"/>
              <p:cNvSpPr>
                <a:spLocks noChangeShapeType="1"/>
              </p:cNvSpPr>
              <p:nvPr/>
            </p:nvSpPr>
            <p:spPr bwMode="auto">
              <a:xfrm>
                <a:off x="1376" y="2738"/>
                <a:ext cx="36" cy="1"/>
              </a:xfrm>
              <a:prstGeom prst="line">
                <a:avLst/>
              </a:prstGeom>
              <a:noFill/>
              <a:ln w="15875">
                <a:solidFill>
                  <a:schemeClr val="tx1"/>
                </a:solidFill>
                <a:round/>
                <a:headEnd/>
                <a:tailEnd/>
              </a:ln>
            </p:spPr>
            <p:txBody>
              <a:bodyPr/>
              <a:lstStyle/>
              <a:p>
                <a:endParaRPr lang="en-US"/>
              </a:p>
            </p:txBody>
          </p:sp>
          <p:sp>
            <p:nvSpPr>
              <p:cNvPr id="73769" name="Line 41"/>
              <p:cNvSpPr>
                <a:spLocks noChangeShapeType="1"/>
              </p:cNvSpPr>
              <p:nvPr/>
            </p:nvSpPr>
            <p:spPr bwMode="auto">
              <a:xfrm>
                <a:off x="1376" y="2688"/>
                <a:ext cx="36" cy="1"/>
              </a:xfrm>
              <a:prstGeom prst="line">
                <a:avLst/>
              </a:prstGeom>
              <a:noFill/>
              <a:ln w="15875">
                <a:solidFill>
                  <a:schemeClr val="tx1"/>
                </a:solidFill>
                <a:round/>
                <a:headEnd/>
                <a:tailEnd/>
              </a:ln>
            </p:spPr>
            <p:txBody>
              <a:bodyPr/>
              <a:lstStyle/>
              <a:p>
                <a:endParaRPr lang="en-US"/>
              </a:p>
            </p:txBody>
          </p:sp>
          <p:sp>
            <p:nvSpPr>
              <p:cNvPr id="73770" name="Line 42"/>
              <p:cNvSpPr>
                <a:spLocks noChangeShapeType="1"/>
              </p:cNvSpPr>
              <p:nvPr/>
            </p:nvSpPr>
            <p:spPr bwMode="auto">
              <a:xfrm>
                <a:off x="1376" y="2636"/>
                <a:ext cx="36" cy="1"/>
              </a:xfrm>
              <a:prstGeom prst="line">
                <a:avLst/>
              </a:prstGeom>
              <a:noFill/>
              <a:ln w="15875">
                <a:solidFill>
                  <a:schemeClr val="tx1"/>
                </a:solidFill>
                <a:round/>
                <a:headEnd/>
                <a:tailEnd/>
              </a:ln>
            </p:spPr>
            <p:txBody>
              <a:bodyPr/>
              <a:lstStyle/>
              <a:p>
                <a:endParaRPr lang="en-US"/>
              </a:p>
            </p:txBody>
          </p:sp>
          <p:sp>
            <p:nvSpPr>
              <p:cNvPr id="73771" name="Line 43"/>
              <p:cNvSpPr>
                <a:spLocks noChangeShapeType="1"/>
              </p:cNvSpPr>
              <p:nvPr/>
            </p:nvSpPr>
            <p:spPr bwMode="auto">
              <a:xfrm>
                <a:off x="1376" y="2586"/>
                <a:ext cx="36" cy="1"/>
              </a:xfrm>
              <a:prstGeom prst="line">
                <a:avLst/>
              </a:prstGeom>
              <a:noFill/>
              <a:ln w="15875">
                <a:solidFill>
                  <a:schemeClr val="tx1"/>
                </a:solidFill>
                <a:round/>
                <a:headEnd/>
                <a:tailEnd/>
              </a:ln>
            </p:spPr>
            <p:txBody>
              <a:bodyPr/>
              <a:lstStyle/>
              <a:p>
                <a:endParaRPr lang="en-US"/>
              </a:p>
            </p:txBody>
          </p:sp>
          <p:sp>
            <p:nvSpPr>
              <p:cNvPr id="73772" name="Line 44"/>
              <p:cNvSpPr>
                <a:spLocks noChangeShapeType="1"/>
              </p:cNvSpPr>
              <p:nvPr/>
            </p:nvSpPr>
            <p:spPr bwMode="auto">
              <a:xfrm>
                <a:off x="1376" y="2536"/>
                <a:ext cx="36" cy="2"/>
              </a:xfrm>
              <a:prstGeom prst="line">
                <a:avLst/>
              </a:prstGeom>
              <a:noFill/>
              <a:ln w="15875">
                <a:solidFill>
                  <a:schemeClr val="tx1"/>
                </a:solidFill>
                <a:round/>
                <a:headEnd/>
                <a:tailEnd/>
              </a:ln>
            </p:spPr>
            <p:txBody>
              <a:bodyPr/>
              <a:lstStyle/>
              <a:p>
                <a:endParaRPr lang="en-US"/>
              </a:p>
            </p:txBody>
          </p:sp>
          <p:sp>
            <p:nvSpPr>
              <p:cNvPr id="73773" name="Line 45"/>
              <p:cNvSpPr>
                <a:spLocks noChangeShapeType="1"/>
              </p:cNvSpPr>
              <p:nvPr/>
            </p:nvSpPr>
            <p:spPr bwMode="auto">
              <a:xfrm>
                <a:off x="1376" y="2484"/>
                <a:ext cx="36" cy="2"/>
              </a:xfrm>
              <a:prstGeom prst="line">
                <a:avLst/>
              </a:prstGeom>
              <a:noFill/>
              <a:ln w="15875">
                <a:solidFill>
                  <a:schemeClr val="tx1"/>
                </a:solidFill>
                <a:round/>
                <a:headEnd/>
                <a:tailEnd/>
              </a:ln>
            </p:spPr>
            <p:txBody>
              <a:bodyPr/>
              <a:lstStyle/>
              <a:p>
                <a:endParaRPr lang="en-US"/>
              </a:p>
            </p:txBody>
          </p:sp>
          <p:sp>
            <p:nvSpPr>
              <p:cNvPr id="73774" name="Line 46"/>
              <p:cNvSpPr>
                <a:spLocks noChangeShapeType="1"/>
              </p:cNvSpPr>
              <p:nvPr/>
            </p:nvSpPr>
            <p:spPr bwMode="auto">
              <a:xfrm>
                <a:off x="1376" y="2435"/>
                <a:ext cx="36" cy="1"/>
              </a:xfrm>
              <a:prstGeom prst="line">
                <a:avLst/>
              </a:prstGeom>
              <a:noFill/>
              <a:ln w="15875">
                <a:solidFill>
                  <a:schemeClr val="tx1"/>
                </a:solidFill>
                <a:round/>
                <a:headEnd/>
                <a:tailEnd/>
              </a:ln>
            </p:spPr>
            <p:txBody>
              <a:bodyPr/>
              <a:lstStyle/>
              <a:p>
                <a:endParaRPr lang="en-US"/>
              </a:p>
            </p:txBody>
          </p:sp>
          <p:sp>
            <p:nvSpPr>
              <p:cNvPr id="73775" name="Line 47"/>
              <p:cNvSpPr>
                <a:spLocks noChangeShapeType="1"/>
              </p:cNvSpPr>
              <p:nvPr/>
            </p:nvSpPr>
            <p:spPr bwMode="auto">
              <a:xfrm>
                <a:off x="1376" y="2384"/>
                <a:ext cx="36" cy="1"/>
              </a:xfrm>
              <a:prstGeom prst="line">
                <a:avLst/>
              </a:prstGeom>
              <a:noFill/>
              <a:ln w="15875">
                <a:solidFill>
                  <a:schemeClr val="tx1"/>
                </a:solidFill>
                <a:round/>
                <a:headEnd/>
                <a:tailEnd/>
              </a:ln>
            </p:spPr>
            <p:txBody>
              <a:bodyPr/>
              <a:lstStyle/>
              <a:p>
                <a:endParaRPr lang="en-US"/>
              </a:p>
            </p:txBody>
          </p:sp>
          <p:sp>
            <p:nvSpPr>
              <p:cNvPr id="73776" name="Line 48"/>
              <p:cNvSpPr>
                <a:spLocks noChangeShapeType="1"/>
              </p:cNvSpPr>
              <p:nvPr/>
            </p:nvSpPr>
            <p:spPr bwMode="auto">
              <a:xfrm>
                <a:off x="1376" y="2333"/>
                <a:ext cx="36" cy="1"/>
              </a:xfrm>
              <a:prstGeom prst="line">
                <a:avLst/>
              </a:prstGeom>
              <a:noFill/>
              <a:ln w="15875">
                <a:solidFill>
                  <a:schemeClr val="tx1"/>
                </a:solidFill>
                <a:round/>
                <a:headEnd/>
                <a:tailEnd/>
              </a:ln>
            </p:spPr>
            <p:txBody>
              <a:bodyPr/>
              <a:lstStyle/>
              <a:p>
                <a:endParaRPr lang="en-US"/>
              </a:p>
            </p:txBody>
          </p:sp>
          <p:sp>
            <p:nvSpPr>
              <p:cNvPr id="73777" name="Line 49"/>
              <p:cNvSpPr>
                <a:spLocks noChangeShapeType="1"/>
              </p:cNvSpPr>
              <p:nvPr/>
            </p:nvSpPr>
            <p:spPr bwMode="auto">
              <a:xfrm>
                <a:off x="1376" y="2282"/>
                <a:ext cx="36" cy="1"/>
              </a:xfrm>
              <a:prstGeom prst="line">
                <a:avLst/>
              </a:prstGeom>
              <a:noFill/>
              <a:ln w="15875">
                <a:solidFill>
                  <a:schemeClr val="tx1"/>
                </a:solidFill>
                <a:round/>
                <a:headEnd/>
                <a:tailEnd/>
              </a:ln>
            </p:spPr>
            <p:txBody>
              <a:bodyPr/>
              <a:lstStyle/>
              <a:p>
                <a:endParaRPr lang="en-US"/>
              </a:p>
            </p:txBody>
          </p:sp>
          <p:sp>
            <p:nvSpPr>
              <p:cNvPr id="73778" name="Line 50"/>
              <p:cNvSpPr>
                <a:spLocks noChangeShapeType="1"/>
              </p:cNvSpPr>
              <p:nvPr/>
            </p:nvSpPr>
            <p:spPr bwMode="auto">
              <a:xfrm>
                <a:off x="1376" y="2232"/>
                <a:ext cx="36" cy="1"/>
              </a:xfrm>
              <a:prstGeom prst="line">
                <a:avLst/>
              </a:prstGeom>
              <a:noFill/>
              <a:ln w="15875">
                <a:solidFill>
                  <a:schemeClr val="tx1"/>
                </a:solidFill>
                <a:round/>
                <a:headEnd/>
                <a:tailEnd/>
              </a:ln>
            </p:spPr>
            <p:txBody>
              <a:bodyPr/>
              <a:lstStyle/>
              <a:p>
                <a:endParaRPr lang="en-US"/>
              </a:p>
            </p:txBody>
          </p:sp>
          <p:sp>
            <p:nvSpPr>
              <p:cNvPr id="73779" name="Line 51"/>
              <p:cNvSpPr>
                <a:spLocks noChangeShapeType="1"/>
              </p:cNvSpPr>
              <p:nvPr/>
            </p:nvSpPr>
            <p:spPr bwMode="auto">
              <a:xfrm>
                <a:off x="1376" y="2181"/>
                <a:ext cx="36" cy="0"/>
              </a:xfrm>
              <a:prstGeom prst="line">
                <a:avLst/>
              </a:prstGeom>
              <a:noFill/>
              <a:ln w="15875">
                <a:solidFill>
                  <a:schemeClr val="tx1"/>
                </a:solidFill>
                <a:round/>
                <a:headEnd/>
                <a:tailEnd/>
              </a:ln>
            </p:spPr>
            <p:txBody>
              <a:bodyPr/>
              <a:lstStyle/>
              <a:p>
                <a:endParaRPr lang="en-US"/>
              </a:p>
            </p:txBody>
          </p:sp>
          <p:sp>
            <p:nvSpPr>
              <p:cNvPr id="73780" name="Line 52"/>
              <p:cNvSpPr>
                <a:spLocks noChangeShapeType="1"/>
              </p:cNvSpPr>
              <p:nvPr/>
            </p:nvSpPr>
            <p:spPr bwMode="auto">
              <a:xfrm>
                <a:off x="1376" y="2131"/>
                <a:ext cx="36" cy="1"/>
              </a:xfrm>
              <a:prstGeom prst="line">
                <a:avLst/>
              </a:prstGeom>
              <a:noFill/>
              <a:ln w="15875">
                <a:solidFill>
                  <a:schemeClr val="tx1"/>
                </a:solidFill>
                <a:round/>
                <a:headEnd/>
                <a:tailEnd/>
              </a:ln>
            </p:spPr>
            <p:txBody>
              <a:bodyPr/>
              <a:lstStyle/>
              <a:p>
                <a:endParaRPr lang="en-US"/>
              </a:p>
            </p:txBody>
          </p:sp>
          <p:sp>
            <p:nvSpPr>
              <p:cNvPr id="73781" name="Line 53"/>
              <p:cNvSpPr>
                <a:spLocks noChangeShapeType="1"/>
              </p:cNvSpPr>
              <p:nvPr/>
            </p:nvSpPr>
            <p:spPr bwMode="auto">
              <a:xfrm>
                <a:off x="1376" y="2081"/>
                <a:ext cx="36" cy="1"/>
              </a:xfrm>
              <a:prstGeom prst="line">
                <a:avLst/>
              </a:prstGeom>
              <a:noFill/>
              <a:ln w="15875">
                <a:solidFill>
                  <a:schemeClr val="tx1"/>
                </a:solidFill>
                <a:round/>
                <a:headEnd/>
                <a:tailEnd/>
              </a:ln>
            </p:spPr>
            <p:txBody>
              <a:bodyPr/>
              <a:lstStyle/>
              <a:p>
                <a:endParaRPr lang="en-US"/>
              </a:p>
            </p:txBody>
          </p:sp>
          <p:sp>
            <p:nvSpPr>
              <p:cNvPr id="73782" name="Line 54"/>
              <p:cNvSpPr>
                <a:spLocks noChangeShapeType="1"/>
              </p:cNvSpPr>
              <p:nvPr/>
            </p:nvSpPr>
            <p:spPr bwMode="auto">
              <a:xfrm>
                <a:off x="1376" y="2030"/>
                <a:ext cx="36" cy="0"/>
              </a:xfrm>
              <a:prstGeom prst="line">
                <a:avLst/>
              </a:prstGeom>
              <a:noFill/>
              <a:ln w="15875">
                <a:solidFill>
                  <a:schemeClr val="tx1"/>
                </a:solidFill>
                <a:round/>
                <a:headEnd/>
                <a:tailEnd/>
              </a:ln>
            </p:spPr>
            <p:txBody>
              <a:bodyPr/>
              <a:lstStyle/>
              <a:p>
                <a:endParaRPr lang="en-US"/>
              </a:p>
            </p:txBody>
          </p:sp>
          <p:sp>
            <p:nvSpPr>
              <p:cNvPr id="73783" name="Line 55"/>
              <p:cNvSpPr>
                <a:spLocks noChangeShapeType="1"/>
              </p:cNvSpPr>
              <p:nvPr/>
            </p:nvSpPr>
            <p:spPr bwMode="auto">
              <a:xfrm>
                <a:off x="1376" y="1968"/>
                <a:ext cx="36" cy="2"/>
              </a:xfrm>
              <a:prstGeom prst="line">
                <a:avLst/>
              </a:prstGeom>
              <a:noFill/>
              <a:ln w="15875">
                <a:solidFill>
                  <a:schemeClr val="tx1"/>
                </a:solidFill>
                <a:round/>
                <a:headEnd/>
                <a:tailEnd/>
              </a:ln>
            </p:spPr>
            <p:txBody>
              <a:bodyPr/>
              <a:lstStyle/>
              <a:p>
                <a:endParaRPr lang="en-US"/>
              </a:p>
            </p:txBody>
          </p:sp>
          <p:sp>
            <p:nvSpPr>
              <p:cNvPr id="73784" name="Line 56"/>
              <p:cNvSpPr>
                <a:spLocks noChangeShapeType="1"/>
              </p:cNvSpPr>
              <p:nvPr/>
            </p:nvSpPr>
            <p:spPr bwMode="auto">
              <a:xfrm>
                <a:off x="1376" y="1919"/>
                <a:ext cx="36" cy="1"/>
              </a:xfrm>
              <a:prstGeom prst="line">
                <a:avLst/>
              </a:prstGeom>
              <a:noFill/>
              <a:ln w="15875">
                <a:solidFill>
                  <a:schemeClr val="tx1"/>
                </a:solidFill>
                <a:round/>
                <a:headEnd/>
                <a:tailEnd/>
              </a:ln>
            </p:spPr>
            <p:txBody>
              <a:bodyPr/>
              <a:lstStyle/>
              <a:p>
                <a:endParaRPr lang="en-US"/>
              </a:p>
            </p:txBody>
          </p:sp>
          <p:sp>
            <p:nvSpPr>
              <p:cNvPr id="73785" name="Line 57"/>
              <p:cNvSpPr>
                <a:spLocks noChangeShapeType="1"/>
              </p:cNvSpPr>
              <p:nvPr/>
            </p:nvSpPr>
            <p:spPr bwMode="auto">
              <a:xfrm>
                <a:off x="1376" y="1868"/>
                <a:ext cx="36" cy="1"/>
              </a:xfrm>
              <a:prstGeom prst="line">
                <a:avLst/>
              </a:prstGeom>
              <a:noFill/>
              <a:ln w="15875">
                <a:solidFill>
                  <a:schemeClr val="tx1"/>
                </a:solidFill>
                <a:round/>
                <a:headEnd/>
                <a:tailEnd/>
              </a:ln>
            </p:spPr>
            <p:txBody>
              <a:bodyPr/>
              <a:lstStyle/>
              <a:p>
                <a:endParaRPr lang="en-US"/>
              </a:p>
            </p:txBody>
          </p:sp>
          <p:sp>
            <p:nvSpPr>
              <p:cNvPr id="73786" name="Line 58"/>
              <p:cNvSpPr>
                <a:spLocks noChangeShapeType="1"/>
              </p:cNvSpPr>
              <p:nvPr/>
            </p:nvSpPr>
            <p:spPr bwMode="auto">
              <a:xfrm>
                <a:off x="1376" y="1817"/>
                <a:ext cx="36" cy="1"/>
              </a:xfrm>
              <a:prstGeom prst="line">
                <a:avLst/>
              </a:prstGeom>
              <a:noFill/>
              <a:ln w="15875">
                <a:solidFill>
                  <a:schemeClr val="tx1"/>
                </a:solidFill>
                <a:round/>
                <a:headEnd/>
                <a:tailEnd/>
              </a:ln>
            </p:spPr>
            <p:txBody>
              <a:bodyPr/>
              <a:lstStyle/>
              <a:p>
                <a:endParaRPr lang="en-US"/>
              </a:p>
            </p:txBody>
          </p:sp>
          <p:sp>
            <p:nvSpPr>
              <p:cNvPr id="73787" name="Line 59"/>
              <p:cNvSpPr>
                <a:spLocks noChangeShapeType="1"/>
              </p:cNvSpPr>
              <p:nvPr/>
            </p:nvSpPr>
            <p:spPr bwMode="auto">
              <a:xfrm>
                <a:off x="1376" y="1766"/>
                <a:ext cx="36" cy="1"/>
              </a:xfrm>
              <a:prstGeom prst="line">
                <a:avLst/>
              </a:prstGeom>
              <a:noFill/>
              <a:ln w="15875">
                <a:solidFill>
                  <a:schemeClr val="tx1"/>
                </a:solidFill>
                <a:round/>
                <a:headEnd/>
                <a:tailEnd/>
              </a:ln>
            </p:spPr>
            <p:txBody>
              <a:bodyPr/>
              <a:lstStyle/>
              <a:p>
                <a:endParaRPr lang="en-US"/>
              </a:p>
            </p:txBody>
          </p:sp>
          <p:sp>
            <p:nvSpPr>
              <p:cNvPr id="73788" name="Line 60"/>
              <p:cNvSpPr>
                <a:spLocks noChangeShapeType="1"/>
              </p:cNvSpPr>
              <p:nvPr/>
            </p:nvSpPr>
            <p:spPr bwMode="auto">
              <a:xfrm>
                <a:off x="1376" y="1716"/>
                <a:ext cx="36" cy="2"/>
              </a:xfrm>
              <a:prstGeom prst="line">
                <a:avLst/>
              </a:prstGeom>
              <a:noFill/>
              <a:ln w="15875">
                <a:solidFill>
                  <a:schemeClr val="tx1"/>
                </a:solidFill>
                <a:round/>
                <a:headEnd/>
                <a:tailEnd/>
              </a:ln>
            </p:spPr>
            <p:txBody>
              <a:bodyPr/>
              <a:lstStyle/>
              <a:p>
                <a:endParaRPr lang="en-US"/>
              </a:p>
            </p:txBody>
          </p:sp>
          <p:sp>
            <p:nvSpPr>
              <p:cNvPr id="73789" name="Line 61"/>
              <p:cNvSpPr>
                <a:spLocks noChangeShapeType="1"/>
              </p:cNvSpPr>
              <p:nvPr/>
            </p:nvSpPr>
            <p:spPr bwMode="auto">
              <a:xfrm>
                <a:off x="1376" y="1666"/>
                <a:ext cx="36" cy="0"/>
              </a:xfrm>
              <a:prstGeom prst="line">
                <a:avLst/>
              </a:prstGeom>
              <a:noFill/>
              <a:ln w="15875">
                <a:solidFill>
                  <a:schemeClr val="tx1"/>
                </a:solidFill>
                <a:round/>
                <a:headEnd/>
                <a:tailEnd/>
              </a:ln>
            </p:spPr>
            <p:txBody>
              <a:bodyPr/>
              <a:lstStyle/>
              <a:p>
                <a:endParaRPr lang="en-US"/>
              </a:p>
            </p:txBody>
          </p:sp>
          <p:sp>
            <p:nvSpPr>
              <p:cNvPr id="73790" name="Line 62"/>
              <p:cNvSpPr>
                <a:spLocks noChangeShapeType="1"/>
              </p:cNvSpPr>
              <p:nvPr/>
            </p:nvSpPr>
            <p:spPr bwMode="auto">
              <a:xfrm>
                <a:off x="1376" y="1615"/>
                <a:ext cx="36" cy="1"/>
              </a:xfrm>
              <a:prstGeom prst="line">
                <a:avLst/>
              </a:prstGeom>
              <a:noFill/>
              <a:ln w="15875">
                <a:solidFill>
                  <a:schemeClr val="tx1"/>
                </a:solidFill>
                <a:round/>
                <a:headEnd/>
                <a:tailEnd/>
              </a:ln>
            </p:spPr>
            <p:txBody>
              <a:bodyPr/>
              <a:lstStyle/>
              <a:p>
                <a:endParaRPr lang="en-US"/>
              </a:p>
            </p:txBody>
          </p:sp>
          <p:sp>
            <p:nvSpPr>
              <p:cNvPr id="73791" name="Line 63"/>
              <p:cNvSpPr>
                <a:spLocks noChangeShapeType="1"/>
              </p:cNvSpPr>
              <p:nvPr/>
            </p:nvSpPr>
            <p:spPr bwMode="auto">
              <a:xfrm>
                <a:off x="1376" y="1565"/>
                <a:ext cx="36" cy="1"/>
              </a:xfrm>
              <a:prstGeom prst="line">
                <a:avLst/>
              </a:prstGeom>
              <a:noFill/>
              <a:ln w="15875">
                <a:solidFill>
                  <a:schemeClr val="tx1"/>
                </a:solidFill>
                <a:round/>
                <a:headEnd/>
                <a:tailEnd/>
              </a:ln>
            </p:spPr>
            <p:txBody>
              <a:bodyPr/>
              <a:lstStyle/>
              <a:p>
                <a:endParaRPr lang="en-US"/>
              </a:p>
            </p:txBody>
          </p:sp>
          <p:sp>
            <p:nvSpPr>
              <p:cNvPr id="73792" name="Line 64"/>
              <p:cNvSpPr>
                <a:spLocks noChangeShapeType="1"/>
              </p:cNvSpPr>
              <p:nvPr/>
            </p:nvSpPr>
            <p:spPr bwMode="auto">
              <a:xfrm>
                <a:off x="1376" y="1514"/>
                <a:ext cx="36" cy="0"/>
              </a:xfrm>
              <a:prstGeom prst="line">
                <a:avLst/>
              </a:prstGeom>
              <a:noFill/>
              <a:ln w="15875">
                <a:solidFill>
                  <a:schemeClr val="tx1"/>
                </a:solidFill>
                <a:round/>
                <a:headEnd/>
                <a:tailEnd/>
              </a:ln>
            </p:spPr>
            <p:txBody>
              <a:bodyPr/>
              <a:lstStyle/>
              <a:p>
                <a:endParaRPr lang="en-US"/>
              </a:p>
            </p:txBody>
          </p:sp>
          <p:sp>
            <p:nvSpPr>
              <p:cNvPr id="73793" name="Line 65"/>
              <p:cNvSpPr>
                <a:spLocks noChangeShapeType="1"/>
              </p:cNvSpPr>
              <p:nvPr/>
            </p:nvSpPr>
            <p:spPr bwMode="auto">
              <a:xfrm>
                <a:off x="1376" y="1463"/>
                <a:ext cx="36" cy="1"/>
              </a:xfrm>
              <a:prstGeom prst="line">
                <a:avLst/>
              </a:prstGeom>
              <a:noFill/>
              <a:ln w="15875">
                <a:solidFill>
                  <a:schemeClr val="tx1"/>
                </a:solidFill>
                <a:round/>
                <a:headEnd/>
                <a:tailEnd/>
              </a:ln>
            </p:spPr>
            <p:txBody>
              <a:bodyPr/>
              <a:lstStyle/>
              <a:p>
                <a:endParaRPr lang="en-US"/>
              </a:p>
            </p:txBody>
          </p:sp>
          <p:sp>
            <p:nvSpPr>
              <p:cNvPr id="73794" name="Line 66"/>
              <p:cNvSpPr>
                <a:spLocks noChangeShapeType="1"/>
              </p:cNvSpPr>
              <p:nvPr/>
            </p:nvSpPr>
            <p:spPr bwMode="auto">
              <a:xfrm>
                <a:off x="1376" y="1412"/>
                <a:ext cx="36" cy="2"/>
              </a:xfrm>
              <a:prstGeom prst="line">
                <a:avLst/>
              </a:prstGeom>
              <a:noFill/>
              <a:ln w="15875">
                <a:solidFill>
                  <a:schemeClr val="tx1"/>
                </a:solidFill>
                <a:round/>
                <a:headEnd/>
                <a:tailEnd/>
              </a:ln>
            </p:spPr>
            <p:txBody>
              <a:bodyPr/>
              <a:lstStyle/>
              <a:p>
                <a:endParaRPr lang="en-US"/>
              </a:p>
            </p:txBody>
          </p:sp>
          <p:sp>
            <p:nvSpPr>
              <p:cNvPr id="73795" name="Line 67"/>
              <p:cNvSpPr>
                <a:spLocks noChangeShapeType="1"/>
              </p:cNvSpPr>
              <p:nvPr/>
            </p:nvSpPr>
            <p:spPr bwMode="auto">
              <a:xfrm>
                <a:off x="1376" y="1363"/>
                <a:ext cx="36" cy="0"/>
              </a:xfrm>
              <a:prstGeom prst="line">
                <a:avLst/>
              </a:prstGeom>
              <a:noFill/>
              <a:ln w="15875">
                <a:solidFill>
                  <a:schemeClr val="tx1"/>
                </a:solidFill>
                <a:round/>
                <a:headEnd/>
                <a:tailEnd/>
              </a:ln>
            </p:spPr>
            <p:txBody>
              <a:bodyPr/>
              <a:lstStyle/>
              <a:p>
                <a:endParaRPr lang="en-US"/>
              </a:p>
            </p:txBody>
          </p:sp>
          <p:sp>
            <p:nvSpPr>
              <p:cNvPr id="73796" name="Line 68"/>
              <p:cNvSpPr>
                <a:spLocks noChangeShapeType="1"/>
              </p:cNvSpPr>
              <p:nvPr/>
            </p:nvSpPr>
            <p:spPr bwMode="auto">
              <a:xfrm>
                <a:off x="1376" y="1311"/>
                <a:ext cx="36" cy="1"/>
              </a:xfrm>
              <a:prstGeom prst="line">
                <a:avLst/>
              </a:prstGeom>
              <a:noFill/>
              <a:ln w="15875">
                <a:solidFill>
                  <a:schemeClr val="tx1"/>
                </a:solidFill>
                <a:round/>
                <a:headEnd/>
                <a:tailEnd/>
              </a:ln>
            </p:spPr>
            <p:txBody>
              <a:bodyPr/>
              <a:lstStyle/>
              <a:p>
                <a:endParaRPr lang="en-US"/>
              </a:p>
            </p:txBody>
          </p:sp>
          <p:sp>
            <p:nvSpPr>
              <p:cNvPr id="73797" name="Line 69"/>
              <p:cNvSpPr>
                <a:spLocks noChangeShapeType="1"/>
              </p:cNvSpPr>
              <p:nvPr/>
            </p:nvSpPr>
            <p:spPr bwMode="auto">
              <a:xfrm>
                <a:off x="1376" y="1261"/>
                <a:ext cx="36" cy="1"/>
              </a:xfrm>
              <a:prstGeom prst="line">
                <a:avLst/>
              </a:prstGeom>
              <a:noFill/>
              <a:ln w="15875">
                <a:solidFill>
                  <a:schemeClr val="tx1"/>
                </a:solidFill>
                <a:round/>
                <a:headEnd/>
                <a:tailEnd/>
              </a:ln>
            </p:spPr>
            <p:txBody>
              <a:bodyPr/>
              <a:lstStyle/>
              <a:p>
                <a:endParaRPr lang="en-US"/>
              </a:p>
            </p:txBody>
          </p:sp>
          <p:sp>
            <p:nvSpPr>
              <p:cNvPr id="73798" name="Line 70"/>
              <p:cNvSpPr>
                <a:spLocks noChangeShapeType="1"/>
              </p:cNvSpPr>
              <p:nvPr/>
            </p:nvSpPr>
            <p:spPr bwMode="auto">
              <a:xfrm>
                <a:off x="1376" y="1210"/>
                <a:ext cx="36" cy="1"/>
              </a:xfrm>
              <a:prstGeom prst="line">
                <a:avLst/>
              </a:prstGeom>
              <a:noFill/>
              <a:ln w="15875">
                <a:solidFill>
                  <a:schemeClr val="tx1"/>
                </a:solidFill>
                <a:round/>
                <a:headEnd/>
                <a:tailEnd/>
              </a:ln>
            </p:spPr>
            <p:txBody>
              <a:bodyPr/>
              <a:lstStyle/>
              <a:p>
                <a:endParaRPr lang="en-US"/>
              </a:p>
            </p:txBody>
          </p:sp>
          <p:sp>
            <p:nvSpPr>
              <p:cNvPr id="73799" name="Line 71"/>
              <p:cNvSpPr>
                <a:spLocks noChangeShapeType="1"/>
              </p:cNvSpPr>
              <p:nvPr/>
            </p:nvSpPr>
            <p:spPr bwMode="auto">
              <a:xfrm>
                <a:off x="1376" y="1159"/>
                <a:ext cx="36" cy="1"/>
              </a:xfrm>
              <a:prstGeom prst="line">
                <a:avLst/>
              </a:prstGeom>
              <a:noFill/>
              <a:ln w="15875">
                <a:solidFill>
                  <a:schemeClr val="tx1"/>
                </a:solidFill>
                <a:round/>
                <a:headEnd/>
                <a:tailEnd/>
              </a:ln>
            </p:spPr>
            <p:txBody>
              <a:bodyPr/>
              <a:lstStyle/>
              <a:p>
                <a:endParaRPr lang="en-US"/>
              </a:p>
            </p:txBody>
          </p:sp>
          <p:sp>
            <p:nvSpPr>
              <p:cNvPr id="73800" name="Line 72"/>
              <p:cNvSpPr>
                <a:spLocks noChangeShapeType="1"/>
              </p:cNvSpPr>
              <p:nvPr/>
            </p:nvSpPr>
            <p:spPr bwMode="auto">
              <a:xfrm>
                <a:off x="1376" y="1109"/>
                <a:ext cx="36" cy="2"/>
              </a:xfrm>
              <a:prstGeom prst="line">
                <a:avLst/>
              </a:prstGeom>
              <a:noFill/>
              <a:ln w="15875">
                <a:solidFill>
                  <a:schemeClr val="tx1"/>
                </a:solidFill>
                <a:round/>
                <a:headEnd/>
                <a:tailEnd/>
              </a:ln>
            </p:spPr>
            <p:txBody>
              <a:bodyPr/>
              <a:lstStyle/>
              <a:p>
                <a:endParaRPr lang="en-US"/>
              </a:p>
            </p:txBody>
          </p:sp>
          <p:sp>
            <p:nvSpPr>
              <p:cNvPr id="73801" name="Line 73"/>
              <p:cNvSpPr>
                <a:spLocks noChangeShapeType="1"/>
              </p:cNvSpPr>
              <p:nvPr/>
            </p:nvSpPr>
            <p:spPr bwMode="auto">
              <a:xfrm>
                <a:off x="1376" y="1059"/>
                <a:ext cx="36" cy="1"/>
              </a:xfrm>
              <a:prstGeom prst="line">
                <a:avLst/>
              </a:prstGeom>
              <a:noFill/>
              <a:ln w="15875">
                <a:solidFill>
                  <a:schemeClr val="tx1"/>
                </a:solidFill>
                <a:round/>
                <a:headEnd/>
                <a:tailEnd/>
              </a:ln>
            </p:spPr>
            <p:txBody>
              <a:bodyPr/>
              <a:lstStyle/>
              <a:p>
                <a:endParaRPr lang="en-US"/>
              </a:p>
            </p:txBody>
          </p:sp>
          <p:sp>
            <p:nvSpPr>
              <p:cNvPr id="73802" name="Line 74"/>
              <p:cNvSpPr>
                <a:spLocks noChangeShapeType="1"/>
              </p:cNvSpPr>
              <p:nvPr/>
            </p:nvSpPr>
            <p:spPr bwMode="auto">
              <a:xfrm>
                <a:off x="1376" y="1008"/>
                <a:ext cx="36" cy="1"/>
              </a:xfrm>
              <a:prstGeom prst="line">
                <a:avLst/>
              </a:prstGeom>
              <a:noFill/>
              <a:ln w="15875">
                <a:solidFill>
                  <a:schemeClr val="tx1"/>
                </a:solidFill>
                <a:round/>
                <a:headEnd/>
                <a:tailEnd/>
              </a:ln>
            </p:spPr>
            <p:txBody>
              <a:bodyPr/>
              <a:lstStyle/>
              <a:p>
                <a:endParaRPr lang="en-US"/>
              </a:p>
            </p:txBody>
          </p:sp>
          <p:sp>
            <p:nvSpPr>
              <p:cNvPr id="73803" name="Line 75"/>
              <p:cNvSpPr>
                <a:spLocks noChangeShapeType="1"/>
              </p:cNvSpPr>
              <p:nvPr/>
            </p:nvSpPr>
            <p:spPr bwMode="auto">
              <a:xfrm>
                <a:off x="1376" y="957"/>
                <a:ext cx="36" cy="1"/>
              </a:xfrm>
              <a:prstGeom prst="line">
                <a:avLst/>
              </a:prstGeom>
              <a:noFill/>
              <a:ln w="15875">
                <a:solidFill>
                  <a:schemeClr val="tx1"/>
                </a:solidFill>
                <a:round/>
                <a:headEnd/>
                <a:tailEnd/>
              </a:ln>
            </p:spPr>
            <p:txBody>
              <a:bodyPr/>
              <a:lstStyle/>
              <a:p>
                <a:endParaRPr lang="en-US"/>
              </a:p>
            </p:txBody>
          </p:sp>
          <p:sp>
            <p:nvSpPr>
              <p:cNvPr id="73804" name="Line 76"/>
              <p:cNvSpPr>
                <a:spLocks noChangeShapeType="1"/>
              </p:cNvSpPr>
              <p:nvPr/>
            </p:nvSpPr>
            <p:spPr bwMode="auto">
              <a:xfrm>
                <a:off x="1376" y="907"/>
                <a:ext cx="36" cy="1"/>
              </a:xfrm>
              <a:prstGeom prst="line">
                <a:avLst/>
              </a:prstGeom>
              <a:noFill/>
              <a:ln w="15875">
                <a:solidFill>
                  <a:schemeClr val="tx1"/>
                </a:solidFill>
                <a:round/>
                <a:headEnd/>
                <a:tailEnd/>
              </a:ln>
            </p:spPr>
            <p:txBody>
              <a:bodyPr/>
              <a:lstStyle/>
              <a:p>
                <a:endParaRPr lang="en-US"/>
              </a:p>
            </p:txBody>
          </p:sp>
          <p:sp>
            <p:nvSpPr>
              <p:cNvPr id="73805" name="Line 77"/>
              <p:cNvSpPr>
                <a:spLocks noChangeShapeType="1"/>
              </p:cNvSpPr>
              <p:nvPr/>
            </p:nvSpPr>
            <p:spPr bwMode="auto">
              <a:xfrm>
                <a:off x="1340" y="3456"/>
                <a:ext cx="72" cy="1"/>
              </a:xfrm>
              <a:prstGeom prst="line">
                <a:avLst/>
              </a:prstGeom>
              <a:noFill/>
              <a:ln w="15875">
                <a:solidFill>
                  <a:schemeClr val="tx1"/>
                </a:solidFill>
                <a:round/>
                <a:headEnd/>
                <a:tailEnd/>
              </a:ln>
            </p:spPr>
            <p:txBody>
              <a:bodyPr/>
              <a:lstStyle/>
              <a:p>
                <a:endParaRPr lang="en-US"/>
              </a:p>
            </p:txBody>
          </p:sp>
          <p:sp>
            <p:nvSpPr>
              <p:cNvPr id="73806" name="Line 78"/>
              <p:cNvSpPr>
                <a:spLocks noChangeShapeType="1"/>
              </p:cNvSpPr>
              <p:nvPr/>
            </p:nvSpPr>
            <p:spPr bwMode="auto">
              <a:xfrm>
                <a:off x="1340" y="3193"/>
                <a:ext cx="72" cy="1"/>
              </a:xfrm>
              <a:prstGeom prst="line">
                <a:avLst/>
              </a:prstGeom>
              <a:noFill/>
              <a:ln w="15875">
                <a:solidFill>
                  <a:schemeClr val="tx1"/>
                </a:solidFill>
                <a:round/>
                <a:headEnd/>
                <a:tailEnd/>
              </a:ln>
            </p:spPr>
            <p:txBody>
              <a:bodyPr/>
              <a:lstStyle/>
              <a:p>
                <a:endParaRPr lang="en-US"/>
              </a:p>
            </p:txBody>
          </p:sp>
          <p:sp>
            <p:nvSpPr>
              <p:cNvPr id="73807" name="Line 79"/>
              <p:cNvSpPr>
                <a:spLocks noChangeShapeType="1"/>
              </p:cNvSpPr>
              <p:nvPr/>
            </p:nvSpPr>
            <p:spPr bwMode="auto">
              <a:xfrm>
                <a:off x="1340" y="2940"/>
                <a:ext cx="72" cy="1"/>
              </a:xfrm>
              <a:prstGeom prst="line">
                <a:avLst/>
              </a:prstGeom>
              <a:noFill/>
              <a:ln w="15875">
                <a:solidFill>
                  <a:schemeClr val="tx1"/>
                </a:solidFill>
                <a:round/>
                <a:headEnd/>
                <a:tailEnd/>
              </a:ln>
            </p:spPr>
            <p:txBody>
              <a:bodyPr/>
              <a:lstStyle/>
              <a:p>
                <a:endParaRPr lang="en-US"/>
              </a:p>
            </p:txBody>
          </p:sp>
          <p:sp>
            <p:nvSpPr>
              <p:cNvPr id="73808" name="Line 80"/>
              <p:cNvSpPr>
                <a:spLocks noChangeShapeType="1"/>
              </p:cNvSpPr>
              <p:nvPr/>
            </p:nvSpPr>
            <p:spPr bwMode="auto">
              <a:xfrm>
                <a:off x="1340" y="2688"/>
                <a:ext cx="72" cy="1"/>
              </a:xfrm>
              <a:prstGeom prst="line">
                <a:avLst/>
              </a:prstGeom>
              <a:noFill/>
              <a:ln w="15875">
                <a:solidFill>
                  <a:schemeClr val="tx1"/>
                </a:solidFill>
                <a:round/>
                <a:headEnd/>
                <a:tailEnd/>
              </a:ln>
            </p:spPr>
            <p:txBody>
              <a:bodyPr/>
              <a:lstStyle/>
              <a:p>
                <a:endParaRPr lang="en-US"/>
              </a:p>
            </p:txBody>
          </p:sp>
          <p:sp>
            <p:nvSpPr>
              <p:cNvPr id="73809" name="Line 81"/>
              <p:cNvSpPr>
                <a:spLocks noChangeShapeType="1"/>
              </p:cNvSpPr>
              <p:nvPr/>
            </p:nvSpPr>
            <p:spPr bwMode="auto">
              <a:xfrm>
                <a:off x="1340" y="2435"/>
                <a:ext cx="72" cy="1"/>
              </a:xfrm>
              <a:prstGeom prst="line">
                <a:avLst/>
              </a:prstGeom>
              <a:noFill/>
              <a:ln w="15875">
                <a:solidFill>
                  <a:schemeClr val="tx1"/>
                </a:solidFill>
                <a:round/>
                <a:headEnd/>
                <a:tailEnd/>
              </a:ln>
            </p:spPr>
            <p:txBody>
              <a:bodyPr/>
              <a:lstStyle/>
              <a:p>
                <a:endParaRPr lang="en-US"/>
              </a:p>
            </p:txBody>
          </p:sp>
          <p:sp>
            <p:nvSpPr>
              <p:cNvPr id="73810" name="Line 82"/>
              <p:cNvSpPr>
                <a:spLocks noChangeShapeType="1"/>
              </p:cNvSpPr>
              <p:nvPr/>
            </p:nvSpPr>
            <p:spPr bwMode="auto">
              <a:xfrm>
                <a:off x="1340" y="2181"/>
                <a:ext cx="72" cy="0"/>
              </a:xfrm>
              <a:prstGeom prst="line">
                <a:avLst/>
              </a:prstGeom>
              <a:noFill/>
              <a:ln w="15875">
                <a:solidFill>
                  <a:schemeClr val="tx1"/>
                </a:solidFill>
                <a:round/>
                <a:headEnd/>
                <a:tailEnd/>
              </a:ln>
            </p:spPr>
            <p:txBody>
              <a:bodyPr/>
              <a:lstStyle/>
              <a:p>
                <a:endParaRPr lang="en-US"/>
              </a:p>
            </p:txBody>
          </p:sp>
          <p:sp>
            <p:nvSpPr>
              <p:cNvPr id="73811" name="Line 83"/>
              <p:cNvSpPr>
                <a:spLocks noChangeShapeType="1"/>
              </p:cNvSpPr>
              <p:nvPr/>
            </p:nvSpPr>
            <p:spPr bwMode="auto">
              <a:xfrm>
                <a:off x="1340" y="1919"/>
                <a:ext cx="72" cy="1"/>
              </a:xfrm>
              <a:prstGeom prst="line">
                <a:avLst/>
              </a:prstGeom>
              <a:noFill/>
              <a:ln w="15875">
                <a:solidFill>
                  <a:schemeClr val="tx1"/>
                </a:solidFill>
                <a:round/>
                <a:headEnd/>
                <a:tailEnd/>
              </a:ln>
            </p:spPr>
            <p:txBody>
              <a:bodyPr/>
              <a:lstStyle/>
              <a:p>
                <a:endParaRPr lang="en-US"/>
              </a:p>
            </p:txBody>
          </p:sp>
          <p:sp>
            <p:nvSpPr>
              <p:cNvPr id="73812" name="Line 84"/>
              <p:cNvSpPr>
                <a:spLocks noChangeShapeType="1"/>
              </p:cNvSpPr>
              <p:nvPr/>
            </p:nvSpPr>
            <p:spPr bwMode="auto">
              <a:xfrm>
                <a:off x="1340" y="1666"/>
                <a:ext cx="72" cy="0"/>
              </a:xfrm>
              <a:prstGeom prst="line">
                <a:avLst/>
              </a:prstGeom>
              <a:noFill/>
              <a:ln w="15875">
                <a:solidFill>
                  <a:schemeClr val="tx1"/>
                </a:solidFill>
                <a:round/>
                <a:headEnd/>
                <a:tailEnd/>
              </a:ln>
            </p:spPr>
            <p:txBody>
              <a:bodyPr/>
              <a:lstStyle/>
              <a:p>
                <a:endParaRPr lang="en-US"/>
              </a:p>
            </p:txBody>
          </p:sp>
          <p:sp>
            <p:nvSpPr>
              <p:cNvPr id="73813" name="Line 85"/>
              <p:cNvSpPr>
                <a:spLocks noChangeShapeType="1"/>
              </p:cNvSpPr>
              <p:nvPr/>
            </p:nvSpPr>
            <p:spPr bwMode="auto">
              <a:xfrm>
                <a:off x="1340" y="1412"/>
                <a:ext cx="72" cy="2"/>
              </a:xfrm>
              <a:prstGeom prst="line">
                <a:avLst/>
              </a:prstGeom>
              <a:noFill/>
              <a:ln w="15875">
                <a:solidFill>
                  <a:schemeClr val="tx1"/>
                </a:solidFill>
                <a:round/>
                <a:headEnd/>
                <a:tailEnd/>
              </a:ln>
            </p:spPr>
            <p:txBody>
              <a:bodyPr/>
              <a:lstStyle/>
              <a:p>
                <a:endParaRPr lang="en-US"/>
              </a:p>
            </p:txBody>
          </p:sp>
          <p:sp>
            <p:nvSpPr>
              <p:cNvPr id="73814" name="Line 86"/>
              <p:cNvSpPr>
                <a:spLocks noChangeShapeType="1"/>
              </p:cNvSpPr>
              <p:nvPr/>
            </p:nvSpPr>
            <p:spPr bwMode="auto">
              <a:xfrm>
                <a:off x="1340" y="1159"/>
                <a:ext cx="72" cy="1"/>
              </a:xfrm>
              <a:prstGeom prst="line">
                <a:avLst/>
              </a:prstGeom>
              <a:noFill/>
              <a:ln w="15875">
                <a:solidFill>
                  <a:schemeClr val="tx1"/>
                </a:solidFill>
                <a:round/>
                <a:headEnd/>
                <a:tailEnd/>
              </a:ln>
            </p:spPr>
            <p:txBody>
              <a:bodyPr/>
              <a:lstStyle/>
              <a:p>
                <a:endParaRPr lang="en-US"/>
              </a:p>
            </p:txBody>
          </p:sp>
          <p:sp>
            <p:nvSpPr>
              <p:cNvPr id="73815" name="Line 87"/>
              <p:cNvSpPr>
                <a:spLocks noChangeShapeType="1"/>
              </p:cNvSpPr>
              <p:nvPr/>
            </p:nvSpPr>
            <p:spPr bwMode="auto">
              <a:xfrm>
                <a:off x="1340" y="907"/>
                <a:ext cx="72" cy="1"/>
              </a:xfrm>
              <a:prstGeom prst="line">
                <a:avLst/>
              </a:prstGeom>
              <a:noFill/>
              <a:ln w="15875">
                <a:solidFill>
                  <a:schemeClr val="tx1"/>
                </a:solidFill>
                <a:round/>
                <a:headEnd/>
                <a:tailEnd/>
              </a:ln>
            </p:spPr>
            <p:txBody>
              <a:bodyPr/>
              <a:lstStyle/>
              <a:p>
                <a:endParaRPr lang="en-US"/>
              </a:p>
            </p:txBody>
          </p:sp>
          <p:sp>
            <p:nvSpPr>
              <p:cNvPr id="73816" name="Line 88"/>
              <p:cNvSpPr>
                <a:spLocks noChangeShapeType="1"/>
              </p:cNvSpPr>
              <p:nvPr/>
            </p:nvSpPr>
            <p:spPr bwMode="auto">
              <a:xfrm flipV="1">
                <a:off x="1412" y="3456"/>
                <a:ext cx="1" cy="60"/>
              </a:xfrm>
              <a:prstGeom prst="line">
                <a:avLst/>
              </a:prstGeom>
              <a:noFill/>
              <a:ln w="15875">
                <a:solidFill>
                  <a:schemeClr val="tx1"/>
                </a:solidFill>
                <a:round/>
                <a:headEnd/>
                <a:tailEnd/>
              </a:ln>
            </p:spPr>
            <p:txBody>
              <a:bodyPr/>
              <a:lstStyle/>
              <a:p>
                <a:endParaRPr lang="en-US"/>
              </a:p>
            </p:txBody>
          </p:sp>
          <p:sp>
            <p:nvSpPr>
              <p:cNvPr id="73817" name="Line 89"/>
              <p:cNvSpPr>
                <a:spLocks noChangeShapeType="1"/>
              </p:cNvSpPr>
              <p:nvPr/>
            </p:nvSpPr>
            <p:spPr bwMode="auto">
              <a:xfrm flipV="1">
                <a:off x="1412" y="907"/>
                <a:ext cx="1" cy="2549"/>
              </a:xfrm>
              <a:prstGeom prst="line">
                <a:avLst/>
              </a:prstGeom>
              <a:noFill/>
              <a:ln w="15875">
                <a:solidFill>
                  <a:schemeClr val="tx1"/>
                </a:solidFill>
                <a:round/>
                <a:headEnd/>
                <a:tailEnd/>
              </a:ln>
            </p:spPr>
            <p:txBody>
              <a:bodyPr/>
              <a:lstStyle/>
              <a:p>
                <a:endParaRPr lang="en-US"/>
              </a:p>
            </p:txBody>
          </p:sp>
        </p:grpSp>
        <p:grpSp>
          <p:nvGrpSpPr>
            <p:cNvPr id="7" name="Group 90"/>
            <p:cNvGrpSpPr>
              <a:grpSpLocks/>
            </p:cNvGrpSpPr>
            <p:nvPr/>
          </p:nvGrpSpPr>
          <p:grpSpPr bwMode="auto">
            <a:xfrm>
              <a:off x="240" y="795"/>
              <a:ext cx="1085" cy="2716"/>
              <a:chOff x="240" y="795"/>
              <a:chExt cx="1085" cy="2716"/>
            </a:xfrm>
          </p:grpSpPr>
          <p:sp>
            <p:nvSpPr>
              <p:cNvPr id="73819" name="Rectangle 91"/>
              <p:cNvSpPr>
                <a:spLocks noChangeArrowheads="1"/>
              </p:cNvSpPr>
              <p:nvPr/>
            </p:nvSpPr>
            <p:spPr bwMode="auto">
              <a:xfrm>
                <a:off x="240" y="795"/>
                <a:ext cx="881" cy="698"/>
              </a:xfrm>
              <a:prstGeom prst="rect">
                <a:avLst/>
              </a:prstGeom>
              <a:noFill/>
              <a:ln w="9525">
                <a:noFill/>
                <a:miter lim="800000"/>
                <a:headEnd/>
                <a:tailEnd/>
              </a:ln>
            </p:spPr>
            <p:txBody>
              <a:bodyPr wrap="none" lIns="0" tIns="0" rIns="0" bIns="0">
                <a:spAutoFit/>
              </a:bodyPr>
              <a:lstStyle/>
              <a:p>
                <a:pPr eaLnBrk="0" hangingPunct="0"/>
                <a:r>
                  <a:rPr lang="en-US" sz="1800" b="1" dirty="0">
                    <a:latin typeface="+mj-lt"/>
                  </a:rPr>
                  <a:t>% </a:t>
                </a:r>
              </a:p>
              <a:p>
                <a:pPr eaLnBrk="0" hangingPunct="0"/>
                <a:r>
                  <a:rPr lang="en-US" sz="1800" b="1" dirty="0">
                    <a:latin typeface="+mj-lt"/>
                  </a:rPr>
                  <a:t>Mu Receptor</a:t>
                </a:r>
                <a:br>
                  <a:rPr lang="en-US" sz="1800" b="1" dirty="0">
                    <a:latin typeface="+mj-lt"/>
                  </a:rPr>
                </a:br>
                <a:r>
                  <a:rPr lang="en-US" sz="1800" b="1" dirty="0">
                    <a:latin typeface="+mj-lt"/>
                  </a:rPr>
                  <a:t>Intrinsic</a:t>
                </a:r>
              </a:p>
              <a:p>
                <a:pPr eaLnBrk="0" hangingPunct="0"/>
                <a:r>
                  <a:rPr lang="en-US" sz="1800" b="1" dirty="0">
                    <a:latin typeface="+mj-lt"/>
                  </a:rPr>
                  <a:t>Activity</a:t>
                </a:r>
              </a:p>
            </p:txBody>
          </p:sp>
          <p:sp>
            <p:nvSpPr>
              <p:cNvPr id="73820" name="Rectangle 92"/>
              <p:cNvSpPr>
                <a:spLocks noChangeArrowheads="1"/>
              </p:cNvSpPr>
              <p:nvPr/>
            </p:nvSpPr>
            <p:spPr bwMode="auto">
              <a:xfrm>
                <a:off x="1231" y="3366"/>
                <a:ext cx="61" cy="145"/>
              </a:xfrm>
              <a:prstGeom prst="rect">
                <a:avLst/>
              </a:prstGeom>
              <a:noFill/>
              <a:ln w="9525">
                <a:noFill/>
                <a:miter lim="800000"/>
                <a:headEnd/>
                <a:tailEnd/>
              </a:ln>
            </p:spPr>
            <p:txBody>
              <a:bodyPr wrap="none" lIns="0" tIns="0" rIns="0" bIns="0">
                <a:spAutoFit/>
              </a:bodyPr>
              <a:lstStyle/>
              <a:p>
                <a:pPr algn="l" eaLnBrk="0" hangingPunct="0"/>
                <a:r>
                  <a:rPr lang="en-US" sz="1500" b="1"/>
                  <a:t>0</a:t>
                </a:r>
                <a:endParaRPr lang="en-US" sz="2400" b="1"/>
              </a:p>
            </p:txBody>
          </p:sp>
          <p:sp>
            <p:nvSpPr>
              <p:cNvPr id="73821" name="Rectangle 93"/>
              <p:cNvSpPr>
                <a:spLocks noChangeArrowheads="1"/>
              </p:cNvSpPr>
              <p:nvPr/>
            </p:nvSpPr>
            <p:spPr bwMode="auto">
              <a:xfrm>
                <a:off x="1148" y="3102"/>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10</a:t>
                </a:r>
                <a:endParaRPr lang="en-US" sz="2400">
                  <a:latin typeface="+mj-lt"/>
                </a:endParaRPr>
              </a:p>
            </p:txBody>
          </p:sp>
          <p:sp>
            <p:nvSpPr>
              <p:cNvPr id="73822" name="Rectangle 94"/>
              <p:cNvSpPr>
                <a:spLocks noChangeArrowheads="1"/>
              </p:cNvSpPr>
              <p:nvPr/>
            </p:nvSpPr>
            <p:spPr bwMode="auto">
              <a:xfrm>
                <a:off x="1148" y="2850"/>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20</a:t>
                </a:r>
                <a:endParaRPr lang="en-US" sz="2400">
                  <a:latin typeface="+mj-lt"/>
                </a:endParaRPr>
              </a:p>
            </p:txBody>
          </p:sp>
          <p:sp>
            <p:nvSpPr>
              <p:cNvPr id="73823" name="Rectangle 95"/>
              <p:cNvSpPr>
                <a:spLocks noChangeArrowheads="1"/>
              </p:cNvSpPr>
              <p:nvPr/>
            </p:nvSpPr>
            <p:spPr bwMode="auto">
              <a:xfrm>
                <a:off x="1148" y="2597"/>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30</a:t>
                </a:r>
                <a:endParaRPr lang="en-US" sz="2400">
                  <a:latin typeface="+mj-lt"/>
                </a:endParaRPr>
              </a:p>
            </p:txBody>
          </p:sp>
          <p:sp>
            <p:nvSpPr>
              <p:cNvPr id="73824" name="Rectangle 96"/>
              <p:cNvSpPr>
                <a:spLocks noChangeArrowheads="1"/>
              </p:cNvSpPr>
              <p:nvPr/>
            </p:nvSpPr>
            <p:spPr bwMode="auto">
              <a:xfrm>
                <a:off x="1148" y="2344"/>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40</a:t>
                </a:r>
                <a:endParaRPr lang="en-US" sz="2400">
                  <a:latin typeface="+mj-lt"/>
                </a:endParaRPr>
              </a:p>
            </p:txBody>
          </p:sp>
          <p:sp>
            <p:nvSpPr>
              <p:cNvPr id="73825" name="Rectangle 97"/>
              <p:cNvSpPr>
                <a:spLocks noChangeArrowheads="1"/>
              </p:cNvSpPr>
              <p:nvPr/>
            </p:nvSpPr>
            <p:spPr bwMode="auto">
              <a:xfrm>
                <a:off x="1148" y="2091"/>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50</a:t>
                </a:r>
                <a:endParaRPr lang="en-US" sz="2400">
                  <a:latin typeface="+mj-lt"/>
                </a:endParaRPr>
              </a:p>
            </p:txBody>
          </p:sp>
          <p:sp>
            <p:nvSpPr>
              <p:cNvPr id="73826" name="Rectangle 98"/>
              <p:cNvSpPr>
                <a:spLocks noChangeArrowheads="1"/>
              </p:cNvSpPr>
              <p:nvPr/>
            </p:nvSpPr>
            <p:spPr bwMode="auto">
              <a:xfrm>
                <a:off x="1148" y="1829"/>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60</a:t>
                </a:r>
                <a:endParaRPr lang="en-US" sz="2400">
                  <a:latin typeface="+mj-lt"/>
                </a:endParaRPr>
              </a:p>
            </p:txBody>
          </p:sp>
          <p:sp>
            <p:nvSpPr>
              <p:cNvPr id="73827" name="Rectangle 99"/>
              <p:cNvSpPr>
                <a:spLocks noChangeArrowheads="1"/>
              </p:cNvSpPr>
              <p:nvPr/>
            </p:nvSpPr>
            <p:spPr bwMode="auto">
              <a:xfrm>
                <a:off x="1148" y="1572"/>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70</a:t>
                </a:r>
                <a:endParaRPr lang="en-US" sz="2400">
                  <a:latin typeface="+mj-lt"/>
                </a:endParaRPr>
              </a:p>
            </p:txBody>
          </p:sp>
          <p:sp>
            <p:nvSpPr>
              <p:cNvPr id="73828" name="Rectangle 100"/>
              <p:cNvSpPr>
                <a:spLocks noChangeArrowheads="1"/>
              </p:cNvSpPr>
              <p:nvPr/>
            </p:nvSpPr>
            <p:spPr bwMode="auto">
              <a:xfrm>
                <a:off x="1148" y="1320"/>
                <a:ext cx="153" cy="145"/>
              </a:xfrm>
              <a:prstGeom prst="rect">
                <a:avLst/>
              </a:prstGeom>
              <a:noFill/>
              <a:ln w="9525">
                <a:noFill/>
                <a:miter lim="800000"/>
                <a:headEnd/>
                <a:tailEnd/>
              </a:ln>
            </p:spPr>
            <p:txBody>
              <a:bodyPr wrap="none" lIns="0" tIns="0" rIns="0" bIns="0">
                <a:spAutoFit/>
              </a:bodyPr>
              <a:lstStyle/>
              <a:p>
                <a:pPr algn="l" eaLnBrk="0" hangingPunct="0"/>
                <a:r>
                  <a:rPr lang="en-US" sz="1500">
                    <a:latin typeface="+mj-lt"/>
                  </a:rPr>
                  <a:t>80</a:t>
                </a:r>
                <a:endParaRPr lang="en-US" sz="2400">
                  <a:latin typeface="+mj-lt"/>
                </a:endParaRPr>
              </a:p>
            </p:txBody>
          </p:sp>
          <p:sp>
            <p:nvSpPr>
              <p:cNvPr id="73829" name="Rectangle 101"/>
              <p:cNvSpPr>
                <a:spLocks noChangeArrowheads="1"/>
              </p:cNvSpPr>
              <p:nvPr/>
            </p:nvSpPr>
            <p:spPr bwMode="auto">
              <a:xfrm>
                <a:off x="1148" y="1068"/>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90</a:t>
                </a:r>
                <a:endParaRPr lang="en-US" sz="2400" dirty="0">
                  <a:latin typeface="+mj-lt"/>
                </a:endParaRPr>
              </a:p>
            </p:txBody>
          </p:sp>
          <p:sp>
            <p:nvSpPr>
              <p:cNvPr id="73830" name="Rectangle 102"/>
              <p:cNvSpPr>
                <a:spLocks noChangeArrowheads="1"/>
              </p:cNvSpPr>
              <p:nvPr/>
            </p:nvSpPr>
            <p:spPr bwMode="auto">
              <a:xfrm>
                <a:off x="1095" y="816"/>
                <a:ext cx="230"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100</a:t>
                </a:r>
                <a:endParaRPr lang="en-US" sz="2400" dirty="0">
                  <a:latin typeface="+mj-lt"/>
                </a:endParaRPr>
              </a:p>
            </p:txBody>
          </p:sp>
        </p:grpSp>
      </p:grpSp>
      <p:grpSp>
        <p:nvGrpSpPr>
          <p:cNvPr id="8" name="Group 103"/>
          <p:cNvGrpSpPr>
            <a:grpSpLocks/>
          </p:cNvGrpSpPr>
          <p:nvPr/>
        </p:nvGrpSpPr>
        <p:grpSpPr bwMode="auto">
          <a:xfrm>
            <a:off x="3203575" y="919093"/>
            <a:ext cx="5775390" cy="4614863"/>
            <a:chOff x="2004" y="432"/>
            <a:chExt cx="3637" cy="2907"/>
          </a:xfrm>
        </p:grpSpPr>
        <p:grpSp>
          <p:nvGrpSpPr>
            <p:cNvPr id="9" name="Group 104"/>
            <p:cNvGrpSpPr>
              <a:grpSpLocks/>
            </p:cNvGrpSpPr>
            <p:nvPr/>
          </p:nvGrpSpPr>
          <p:grpSpPr bwMode="auto">
            <a:xfrm>
              <a:off x="3409" y="711"/>
              <a:ext cx="1377" cy="136"/>
              <a:chOff x="3409" y="872"/>
              <a:chExt cx="1377" cy="136"/>
            </a:xfrm>
          </p:grpSpPr>
          <p:sp>
            <p:nvSpPr>
              <p:cNvPr id="73833" name="Line 105"/>
              <p:cNvSpPr>
                <a:spLocks noChangeShapeType="1"/>
              </p:cNvSpPr>
              <p:nvPr/>
            </p:nvSpPr>
            <p:spPr bwMode="auto">
              <a:xfrm>
                <a:off x="3674" y="907"/>
                <a:ext cx="263" cy="1"/>
              </a:xfrm>
              <a:prstGeom prst="line">
                <a:avLst/>
              </a:prstGeom>
              <a:noFill/>
              <a:ln w="34925">
                <a:solidFill>
                  <a:srgbClr val="FF0000"/>
                </a:solidFill>
                <a:round/>
                <a:headEnd/>
                <a:tailEnd/>
              </a:ln>
            </p:spPr>
            <p:txBody>
              <a:bodyPr/>
              <a:lstStyle/>
              <a:p>
                <a:endParaRPr lang="en-US"/>
              </a:p>
            </p:txBody>
          </p:sp>
          <p:sp>
            <p:nvSpPr>
              <p:cNvPr id="73834" name="Line 106"/>
              <p:cNvSpPr>
                <a:spLocks noChangeShapeType="1"/>
              </p:cNvSpPr>
              <p:nvPr/>
            </p:nvSpPr>
            <p:spPr bwMode="auto">
              <a:xfrm>
                <a:off x="3937" y="907"/>
                <a:ext cx="266" cy="1"/>
              </a:xfrm>
              <a:prstGeom prst="line">
                <a:avLst/>
              </a:prstGeom>
              <a:noFill/>
              <a:ln w="34925">
                <a:solidFill>
                  <a:srgbClr val="FF0000"/>
                </a:solidFill>
                <a:round/>
                <a:headEnd/>
                <a:tailEnd/>
              </a:ln>
            </p:spPr>
            <p:txBody>
              <a:bodyPr/>
              <a:lstStyle/>
              <a:p>
                <a:endParaRPr lang="en-US"/>
              </a:p>
            </p:txBody>
          </p:sp>
          <p:sp>
            <p:nvSpPr>
              <p:cNvPr id="73835" name="Line 107"/>
              <p:cNvSpPr>
                <a:spLocks noChangeShapeType="1"/>
              </p:cNvSpPr>
              <p:nvPr/>
            </p:nvSpPr>
            <p:spPr bwMode="auto">
              <a:xfrm>
                <a:off x="4203" y="907"/>
                <a:ext cx="265" cy="1"/>
              </a:xfrm>
              <a:prstGeom prst="line">
                <a:avLst/>
              </a:prstGeom>
              <a:noFill/>
              <a:ln w="34925">
                <a:solidFill>
                  <a:srgbClr val="FF0000"/>
                </a:solidFill>
                <a:round/>
                <a:headEnd/>
                <a:tailEnd/>
              </a:ln>
            </p:spPr>
            <p:txBody>
              <a:bodyPr/>
              <a:lstStyle/>
              <a:p>
                <a:endParaRPr lang="en-US"/>
              </a:p>
            </p:txBody>
          </p:sp>
          <p:sp>
            <p:nvSpPr>
              <p:cNvPr id="73836" name="Line 108"/>
              <p:cNvSpPr>
                <a:spLocks noChangeShapeType="1"/>
              </p:cNvSpPr>
              <p:nvPr/>
            </p:nvSpPr>
            <p:spPr bwMode="auto">
              <a:xfrm>
                <a:off x="4468" y="907"/>
                <a:ext cx="277" cy="1"/>
              </a:xfrm>
              <a:prstGeom prst="line">
                <a:avLst/>
              </a:prstGeom>
              <a:noFill/>
              <a:ln w="34925">
                <a:solidFill>
                  <a:srgbClr val="FF0000"/>
                </a:solidFill>
                <a:round/>
                <a:headEnd/>
                <a:tailEnd/>
              </a:ln>
            </p:spPr>
            <p:txBody>
              <a:bodyPr/>
              <a:lstStyle/>
              <a:p>
                <a:endParaRPr lang="en-US"/>
              </a:p>
            </p:txBody>
          </p:sp>
          <p:grpSp>
            <p:nvGrpSpPr>
              <p:cNvPr id="10" name="Group 109"/>
              <p:cNvGrpSpPr>
                <a:grpSpLocks/>
              </p:cNvGrpSpPr>
              <p:nvPr/>
            </p:nvGrpSpPr>
            <p:grpSpPr bwMode="auto">
              <a:xfrm>
                <a:off x="3409" y="872"/>
                <a:ext cx="1377" cy="136"/>
                <a:chOff x="3424" y="719"/>
                <a:chExt cx="1238" cy="115"/>
              </a:xfrm>
            </p:grpSpPr>
            <p:sp>
              <p:nvSpPr>
                <p:cNvPr id="73838" name="Line 110"/>
                <p:cNvSpPr>
                  <a:spLocks noChangeShapeType="1"/>
                </p:cNvSpPr>
                <p:nvPr/>
              </p:nvSpPr>
              <p:spPr bwMode="auto">
                <a:xfrm flipV="1">
                  <a:off x="3424" y="749"/>
                  <a:ext cx="238" cy="85"/>
                </a:xfrm>
                <a:prstGeom prst="line">
                  <a:avLst/>
                </a:prstGeom>
                <a:noFill/>
                <a:ln w="34925">
                  <a:solidFill>
                    <a:srgbClr val="FF0000"/>
                  </a:solidFill>
                  <a:round/>
                  <a:headEnd/>
                  <a:tailEnd/>
                </a:ln>
              </p:spPr>
              <p:txBody>
                <a:bodyPr/>
                <a:lstStyle/>
                <a:p>
                  <a:endParaRPr lang="en-US"/>
                </a:p>
              </p:txBody>
            </p:sp>
            <p:sp>
              <p:nvSpPr>
                <p:cNvPr id="73839" name="Rectangle 111"/>
                <p:cNvSpPr>
                  <a:spLocks noChangeArrowheads="1"/>
                </p:cNvSpPr>
                <p:nvPr/>
              </p:nvSpPr>
              <p:spPr bwMode="auto">
                <a:xfrm>
                  <a:off x="3623" y="719"/>
                  <a:ext cx="87" cy="60"/>
                </a:xfrm>
                <a:prstGeom prst="rect">
                  <a:avLst/>
                </a:prstGeom>
                <a:solidFill>
                  <a:srgbClr val="FF0000"/>
                </a:solidFill>
                <a:ln w="34925">
                  <a:solidFill>
                    <a:srgbClr val="FF0000"/>
                  </a:solidFill>
                  <a:miter lim="800000"/>
                  <a:headEnd/>
                  <a:tailEnd/>
                </a:ln>
              </p:spPr>
              <p:txBody>
                <a:bodyPr/>
                <a:lstStyle/>
                <a:p>
                  <a:endParaRPr lang="en-US"/>
                </a:p>
              </p:txBody>
            </p:sp>
            <p:sp>
              <p:nvSpPr>
                <p:cNvPr id="73840" name="Rectangle 112"/>
                <p:cNvSpPr>
                  <a:spLocks noChangeArrowheads="1"/>
                </p:cNvSpPr>
                <p:nvPr/>
              </p:nvSpPr>
              <p:spPr bwMode="auto">
                <a:xfrm>
                  <a:off x="3862" y="719"/>
                  <a:ext cx="86" cy="60"/>
                </a:xfrm>
                <a:prstGeom prst="rect">
                  <a:avLst/>
                </a:prstGeom>
                <a:solidFill>
                  <a:srgbClr val="FF0000"/>
                </a:solidFill>
                <a:ln w="34925">
                  <a:solidFill>
                    <a:srgbClr val="FF0000"/>
                  </a:solidFill>
                  <a:miter lim="800000"/>
                  <a:headEnd/>
                  <a:tailEnd/>
                </a:ln>
              </p:spPr>
              <p:txBody>
                <a:bodyPr/>
                <a:lstStyle/>
                <a:p>
                  <a:endParaRPr lang="en-US"/>
                </a:p>
              </p:txBody>
            </p:sp>
            <p:sp>
              <p:nvSpPr>
                <p:cNvPr id="73841" name="Rectangle 113"/>
                <p:cNvSpPr>
                  <a:spLocks noChangeArrowheads="1"/>
                </p:cNvSpPr>
                <p:nvPr/>
              </p:nvSpPr>
              <p:spPr bwMode="auto">
                <a:xfrm>
                  <a:off x="4110" y="719"/>
                  <a:ext cx="76" cy="60"/>
                </a:xfrm>
                <a:prstGeom prst="rect">
                  <a:avLst/>
                </a:prstGeom>
                <a:solidFill>
                  <a:srgbClr val="FF0000"/>
                </a:solidFill>
                <a:ln w="34925">
                  <a:solidFill>
                    <a:srgbClr val="FF0000"/>
                  </a:solidFill>
                  <a:miter lim="800000"/>
                  <a:headEnd/>
                  <a:tailEnd/>
                </a:ln>
              </p:spPr>
              <p:txBody>
                <a:bodyPr/>
                <a:lstStyle/>
                <a:p>
                  <a:endParaRPr lang="en-US"/>
                </a:p>
              </p:txBody>
            </p:sp>
            <p:sp>
              <p:nvSpPr>
                <p:cNvPr id="73842" name="Rectangle 114"/>
                <p:cNvSpPr>
                  <a:spLocks noChangeArrowheads="1"/>
                </p:cNvSpPr>
                <p:nvPr/>
              </p:nvSpPr>
              <p:spPr bwMode="auto">
                <a:xfrm>
                  <a:off x="4349" y="719"/>
                  <a:ext cx="75" cy="60"/>
                </a:xfrm>
                <a:prstGeom prst="rect">
                  <a:avLst/>
                </a:prstGeom>
                <a:solidFill>
                  <a:srgbClr val="FF0000"/>
                </a:solidFill>
                <a:ln w="34925">
                  <a:solidFill>
                    <a:srgbClr val="FF0000"/>
                  </a:solidFill>
                  <a:miter lim="800000"/>
                  <a:headEnd/>
                  <a:tailEnd/>
                </a:ln>
              </p:spPr>
              <p:txBody>
                <a:bodyPr/>
                <a:lstStyle/>
                <a:p>
                  <a:endParaRPr lang="en-US"/>
                </a:p>
              </p:txBody>
            </p:sp>
            <p:sp>
              <p:nvSpPr>
                <p:cNvPr id="73843" name="Rectangle 115"/>
                <p:cNvSpPr>
                  <a:spLocks noChangeArrowheads="1"/>
                </p:cNvSpPr>
                <p:nvPr/>
              </p:nvSpPr>
              <p:spPr bwMode="auto">
                <a:xfrm>
                  <a:off x="4586" y="719"/>
                  <a:ext cx="76" cy="60"/>
                </a:xfrm>
                <a:prstGeom prst="rect">
                  <a:avLst/>
                </a:prstGeom>
                <a:solidFill>
                  <a:srgbClr val="FF0000"/>
                </a:solidFill>
                <a:ln w="34925">
                  <a:solidFill>
                    <a:srgbClr val="FF0000"/>
                  </a:solidFill>
                  <a:miter lim="800000"/>
                  <a:headEnd/>
                  <a:tailEnd/>
                </a:ln>
              </p:spPr>
              <p:txBody>
                <a:bodyPr/>
                <a:lstStyle/>
                <a:p>
                  <a:endParaRPr lang="en-US"/>
                </a:p>
              </p:txBody>
            </p:sp>
          </p:grpSp>
        </p:grpSp>
        <p:sp>
          <p:nvSpPr>
            <p:cNvPr id="73844" name="Rectangle 116"/>
            <p:cNvSpPr>
              <a:spLocks noChangeArrowheads="1"/>
            </p:cNvSpPr>
            <p:nvPr/>
          </p:nvSpPr>
          <p:spPr bwMode="auto">
            <a:xfrm>
              <a:off x="3354" y="432"/>
              <a:ext cx="2287"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Full </a:t>
              </a:r>
              <a:r>
                <a:rPr lang="en-US" dirty="0" smtClean="0">
                  <a:latin typeface="+mj-lt"/>
                </a:rPr>
                <a:t>Agonist: Methadone</a:t>
              </a:r>
              <a:endParaRPr lang="en-US" dirty="0">
                <a:latin typeface="+mj-lt"/>
              </a:endParaRPr>
            </a:p>
          </p:txBody>
        </p:sp>
        <p:sp>
          <p:nvSpPr>
            <p:cNvPr id="73845" name="Rectangle 117"/>
            <p:cNvSpPr>
              <a:spLocks noChangeArrowheads="1"/>
            </p:cNvSpPr>
            <p:nvPr/>
          </p:nvSpPr>
          <p:spPr bwMode="auto">
            <a:xfrm>
              <a:off x="4596" y="803"/>
              <a:ext cx="1" cy="192"/>
            </a:xfrm>
            <a:prstGeom prst="rect">
              <a:avLst/>
            </a:prstGeom>
            <a:noFill/>
            <a:ln w="34925">
              <a:noFill/>
              <a:miter lim="800000"/>
              <a:headEnd/>
              <a:tailEnd/>
            </a:ln>
          </p:spPr>
          <p:txBody>
            <a:bodyPr wrap="none" lIns="0" tIns="0" rIns="0" bIns="0">
              <a:spAutoFit/>
            </a:bodyPr>
            <a:lstStyle/>
            <a:p>
              <a:pPr algn="l" eaLnBrk="0" hangingPunct="0"/>
              <a:endParaRPr lang="en-US" sz="2000">
                <a:solidFill>
                  <a:schemeClr val="tx2"/>
                </a:solidFill>
              </a:endParaRPr>
            </a:p>
          </p:txBody>
        </p:sp>
        <p:grpSp>
          <p:nvGrpSpPr>
            <p:cNvPr id="11" name="Group 118"/>
            <p:cNvGrpSpPr>
              <a:grpSpLocks/>
            </p:cNvGrpSpPr>
            <p:nvPr/>
          </p:nvGrpSpPr>
          <p:grpSpPr bwMode="auto">
            <a:xfrm>
              <a:off x="2004" y="811"/>
              <a:ext cx="1446" cy="2528"/>
              <a:chOff x="2004" y="972"/>
              <a:chExt cx="1446" cy="2528"/>
            </a:xfrm>
          </p:grpSpPr>
          <p:sp>
            <p:nvSpPr>
              <p:cNvPr id="73847" name="Line 119"/>
              <p:cNvSpPr>
                <a:spLocks noChangeShapeType="1"/>
              </p:cNvSpPr>
              <p:nvPr/>
            </p:nvSpPr>
            <p:spPr bwMode="auto">
              <a:xfrm flipV="1">
                <a:off x="2074" y="3193"/>
                <a:ext cx="263" cy="263"/>
              </a:xfrm>
              <a:prstGeom prst="line">
                <a:avLst/>
              </a:prstGeom>
              <a:noFill/>
              <a:ln w="34925">
                <a:solidFill>
                  <a:srgbClr val="FF0000"/>
                </a:solidFill>
                <a:round/>
                <a:headEnd/>
                <a:tailEnd/>
              </a:ln>
            </p:spPr>
            <p:txBody>
              <a:bodyPr/>
              <a:lstStyle/>
              <a:p>
                <a:endParaRPr lang="en-US"/>
              </a:p>
            </p:txBody>
          </p:sp>
          <p:sp>
            <p:nvSpPr>
              <p:cNvPr id="73848" name="Line 120"/>
              <p:cNvSpPr>
                <a:spLocks noChangeShapeType="1"/>
              </p:cNvSpPr>
              <p:nvPr/>
            </p:nvSpPr>
            <p:spPr bwMode="auto">
              <a:xfrm flipV="1">
                <a:off x="2337" y="2688"/>
                <a:ext cx="265" cy="505"/>
              </a:xfrm>
              <a:prstGeom prst="line">
                <a:avLst/>
              </a:prstGeom>
              <a:noFill/>
              <a:ln w="34925">
                <a:solidFill>
                  <a:srgbClr val="FF0000"/>
                </a:solidFill>
                <a:round/>
                <a:headEnd/>
                <a:tailEnd/>
              </a:ln>
            </p:spPr>
            <p:txBody>
              <a:bodyPr/>
              <a:lstStyle/>
              <a:p>
                <a:endParaRPr lang="en-US"/>
              </a:p>
            </p:txBody>
          </p:sp>
          <p:sp>
            <p:nvSpPr>
              <p:cNvPr id="73849" name="Line 121"/>
              <p:cNvSpPr>
                <a:spLocks noChangeShapeType="1"/>
              </p:cNvSpPr>
              <p:nvPr/>
            </p:nvSpPr>
            <p:spPr bwMode="auto">
              <a:xfrm flipV="1">
                <a:off x="2602" y="1919"/>
                <a:ext cx="266" cy="769"/>
              </a:xfrm>
              <a:prstGeom prst="line">
                <a:avLst/>
              </a:prstGeom>
              <a:noFill/>
              <a:ln w="34925">
                <a:solidFill>
                  <a:srgbClr val="FF0000"/>
                </a:solidFill>
                <a:round/>
                <a:headEnd/>
                <a:tailEnd/>
              </a:ln>
            </p:spPr>
            <p:txBody>
              <a:bodyPr/>
              <a:lstStyle/>
              <a:p>
                <a:endParaRPr lang="en-US"/>
              </a:p>
            </p:txBody>
          </p:sp>
          <p:sp>
            <p:nvSpPr>
              <p:cNvPr id="73850" name="Line 122"/>
              <p:cNvSpPr>
                <a:spLocks noChangeShapeType="1"/>
              </p:cNvSpPr>
              <p:nvPr/>
            </p:nvSpPr>
            <p:spPr bwMode="auto">
              <a:xfrm flipV="1">
                <a:off x="2868" y="1412"/>
                <a:ext cx="275" cy="507"/>
              </a:xfrm>
              <a:prstGeom prst="line">
                <a:avLst/>
              </a:prstGeom>
              <a:noFill/>
              <a:ln w="34925">
                <a:solidFill>
                  <a:srgbClr val="FF0000"/>
                </a:solidFill>
                <a:round/>
                <a:headEnd/>
                <a:tailEnd/>
              </a:ln>
            </p:spPr>
            <p:txBody>
              <a:bodyPr/>
              <a:lstStyle/>
              <a:p>
                <a:endParaRPr lang="en-US"/>
              </a:p>
            </p:txBody>
          </p:sp>
          <p:sp>
            <p:nvSpPr>
              <p:cNvPr id="73851" name="Line 123"/>
              <p:cNvSpPr>
                <a:spLocks noChangeShapeType="1"/>
              </p:cNvSpPr>
              <p:nvPr/>
            </p:nvSpPr>
            <p:spPr bwMode="auto">
              <a:xfrm flipV="1">
                <a:off x="3143" y="1008"/>
                <a:ext cx="266" cy="404"/>
              </a:xfrm>
              <a:prstGeom prst="line">
                <a:avLst/>
              </a:prstGeom>
              <a:noFill/>
              <a:ln w="34925">
                <a:solidFill>
                  <a:srgbClr val="FF0000"/>
                </a:solidFill>
                <a:round/>
                <a:headEnd/>
                <a:tailEnd/>
              </a:ln>
            </p:spPr>
            <p:txBody>
              <a:bodyPr/>
              <a:lstStyle/>
              <a:p>
                <a:endParaRPr lang="en-US"/>
              </a:p>
            </p:txBody>
          </p:sp>
          <p:sp>
            <p:nvSpPr>
              <p:cNvPr id="73852" name="Rectangle 124"/>
              <p:cNvSpPr>
                <a:spLocks noChangeArrowheads="1"/>
              </p:cNvSpPr>
              <p:nvPr/>
            </p:nvSpPr>
            <p:spPr bwMode="auto">
              <a:xfrm>
                <a:off x="2307" y="3169"/>
                <a:ext cx="86" cy="71"/>
              </a:xfrm>
              <a:prstGeom prst="rect">
                <a:avLst/>
              </a:prstGeom>
              <a:solidFill>
                <a:srgbClr val="FF0000"/>
              </a:solidFill>
              <a:ln w="34925">
                <a:solidFill>
                  <a:srgbClr val="FF0000"/>
                </a:solidFill>
                <a:miter lim="800000"/>
                <a:headEnd/>
                <a:tailEnd/>
              </a:ln>
            </p:spPr>
            <p:txBody>
              <a:bodyPr/>
              <a:lstStyle/>
              <a:p>
                <a:endParaRPr lang="en-US"/>
              </a:p>
            </p:txBody>
          </p:sp>
          <p:sp>
            <p:nvSpPr>
              <p:cNvPr id="73853" name="Rectangle 125"/>
              <p:cNvSpPr>
                <a:spLocks noChangeArrowheads="1"/>
              </p:cNvSpPr>
              <p:nvPr/>
            </p:nvSpPr>
            <p:spPr bwMode="auto">
              <a:xfrm>
                <a:off x="2573" y="2653"/>
                <a:ext cx="84" cy="80"/>
              </a:xfrm>
              <a:prstGeom prst="rect">
                <a:avLst/>
              </a:prstGeom>
              <a:solidFill>
                <a:srgbClr val="FF0000"/>
              </a:solidFill>
              <a:ln w="34925">
                <a:solidFill>
                  <a:srgbClr val="FF0000"/>
                </a:solidFill>
                <a:miter lim="800000"/>
                <a:headEnd/>
                <a:tailEnd/>
              </a:ln>
            </p:spPr>
            <p:txBody>
              <a:bodyPr/>
              <a:lstStyle/>
              <a:p>
                <a:endParaRPr lang="en-US"/>
              </a:p>
            </p:txBody>
          </p:sp>
          <p:sp>
            <p:nvSpPr>
              <p:cNvPr id="73854" name="Rectangle 126"/>
              <p:cNvSpPr>
                <a:spLocks noChangeArrowheads="1"/>
              </p:cNvSpPr>
              <p:nvPr/>
            </p:nvSpPr>
            <p:spPr bwMode="auto">
              <a:xfrm>
                <a:off x="2839" y="1894"/>
                <a:ext cx="82" cy="70"/>
              </a:xfrm>
              <a:prstGeom prst="rect">
                <a:avLst/>
              </a:prstGeom>
              <a:solidFill>
                <a:srgbClr val="FF0000"/>
              </a:solidFill>
              <a:ln w="34925">
                <a:solidFill>
                  <a:srgbClr val="FF0000"/>
                </a:solidFill>
                <a:miter lim="800000"/>
                <a:headEnd/>
                <a:tailEnd/>
              </a:ln>
            </p:spPr>
            <p:txBody>
              <a:bodyPr/>
              <a:lstStyle/>
              <a:p>
                <a:endParaRPr lang="en-US"/>
              </a:p>
            </p:txBody>
          </p:sp>
          <p:sp>
            <p:nvSpPr>
              <p:cNvPr id="73855" name="Rectangle 127"/>
              <p:cNvSpPr>
                <a:spLocks noChangeArrowheads="1"/>
              </p:cNvSpPr>
              <p:nvPr/>
            </p:nvSpPr>
            <p:spPr bwMode="auto">
              <a:xfrm>
                <a:off x="3102" y="1377"/>
                <a:ext cx="84" cy="81"/>
              </a:xfrm>
              <a:prstGeom prst="rect">
                <a:avLst/>
              </a:prstGeom>
              <a:solidFill>
                <a:srgbClr val="FF0000"/>
              </a:solidFill>
              <a:ln w="34925">
                <a:solidFill>
                  <a:srgbClr val="FF0000"/>
                </a:solidFill>
                <a:miter lim="800000"/>
                <a:headEnd/>
                <a:tailEnd/>
              </a:ln>
            </p:spPr>
            <p:txBody>
              <a:bodyPr/>
              <a:lstStyle/>
              <a:p>
                <a:endParaRPr lang="en-US"/>
              </a:p>
            </p:txBody>
          </p:sp>
          <p:sp>
            <p:nvSpPr>
              <p:cNvPr id="73856" name="Rectangle 128"/>
              <p:cNvSpPr>
                <a:spLocks noChangeArrowheads="1"/>
              </p:cNvSpPr>
              <p:nvPr/>
            </p:nvSpPr>
            <p:spPr bwMode="auto">
              <a:xfrm>
                <a:off x="3367" y="972"/>
                <a:ext cx="83" cy="71"/>
              </a:xfrm>
              <a:prstGeom prst="rect">
                <a:avLst/>
              </a:prstGeom>
              <a:solidFill>
                <a:srgbClr val="FF0000"/>
              </a:solidFill>
              <a:ln w="34925">
                <a:solidFill>
                  <a:srgbClr val="FF0000"/>
                </a:solidFill>
                <a:miter lim="800000"/>
                <a:headEnd/>
                <a:tailEnd/>
              </a:ln>
            </p:spPr>
            <p:txBody>
              <a:bodyPr/>
              <a:lstStyle/>
              <a:p>
                <a:endParaRPr lang="en-US"/>
              </a:p>
            </p:txBody>
          </p:sp>
          <p:sp>
            <p:nvSpPr>
              <p:cNvPr id="73857" name="Rectangle 129"/>
              <p:cNvSpPr>
                <a:spLocks noChangeArrowheads="1"/>
              </p:cNvSpPr>
              <p:nvPr/>
            </p:nvSpPr>
            <p:spPr bwMode="auto">
              <a:xfrm>
                <a:off x="2004" y="3429"/>
                <a:ext cx="86" cy="71"/>
              </a:xfrm>
              <a:prstGeom prst="rect">
                <a:avLst/>
              </a:prstGeom>
              <a:solidFill>
                <a:srgbClr val="FF0000"/>
              </a:solidFill>
              <a:ln w="34925">
                <a:solidFill>
                  <a:srgbClr val="FF0000"/>
                </a:solidFill>
                <a:miter lim="800000"/>
                <a:headEnd/>
                <a:tailEnd/>
              </a:ln>
            </p:spPr>
            <p:txBody>
              <a:bodyPr/>
              <a:lstStyle/>
              <a:p>
                <a:endParaRPr lang="en-US"/>
              </a:p>
            </p:txBody>
          </p:sp>
        </p:grpSp>
      </p:grpSp>
      <p:grpSp>
        <p:nvGrpSpPr>
          <p:cNvPr id="12" name="Group 193"/>
          <p:cNvGrpSpPr>
            <a:grpSpLocks/>
          </p:cNvGrpSpPr>
          <p:nvPr/>
        </p:nvGrpSpPr>
        <p:grpSpPr bwMode="auto">
          <a:xfrm>
            <a:off x="3282950" y="3352800"/>
            <a:ext cx="5786439" cy="2259012"/>
            <a:chOff x="2016" y="1920"/>
            <a:chExt cx="3645" cy="1423"/>
          </a:xfrm>
        </p:grpSpPr>
        <p:grpSp>
          <p:nvGrpSpPr>
            <p:cNvPr id="13" name="Group 131"/>
            <p:cNvGrpSpPr>
              <a:grpSpLocks/>
            </p:cNvGrpSpPr>
            <p:nvPr/>
          </p:nvGrpSpPr>
          <p:grpSpPr bwMode="auto">
            <a:xfrm>
              <a:off x="2780" y="1920"/>
              <a:ext cx="2881" cy="233"/>
              <a:chOff x="2917" y="1810"/>
              <a:chExt cx="2881" cy="233"/>
            </a:xfrm>
          </p:grpSpPr>
          <p:sp>
            <p:nvSpPr>
              <p:cNvPr id="73860" name="Rectangle 132"/>
              <p:cNvSpPr>
                <a:spLocks noChangeArrowheads="1"/>
              </p:cNvSpPr>
              <p:nvPr/>
            </p:nvSpPr>
            <p:spPr bwMode="auto">
              <a:xfrm>
                <a:off x="2917" y="1810"/>
                <a:ext cx="288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Partial </a:t>
                </a:r>
                <a:r>
                  <a:rPr lang="en-US" dirty="0" smtClean="0">
                    <a:latin typeface="+mj-lt"/>
                  </a:rPr>
                  <a:t>Agonist: </a:t>
                </a:r>
                <a:r>
                  <a:rPr lang="en-US" dirty="0" err="1" smtClean="0">
                    <a:latin typeface="+mj-lt"/>
                  </a:rPr>
                  <a:t>Buprenorphine</a:t>
                </a:r>
                <a:endParaRPr lang="en-US" dirty="0">
                  <a:latin typeface="+mj-lt"/>
                </a:endParaRPr>
              </a:p>
            </p:txBody>
          </p:sp>
          <p:sp>
            <p:nvSpPr>
              <p:cNvPr id="73861" name="Rectangle 133"/>
              <p:cNvSpPr>
                <a:spLocks noChangeArrowheads="1"/>
              </p:cNvSpPr>
              <p:nvPr/>
            </p:nvSpPr>
            <p:spPr bwMode="auto">
              <a:xfrm>
                <a:off x="4239" y="1810"/>
                <a:ext cx="1" cy="192"/>
              </a:xfrm>
              <a:prstGeom prst="rect">
                <a:avLst/>
              </a:prstGeom>
              <a:noFill/>
              <a:ln w="34925">
                <a:noFill/>
                <a:miter lim="800000"/>
                <a:headEnd/>
                <a:tailEnd/>
              </a:ln>
            </p:spPr>
            <p:txBody>
              <a:bodyPr wrap="none" lIns="0" tIns="0" rIns="0" bIns="0">
                <a:spAutoFit/>
              </a:bodyPr>
              <a:lstStyle/>
              <a:p>
                <a:pPr algn="l" eaLnBrk="0" hangingPunct="0"/>
                <a:endParaRPr lang="en-US" sz="2000">
                  <a:solidFill>
                    <a:srgbClr val="FFFF00"/>
                  </a:solidFill>
                </a:endParaRPr>
              </a:p>
            </p:txBody>
          </p:sp>
        </p:grpSp>
        <p:grpSp>
          <p:nvGrpSpPr>
            <p:cNvPr id="14" name="Group 134"/>
            <p:cNvGrpSpPr>
              <a:grpSpLocks/>
            </p:cNvGrpSpPr>
            <p:nvPr/>
          </p:nvGrpSpPr>
          <p:grpSpPr bwMode="auto">
            <a:xfrm>
              <a:off x="2016" y="2324"/>
              <a:ext cx="1281" cy="1019"/>
              <a:chOff x="2267" y="2027"/>
              <a:chExt cx="1111" cy="816"/>
            </a:xfrm>
          </p:grpSpPr>
          <p:sp>
            <p:nvSpPr>
              <p:cNvPr id="73863" name="Line 135"/>
              <p:cNvSpPr>
                <a:spLocks noChangeShapeType="1"/>
              </p:cNvSpPr>
              <p:nvPr/>
            </p:nvSpPr>
            <p:spPr bwMode="auto">
              <a:xfrm flipV="1">
                <a:off x="2309" y="2772"/>
                <a:ext cx="187" cy="38"/>
              </a:xfrm>
              <a:prstGeom prst="line">
                <a:avLst/>
              </a:prstGeom>
              <a:noFill/>
              <a:ln w="34925">
                <a:solidFill>
                  <a:srgbClr val="FF0000"/>
                </a:solidFill>
                <a:round/>
                <a:headEnd/>
                <a:tailEnd/>
              </a:ln>
            </p:spPr>
            <p:txBody>
              <a:bodyPr/>
              <a:lstStyle/>
              <a:p>
                <a:endParaRPr lang="en-US"/>
              </a:p>
            </p:txBody>
          </p:sp>
          <p:sp>
            <p:nvSpPr>
              <p:cNvPr id="73864" name="Line 136"/>
              <p:cNvSpPr>
                <a:spLocks noChangeShapeType="1"/>
              </p:cNvSpPr>
              <p:nvPr/>
            </p:nvSpPr>
            <p:spPr bwMode="auto">
              <a:xfrm flipV="1">
                <a:off x="2514" y="2695"/>
                <a:ext cx="174" cy="73"/>
              </a:xfrm>
              <a:prstGeom prst="line">
                <a:avLst/>
              </a:prstGeom>
              <a:noFill/>
              <a:ln w="34925">
                <a:solidFill>
                  <a:srgbClr val="FF0000"/>
                </a:solidFill>
                <a:round/>
                <a:headEnd/>
                <a:tailEnd/>
              </a:ln>
            </p:spPr>
            <p:txBody>
              <a:bodyPr/>
              <a:lstStyle/>
              <a:p>
                <a:endParaRPr lang="en-US"/>
              </a:p>
            </p:txBody>
          </p:sp>
          <p:sp>
            <p:nvSpPr>
              <p:cNvPr id="73865" name="Line 137"/>
              <p:cNvSpPr>
                <a:spLocks noChangeShapeType="1"/>
              </p:cNvSpPr>
              <p:nvPr/>
            </p:nvSpPr>
            <p:spPr bwMode="auto">
              <a:xfrm flipV="1">
                <a:off x="2736" y="2483"/>
                <a:ext cx="192" cy="183"/>
              </a:xfrm>
              <a:prstGeom prst="line">
                <a:avLst/>
              </a:prstGeom>
              <a:noFill/>
              <a:ln w="34925">
                <a:solidFill>
                  <a:srgbClr val="FF0000"/>
                </a:solidFill>
                <a:round/>
                <a:headEnd/>
                <a:tailEnd/>
              </a:ln>
            </p:spPr>
            <p:txBody>
              <a:bodyPr/>
              <a:lstStyle/>
              <a:p>
                <a:endParaRPr lang="en-US"/>
              </a:p>
            </p:txBody>
          </p:sp>
          <p:sp>
            <p:nvSpPr>
              <p:cNvPr id="73866" name="Line 138"/>
              <p:cNvSpPr>
                <a:spLocks noChangeShapeType="1"/>
              </p:cNvSpPr>
              <p:nvPr/>
            </p:nvSpPr>
            <p:spPr bwMode="auto">
              <a:xfrm flipV="1">
                <a:off x="2926" y="2271"/>
                <a:ext cx="214" cy="214"/>
              </a:xfrm>
              <a:prstGeom prst="line">
                <a:avLst/>
              </a:prstGeom>
              <a:noFill/>
              <a:ln w="34925">
                <a:solidFill>
                  <a:srgbClr val="FF0000"/>
                </a:solidFill>
                <a:round/>
                <a:headEnd/>
                <a:tailEnd/>
              </a:ln>
            </p:spPr>
            <p:txBody>
              <a:bodyPr/>
              <a:lstStyle/>
              <a:p>
                <a:endParaRPr lang="en-US"/>
              </a:p>
            </p:txBody>
          </p:sp>
          <p:sp>
            <p:nvSpPr>
              <p:cNvPr id="73867" name="Line 139"/>
              <p:cNvSpPr>
                <a:spLocks noChangeShapeType="1"/>
              </p:cNvSpPr>
              <p:nvPr/>
            </p:nvSpPr>
            <p:spPr bwMode="auto">
              <a:xfrm flipV="1">
                <a:off x="3140" y="2048"/>
                <a:ext cx="205" cy="223"/>
              </a:xfrm>
              <a:prstGeom prst="line">
                <a:avLst/>
              </a:prstGeom>
              <a:noFill/>
              <a:ln w="34925">
                <a:solidFill>
                  <a:srgbClr val="FF0000"/>
                </a:solidFill>
                <a:round/>
                <a:headEnd/>
                <a:tailEnd/>
              </a:ln>
            </p:spPr>
            <p:txBody>
              <a:bodyPr/>
              <a:lstStyle/>
              <a:p>
                <a:endParaRPr lang="en-US"/>
              </a:p>
            </p:txBody>
          </p:sp>
          <p:sp>
            <p:nvSpPr>
              <p:cNvPr id="73868" name="Oval 140"/>
              <p:cNvSpPr>
                <a:spLocks noChangeArrowheads="1"/>
              </p:cNvSpPr>
              <p:nvPr/>
            </p:nvSpPr>
            <p:spPr bwMode="auto">
              <a:xfrm>
                <a:off x="2491" y="2738"/>
                <a:ext cx="66" cy="59"/>
              </a:xfrm>
              <a:prstGeom prst="ellipse">
                <a:avLst/>
              </a:prstGeom>
              <a:solidFill>
                <a:srgbClr val="FF0000"/>
              </a:solidFill>
              <a:ln w="34925">
                <a:solidFill>
                  <a:srgbClr val="FF0000"/>
                </a:solidFill>
                <a:round/>
                <a:headEnd/>
                <a:tailEnd/>
              </a:ln>
            </p:spPr>
            <p:txBody>
              <a:bodyPr/>
              <a:lstStyle/>
              <a:p>
                <a:endParaRPr lang="en-US"/>
              </a:p>
            </p:txBody>
          </p:sp>
          <p:sp>
            <p:nvSpPr>
              <p:cNvPr id="73869" name="Oval 141"/>
              <p:cNvSpPr>
                <a:spLocks noChangeArrowheads="1"/>
              </p:cNvSpPr>
              <p:nvPr/>
            </p:nvSpPr>
            <p:spPr bwMode="auto">
              <a:xfrm>
                <a:off x="2696" y="2652"/>
                <a:ext cx="65" cy="60"/>
              </a:xfrm>
              <a:prstGeom prst="ellipse">
                <a:avLst/>
              </a:prstGeom>
              <a:solidFill>
                <a:srgbClr val="FF0000"/>
              </a:solidFill>
              <a:ln w="34925">
                <a:solidFill>
                  <a:srgbClr val="FF0000"/>
                </a:solidFill>
                <a:round/>
                <a:headEnd/>
                <a:tailEnd/>
              </a:ln>
            </p:spPr>
            <p:txBody>
              <a:bodyPr/>
              <a:lstStyle/>
              <a:p>
                <a:endParaRPr lang="en-US"/>
              </a:p>
            </p:txBody>
          </p:sp>
          <p:sp>
            <p:nvSpPr>
              <p:cNvPr id="73870" name="Oval 142"/>
              <p:cNvSpPr>
                <a:spLocks noChangeArrowheads="1"/>
              </p:cNvSpPr>
              <p:nvPr/>
            </p:nvSpPr>
            <p:spPr bwMode="auto">
              <a:xfrm>
                <a:off x="2902" y="2455"/>
                <a:ext cx="65" cy="60"/>
              </a:xfrm>
              <a:prstGeom prst="ellipse">
                <a:avLst/>
              </a:prstGeom>
              <a:solidFill>
                <a:srgbClr val="FF0000"/>
              </a:solidFill>
              <a:ln w="34925">
                <a:solidFill>
                  <a:srgbClr val="FF0000"/>
                </a:solidFill>
                <a:round/>
                <a:headEnd/>
                <a:tailEnd/>
              </a:ln>
            </p:spPr>
            <p:txBody>
              <a:bodyPr/>
              <a:lstStyle/>
              <a:p>
                <a:endParaRPr lang="en-US"/>
              </a:p>
            </p:txBody>
          </p:sp>
          <p:sp>
            <p:nvSpPr>
              <p:cNvPr id="73871" name="Oval 143"/>
              <p:cNvSpPr>
                <a:spLocks noChangeArrowheads="1"/>
              </p:cNvSpPr>
              <p:nvPr/>
            </p:nvSpPr>
            <p:spPr bwMode="auto">
              <a:xfrm>
                <a:off x="3107" y="2241"/>
                <a:ext cx="65" cy="60"/>
              </a:xfrm>
              <a:prstGeom prst="ellipse">
                <a:avLst/>
              </a:prstGeom>
              <a:solidFill>
                <a:srgbClr val="FF0000"/>
              </a:solidFill>
              <a:ln w="34925">
                <a:solidFill>
                  <a:srgbClr val="FF0000"/>
                </a:solidFill>
                <a:round/>
                <a:headEnd/>
                <a:tailEnd/>
              </a:ln>
            </p:spPr>
            <p:txBody>
              <a:bodyPr/>
              <a:lstStyle/>
              <a:p>
                <a:endParaRPr lang="en-US"/>
              </a:p>
            </p:txBody>
          </p:sp>
          <p:sp>
            <p:nvSpPr>
              <p:cNvPr id="73872" name="Oval 144"/>
              <p:cNvSpPr>
                <a:spLocks noChangeArrowheads="1"/>
              </p:cNvSpPr>
              <p:nvPr/>
            </p:nvSpPr>
            <p:spPr bwMode="auto">
              <a:xfrm>
                <a:off x="3312" y="2027"/>
                <a:ext cx="66" cy="59"/>
              </a:xfrm>
              <a:prstGeom prst="ellipse">
                <a:avLst/>
              </a:prstGeom>
              <a:solidFill>
                <a:srgbClr val="FF0000"/>
              </a:solidFill>
              <a:ln w="34925">
                <a:solidFill>
                  <a:srgbClr val="FF0000"/>
                </a:solidFill>
                <a:round/>
                <a:headEnd/>
                <a:tailEnd/>
              </a:ln>
            </p:spPr>
            <p:txBody>
              <a:bodyPr/>
              <a:lstStyle/>
              <a:p>
                <a:endParaRPr lang="en-US"/>
              </a:p>
            </p:txBody>
          </p:sp>
          <p:sp>
            <p:nvSpPr>
              <p:cNvPr id="73873" name="Oval 145"/>
              <p:cNvSpPr>
                <a:spLocks noChangeArrowheads="1"/>
              </p:cNvSpPr>
              <p:nvPr/>
            </p:nvSpPr>
            <p:spPr bwMode="auto">
              <a:xfrm>
                <a:off x="2267" y="2784"/>
                <a:ext cx="66" cy="59"/>
              </a:xfrm>
              <a:prstGeom prst="ellipse">
                <a:avLst/>
              </a:prstGeom>
              <a:solidFill>
                <a:srgbClr val="FF0000"/>
              </a:solidFill>
              <a:ln w="34925">
                <a:solidFill>
                  <a:srgbClr val="FF0000"/>
                </a:solidFill>
                <a:round/>
                <a:headEnd/>
                <a:tailEnd/>
              </a:ln>
            </p:spPr>
            <p:txBody>
              <a:bodyPr/>
              <a:lstStyle/>
              <a:p>
                <a:endParaRPr lang="en-US"/>
              </a:p>
            </p:txBody>
          </p:sp>
        </p:grpSp>
        <p:grpSp>
          <p:nvGrpSpPr>
            <p:cNvPr id="15" name="Group 148"/>
            <p:cNvGrpSpPr>
              <a:grpSpLocks/>
            </p:cNvGrpSpPr>
            <p:nvPr/>
          </p:nvGrpSpPr>
          <p:grpSpPr bwMode="auto">
            <a:xfrm>
              <a:off x="3264" y="2208"/>
              <a:ext cx="1680" cy="144"/>
              <a:chOff x="3264" y="2208"/>
              <a:chExt cx="1680" cy="144"/>
            </a:xfrm>
          </p:grpSpPr>
          <p:sp>
            <p:nvSpPr>
              <p:cNvPr id="73877" name="Line 149"/>
              <p:cNvSpPr>
                <a:spLocks noChangeShapeType="1"/>
              </p:cNvSpPr>
              <p:nvPr/>
            </p:nvSpPr>
            <p:spPr bwMode="auto">
              <a:xfrm flipV="1">
                <a:off x="3264" y="2241"/>
                <a:ext cx="221" cy="111"/>
              </a:xfrm>
              <a:prstGeom prst="line">
                <a:avLst/>
              </a:prstGeom>
              <a:noFill/>
              <a:ln w="34925">
                <a:solidFill>
                  <a:srgbClr val="FF0000"/>
                </a:solidFill>
                <a:round/>
                <a:headEnd/>
                <a:tailEnd/>
              </a:ln>
            </p:spPr>
            <p:txBody>
              <a:bodyPr/>
              <a:lstStyle/>
              <a:p>
                <a:endParaRPr lang="en-US"/>
              </a:p>
            </p:txBody>
          </p:sp>
          <p:sp>
            <p:nvSpPr>
              <p:cNvPr id="73878" name="Line 150"/>
              <p:cNvSpPr>
                <a:spLocks noChangeShapeType="1"/>
              </p:cNvSpPr>
              <p:nvPr/>
            </p:nvSpPr>
            <p:spPr bwMode="auto">
              <a:xfrm>
                <a:off x="3485" y="2241"/>
                <a:ext cx="221" cy="1"/>
              </a:xfrm>
              <a:prstGeom prst="line">
                <a:avLst/>
              </a:prstGeom>
              <a:noFill/>
              <a:ln w="34925">
                <a:solidFill>
                  <a:srgbClr val="FF0000"/>
                </a:solidFill>
                <a:round/>
                <a:headEnd/>
                <a:tailEnd/>
              </a:ln>
            </p:spPr>
            <p:txBody>
              <a:bodyPr/>
              <a:lstStyle/>
              <a:p>
                <a:endParaRPr lang="en-US"/>
              </a:p>
            </p:txBody>
          </p:sp>
          <p:sp>
            <p:nvSpPr>
              <p:cNvPr id="73879" name="Line 151"/>
              <p:cNvSpPr>
                <a:spLocks noChangeShapeType="1"/>
              </p:cNvSpPr>
              <p:nvPr/>
            </p:nvSpPr>
            <p:spPr bwMode="auto">
              <a:xfrm>
                <a:off x="3706" y="2241"/>
                <a:ext cx="222" cy="1"/>
              </a:xfrm>
              <a:prstGeom prst="line">
                <a:avLst/>
              </a:prstGeom>
              <a:noFill/>
              <a:ln w="34925">
                <a:solidFill>
                  <a:srgbClr val="FF0000"/>
                </a:solidFill>
                <a:round/>
                <a:headEnd/>
                <a:tailEnd/>
              </a:ln>
            </p:spPr>
            <p:txBody>
              <a:bodyPr/>
              <a:lstStyle/>
              <a:p>
                <a:endParaRPr lang="en-US"/>
              </a:p>
            </p:txBody>
          </p:sp>
          <p:sp>
            <p:nvSpPr>
              <p:cNvPr id="73880" name="Line 152"/>
              <p:cNvSpPr>
                <a:spLocks noChangeShapeType="1"/>
              </p:cNvSpPr>
              <p:nvPr/>
            </p:nvSpPr>
            <p:spPr bwMode="auto">
              <a:xfrm>
                <a:off x="3928" y="2241"/>
                <a:ext cx="223" cy="1"/>
              </a:xfrm>
              <a:prstGeom prst="line">
                <a:avLst/>
              </a:prstGeom>
              <a:noFill/>
              <a:ln w="34925">
                <a:solidFill>
                  <a:srgbClr val="FF0000"/>
                </a:solidFill>
                <a:round/>
                <a:headEnd/>
                <a:tailEnd/>
              </a:ln>
            </p:spPr>
            <p:txBody>
              <a:bodyPr/>
              <a:lstStyle/>
              <a:p>
                <a:endParaRPr lang="en-US"/>
              </a:p>
            </p:txBody>
          </p:sp>
          <p:sp>
            <p:nvSpPr>
              <p:cNvPr id="73881" name="Line 153"/>
              <p:cNvSpPr>
                <a:spLocks noChangeShapeType="1"/>
              </p:cNvSpPr>
              <p:nvPr/>
            </p:nvSpPr>
            <p:spPr bwMode="auto">
              <a:xfrm>
                <a:off x="4151" y="2241"/>
                <a:ext cx="232" cy="1"/>
              </a:xfrm>
              <a:prstGeom prst="line">
                <a:avLst/>
              </a:prstGeom>
              <a:noFill/>
              <a:ln w="34925">
                <a:solidFill>
                  <a:srgbClr val="FF0000"/>
                </a:solidFill>
                <a:round/>
                <a:headEnd/>
                <a:tailEnd/>
              </a:ln>
            </p:spPr>
            <p:txBody>
              <a:bodyPr/>
              <a:lstStyle/>
              <a:p>
                <a:endParaRPr lang="en-US"/>
              </a:p>
            </p:txBody>
          </p:sp>
          <p:sp>
            <p:nvSpPr>
              <p:cNvPr id="73882" name="Oval 154"/>
              <p:cNvSpPr>
                <a:spLocks noChangeArrowheads="1"/>
              </p:cNvSpPr>
              <p:nvPr/>
            </p:nvSpPr>
            <p:spPr bwMode="auto">
              <a:xfrm>
                <a:off x="3450" y="2208"/>
                <a:ext cx="80" cy="64"/>
              </a:xfrm>
              <a:prstGeom prst="ellipse">
                <a:avLst/>
              </a:prstGeom>
              <a:solidFill>
                <a:srgbClr val="FF0000"/>
              </a:solidFill>
              <a:ln w="34925">
                <a:solidFill>
                  <a:srgbClr val="FF0000"/>
                </a:solidFill>
                <a:round/>
                <a:headEnd/>
                <a:tailEnd/>
              </a:ln>
            </p:spPr>
            <p:txBody>
              <a:bodyPr/>
              <a:lstStyle/>
              <a:p>
                <a:endParaRPr lang="en-US"/>
              </a:p>
            </p:txBody>
          </p:sp>
          <p:sp>
            <p:nvSpPr>
              <p:cNvPr id="73883" name="Oval 155"/>
              <p:cNvSpPr>
                <a:spLocks noChangeArrowheads="1"/>
              </p:cNvSpPr>
              <p:nvPr/>
            </p:nvSpPr>
            <p:spPr bwMode="auto">
              <a:xfrm>
                <a:off x="3672" y="2208"/>
                <a:ext cx="81" cy="64"/>
              </a:xfrm>
              <a:prstGeom prst="ellipse">
                <a:avLst/>
              </a:prstGeom>
              <a:solidFill>
                <a:srgbClr val="FF0000"/>
              </a:solidFill>
              <a:ln w="34925">
                <a:solidFill>
                  <a:srgbClr val="FF0000"/>
                </a:solidFill>
                <a:round/>
                <a:headEnd/>
                <a:tailEnd/>
              </a:ln>
            </p:spPr>
            <p:txBody>
              <a:bodyPr/>
              <a:lstStyle/>
              <a:p>
                <a:endParaRPr lang="en-US"/>
              </a:p>
            </p:txBody>
          </p:sp>
          <p:sp>
            <p:nvSpPr>
              <p:cNvPr id="73884" name="Oval 156"/>
              <p:cNvSpPr>
                <a:spLocks noChangeArrowheads="1"/>
              </p:cNvSpPr>
              <p:nvPr/>
            </p:nvSpPr>
            <p:spPr bwMode="auto">
              <a:xfrm>
                <a:off x="3903" y="2208"/>
                <a:ext cx="70" cy="64"/>
              </a:xfrm>
              <a:prstGeom prst="ellipse">
                <a:avLst/>
              </a:prstGeom>
              <a:solidFill>
                <a:srgbClr val="FF0000"/>
              </a:solidFill>
              <a:ln w="34925">
                <a:solidFill>
                  <a:srgbClr val="FF0000"/>
                </a:solidFill>
                <a:round/>
                <a:headEnd/>
                <a:tailEnd/>
              </a:ln>
            </p:spPr>
            <p:txBody>
              <a:bodyPr/>
              <a:lstStyle/>
              <a:p>
                <a:endParaRPr lang="en-US"/>
              </a:p>
            </p:txBody>
          </p:sp>
          <p:sp>
            <p:nvSpPr>
              <p:cNvPr id="73885" name="Oval 157"/>
              <p:cNvSpPr>
                <a:spLocks noChangeArrowheads="1"/>
              </p:cNvSpPr>
              <p:nvPr/>
            </p:nvSpPr>
            <p:spPr bwMode="auto">
              <a:xfrm>
                <a:off x="4126" y="2208"/>
                <a:ext cx="69" cy="64"/>
              </a:xfrm>
              <a:prstGeom prst="ellipse">
                <a:avLst/>
              </a:prstGeom>
              <a:solidFill>
                <a:srgbClr val="FF0000"/>
              </a:solidFill>
              <a:ln w="34925">
                <a:solidFill>
                  <a:srgbClr val="FF0000"/>
                </a:solidFill>
                <a:round/>
                <a:headEnd/>
                <a:tailEnd/>
              </a:ln>
            </p:spPr>
            <p:txBody>
              <a:bodyPr/>
              <a:lstStyle/>
              <a:p>
                <a:endParaRPr lang="en-US"/>
              </a:p>
            </p:txBody>
          </p:sp>
          <p:sp>
            <p:nvSpPr>
              <p:cNvPr id="73886" name="Oval 158"/>
              <p:cNvSpPr>
                <a:spLocks noChangeArrowheads="1"/>
              </p:cNvSpPr>
              <p:nvPr/>
            </p:nvSpPr>
            <p:spPr bwMode="auto">
              <a:xfrm>
                <a:off x="4346" y="2208"/>
                <a:ext cx="70" cy="64"/>
              </a:xfrm>
              <a:prstGeom prst="ellipse">
                <a:avLst/>
              </a:prstGeom>
              <a:solidFill>
                <a:srgbClr val="FF0000"/>
              </a:solidFill>
              <a:ln w="34925">
                <a:solidFill>
                  <a:srgbClr val="FF0000"/>
                </a:solidFill>
                <a:round/>
                <a:headEnd/>
                <a:tailEnd/>
              </a:ln>
            </p:spPr>
            <p:txBody>
              <a:bodyPr/>
              <a:lstStyle/>
              <a:p>
                <a:endParaRPr lang="en-US"/>
              </a:p>
            </p:txBody>
          </p:sp>
          <p:sp>
            <p:nvSpPr>
              <p:cNvPr id="73887" name="Line 159"/>
              <p:cNvSpPr>
                <a:spLocks noChangeShapeType="1"/>
              </p:cNvSpPr>
              <p:nvPr/>
            </p:nvSpPr>
            <p:spPr bwMode="auto">
              <a:xfrm>
                <a:off x="4383" y="2242"/>
                <a:ext cx="232" cy="1"/>
              </a:xfrm>
              <a:prstGeom prst="line">
                <a:avLst/>
              </a:prstGeom>
              <a:noFill/>
              <a:ln w="34925">
                <a:solidFill>
                  <a:srgbClr val="FF0000"/>
                </a:solidFill>
                <a:round/>
                <a:headEnd/>
                <a:tailEnd/>
              </a:ln>
            </p:spPr>
            <p:txBody>
              <a:bodyPr/>
              <a:lstStyle/>
              <a:p>
                <a:endParaRPr lang="en-US"/>
              </a:p>
            </p:txBody>
          </p:sp>
          <p:sp>
            <p:nvSpPr>
              <p:cNvPr id="73888" name="Line 160"/>
              <p:cNvSpPr>
                <a:spLocks noChangeShapeType="1"/>
              </p:cNvSpPr>
              <p:nvPr/>
            </p:nvSpPr>
            <p:spPr bwMode="auto">
              <a:xfrm>
                <a:off x="4664" y="2242"/>
                <a:ext cx="232" cy="1"/>
              </a:xfrm>
              <a:prstGeom prst="line">
                <a:avLst/>
              </a:prstGeom>
              <a:noFill/>
              <a:ln w="34925">
                <a:solidFill>
                  <a:srgbClr val="FF0000"/>
                </a:solidFill>
                <a:round/>
                <a:headEnd/>
                <a:tailEnd/>
              </a:ln>
            </p:spPr>
            <p:txBody>
              <a:bodyPr/>
              <a:lstStyle/>
              <a:p>
                <a:endParaRPr lang="en-US"/>
              </a:p>
            </p:txBody>
          </p:sp>
          <p:sp>
            <p:nvSpPr>
              <p:cNvPr id="73889" name="Oval 161"/>
              <p:cNvSpPr>
                <a:spLocks noChangeArrowheads="1"/>
              </p:cNvSpPr>
              <p:nvPr/>
            </p:nvSpPr>
            <p:spPr bwMode="auto">
              <a:xfrm>
                <a:off x="4875" y="2208"/>
                <a:ext cx="69" cy="64"/>
              </a:xfrm>
              <a:prstGeom prst="ellipse">
                <a:avLst/>
              </a:prstGeom>
              <a:solidFill>
                <a:srgbClr val="FF0000"/>
              </a:solidFill>
              <a:ln w="34925">
                <a:solidFill>
                  <a:srgbClr val="FF0000"/>
                </a:solidFill>
                <a:round/>
                <a:headEnd/>
                <a:tailEnd/>
              </a:ln>
            </p:spPr>
            <p:txBody>
              <a:bodyPr/>
              <a:lstStyle/>
              <a:p>
                <a:endParaRPr lang="en-US"/>
              </a:p>
            </p:txBody>
          </p:sp>
          <p:sp>
            <p:nvSpPr>
              <p:cNvPr id="73890" name="Oval 162"/>
              <p:cNvSpPr>
                <a:spLocks noChangeArrowheads="1"/>
              </p:cNvSpPr>
              <p:nvPr/>
            </p:nvSpPr>
            <p:spPr bwMode="auto">
              <a:xfrm>
                <a:off x="4608" y="2208"/>
                <a:ext cx="69" cy="64"/>
              </a:xfrm>
              <a:prstGeom prst="ellipse">
                <a:avLst/>
              </a:prstGeom>
              <a:solidFill>
                <a:srgbClr val="FF0000"/>
              </a:solidFill>
              <a:ln w="34925">
                <a:solidFill>
                  <a:srgbClr val="FF0000"/>
                </a:solidFill>
                <a:round/>
                <a:headEnd/>
                <a:tailEnd/>
              </a:ln>
            </p:spPr>
            <p:txBody>
              <a:bodyPr/>
              <a:lstStyle/>
              <a:p>
                <a:endParaRPr lang="en-US"/>
              </a:p>
            </p:txBody>
          </p:sp>
        </p:grpSp>
      </p:grpSp>
      <p:sp>
        <p:nvSpPr>
          <p:cNvPr id="73893" name="Text Box 165"/>
          <p:cNvSpPr txBox="1">
            <a:spLocks noChangeArrowheads="1"/>
          </p:cNvSpPr>
          <p:nvPr/>
        </p:nvSpPr>
        <p:spPr bwMode="auto">
          <a:xfrm>
            <a:off x="8262938" y="0"/>
            <a:ext cx="881062" cy="457200"/>
          </a:xfrm>
          <a:prstGeom prst="rect">
            <a:avLst/>
          </a:prstGeom>
          <a:noFill/>
          <a:ln w="12700">
            <a:noFill/>
            <a:miter lim="800000"/>
            <a:headEnd/>
            <a:tailEnd/>
          </a:ln>
          <a:effectLst/>
        </p:spPr>
        <p:txBody>
          <a:bodyPr>
            <a:spAutoFit/>
          </a:bodyPr>
          <a:lstStyle/>
          <a:p>
            <a:pPr algn="r" eaLnBrk="0" hangingPunct="0">
              <a:spcBef>
                <a:spcPct val="50000"/>
              </a:spcBef>
            </a:pPr>
            <a:endParaRPr lang="en-US" sz="2400">
              <a:latin typeface="B Helvetica Bold" charset="0"/>
            </a:endParaRPr>
          </a:p>
        </p:txBody>
      </p:sp>
      <p:grpSp>
        <p:nvGrpSpPr>
          <p:cNvPr id="191" name="Group 190"/>
          <p:cNvGrpSpPr/>
          <p:nvPr/>
        </p:nvGrpSpPr>
        <p:grpSpPr>
          <a:xfrm>
            <a:off x="3352800" y="5029200"/>
            <a:ext cx="5538789" cy="555625"/>
            <a:chOff x="3276600" y="4724400"/>
            <a:chExt cx="5538789" cy="555625"/>
          </a:xfrm>
        </p:grpSpPr>
        <p:sp>
          <p:nvSpPr>
            <p:cNvPr id="73895" name="Line 167"/>
            <p:cNvSpPr>
              <a:spLocks noChangeShapeType="1"/>
            </p:cNvSpPr>
            <p:nvPr/>
          </p:nvSpPr>
          <p:spPr bwMode="auto">
            <a:xfrm>
              <a:off x="7118350" y="5237163"/>
              <a:ext cx="336550" cy="1587"/>
            </a:xfrm>
            <a:prstGeom prst="line">
              <a:avLst/>
            </a:prstGeom>
            <a:noFill/>
            <a:ln w="34925">
              <a:solidFill>
                <a:srgbClr val="FF0000"/>
              </a:solidFill>
              <a:round/>
              <a:headEnd/>
              <a:tailEnd/>
            </a:ln>
          </p:spPr>
          <p:txBody>
            <a:bodyPr/>
            <a:lstStyle/>
            <a:p>
              <a:endParaRPr lang="en-US"/>
            </a:p>
          </p:txBody>
        </p:sp>
        <p:sp>
          <p:nvSpPr>
            <p:cNvPr id="73896" name="Line 168"/>
            <p:cNvSpPr>
              <a:spLocks noChangeShapeType="1"/>
            </p:cNvSpPr>
            <p:nvPr/>
          </p:nvSpPr>
          <p:spPr bwMode="auto">
            <a:xfrm>
              <a:off x="6724650" y="5238750"/>
              <a:ext cx="336550" cy="1588"/>
            </a:xfrm>
            <a:prstGeom prst="line">
              <a:avLst/>
            </a:prstGeom>
            <a:noFill/>
            <a:ln w="34925">
              <a:solidFill>
                <a:srgbClr val="FF0000"/>
              </a:solidFill>
              <a:round/>
              <a:headEnd/>
              <a:tailEnd/>
            </a:ln>
          </p:spPr>
          <p:txBody>
            <a:bodyPr/>
            <a:lstStyle/>
            <a:p>
              <a:endParaRPr lang="en-US"/>
            </a:p>
          </p:txBody>
        </p:sp>
        <p:sp>
          <p:nvSpPr>
            <p:cNvPr id="73897" name="Line 169"/>
            <p:cNvSpPr>
              <a:spLocks noChangeShapeType="1"/>
            </p:cNvSpPr>
            <p:nvPr/>
          </p:nvSpPr>
          <p:spPr bwMode="auto">
            <a:xfrm>
              <a:off x="6370638" y="5235575"/>
              <a:ext cx="336550" cy="1588"/>
            </a:xfrm>
            <a:prstGeom prst="line">
              <a:avLst/>
            </a:prstGeom>
            <a:noFill/>
            <a:ln w="34925">
              <a:solidFill>
                <a:srgbClr val="FF0000"/>
              </a:solidFill>
              <a:round/>
              <a:headEnd/>
              <a:tailEnd/>
            </a:ln>
          </p:spPr>
          <p:txBody>
            <a:bodyPr/>
            <a:lstStyle/>
            <a:p>
              <a:endParaRPr lang="en-US"/>
            </a:p>
          </p:txBody>
        </p:sp>
        <p:sp>
          <p:nvSpPr>
            <p:cNvPr id="73899" name="Line 171"/>
            <p:cNvSpPr>
              <a:spLocks noChangeShapeType="1"/>
            </p:cNvSpPr>
            <p:nvPr/>
          </p:nvSpPr>
          <p:spPr bwMode="auto">
            <a:xfrm>
              <a:off x="3322638" y="5237163"/>
              <a:ext cx="333375" cy="1587"/>
            </a:xfrm>
            <a:prstGeom prst="line">
              <a:avLst/>
            </a:prstGeom>
            <a:noFill/>
            <a:ln w="34925">
              <a:solidFill>
                <a:srgbClr val="FF0000"/>
              </a:solidFill>
              <a:round/>
              <a:headEnd/>
              <a:tailEnd/>
            </a:ln>
          </p:spPr>
          <p:txBody>
            <a:bodyPr/>
            <a:lstStyle/>
            <a:p>
              <a:endParaRPr lang="en-US"/>
            </a:p>
          </p:txBody>
        </p:sp>
        <p:sp>
          <p:nvSpPr>
            <p:cNvPr id="73900" name="Line 172"/>
            <p:cNvSpPr>
              <a:spLocks noChangeShapeType="1"/>
            </p:cNvSpPr>
            <p:nvPr/>
          </p:nvSpPr>
          <p:spPr bwMode="auto">
            <a:xfrm>
              <a:off x="3656013" y="5237163"/>
              <a:ext cx="334962" cy="1587"/>
            </a:xfrm>
            <a:prstGeom prst="line">
              <a:avLst/>
            </a:prstGeom>
            <a:noFill/>
            <a:ln w="34925">
              <a:solidFill>
                <a:srgbClr val="FF0000"/>
              </a:solidFill>
              <a:round/>
              <a:headEnd/>
              <a:tailEnd/>
            </a:ln>
          </p:spPr>
          <p:txBody>
            <a:bodyPr/>
            <a:lstStyle/>
            <a:p>
              <a:endParaRPr lang="en-US"/>
            </a:p>
          </p:txBody>
        </p:sp>
        <p:sp>
          <p:nvSpPr>
            <p:cNvPr id="73901" name="Line 173"/>
            <p:cNvSpPr>
              <a:spLocks noChangeShapeType="1"/>
            </p:cNvSpPr>
            <p:nvPr/>
          </p:nvSpPr>
          <p:spPr bwMode="auto">
            <a:xfrm>
              <a:off x="3990975" y="5237163"/>
              <a:ext cx="338138" cy="1587"/>
            </a:xfrm>
            <a:prstGeom prst="line">
              <a:avLst/>
            </a:prstGeom>
            <a:noFill/>
            <a:ln w="34925">
              <a:solidFill>
                <a:srgbClr val="FF0000"/>
              </a:solidFill>
              <a:round/>
              <a:headEnd/>
              <a:tailEnd/>
            </a:ln>
          </p:spPr>
          <p:txBody>
            <a:bodyPr/>
            <a:lstStyle/>
            <a:p>
              <a:endParaRPr lang="en-US"/>
            </a:p>
          </p:txBody>
        </p:sp>
        <p:sp>
          <p:nvSpPr>
            <p:cNvPr id="73902" name="Line 174"/>
            <p:cNvSpPr>
              <a:spLocks noChangeShapeType="1"/>
            </p:cNvSpPr>
            <p:nvPr/>
          </p:nvSpPr>
          <p:spPr bwMode="auto">
            <a:xfrm>
              <a:off x="4329113" y="5237163"/>
              <a:ext cx="349250" cy="1587"/>
            </a:xfrm>
            <a:prstGeom prst="line">
              <a:avLst/>
            </a:prstGeom>
            <a:noFill/>
            <a:ln w="34925">
              <a:solidFill>
                <a:srgbClr val="FF0000"/>
              </a:solidFill>
              <a:round/>
              <a:headEnd/>
              <a:tailEnd/>
            </a:ln>
          </p:spPr>
          <p:txBody>
            <a:bodyPr/>
            <a:lstStyle/>
            <a:p>
              <a:endParaRPr lang="en-US"/>
            </a:p>
          </p:txBody>
        </p:sp>
        <p:sp>
          <p:nvSpPr>
            <p:cNvPr id="73903" name="Line 175"/>
            <p:cNvSpPr>
              <a:spLocks noChangeShapeType="1"/>
            </p:cNvSpPr>
            <p:nvPr/>
          </p:nvSpPr>
          <p:spPr bwMode="auto">
            <a:xfrm>
              <a:off x="4678363" y="5237163"/>
              <a:ext cx="334962" cy="1587"/>
            </a:xfrm>
            <a:prstGeom prst="line">
              <a:avLst/>
            </a:prstGeom>
            <a:noFill/>
            <a:ln w="34925">
              <a:solidFill>
                <a:srgbClr val="FF0000"/>
              </a:solidFill>
              <a:round/>
              <a:headEnd/>
              <a:tailEnd/>
            </a:ln>
          </p:spPr>
          <p:txBody>
            <a:bodyPr/>
            <a:lstStyle/>
            <a:p>
              <a:endParaRPr lang="en-US"/>
            </a:p>
          </p:txBody>
        </p:sp>
        <p:sp>
          <p:nvSpPr>
            <p:cNvPr id="73904" name="Line 176"/>
            <p:cNvSpPr>
              <a:spLocks noChangeShapeType="1"/>
            </p:cNvSpPr>
            <p:nvPr/>
          </p:nvSpPr>
          <p:spPr bwMode="auto">
            <a:xfrm>
              <a:off x="5013325" y="5237163"/>
              <a:ext cx="334963" cy="1587"/>
            </a:xfrm>
            <a:prstGeom prst="line">
              <a:avLst/>
            </a:prstGeom>
            <a:noFill/>
            <a:ln w="34925">
              <a:solidFill>
                <a:srgbClr val="FF0000"/>
              </a:solidFill>
              <a:round/>
              <a:headEnd/>
              <a:tailEnd/>
            </a:ln>
          </p:spPr>
          <p:txBody>
            <a:bodyPr/>
            <a:lstStyle/>
            <a:p>
              <a:endParaRPr lang="en-US"/>
            </a:p>
          </p:txBody>
        </p:sp>
        <p:sp>
          <p:nvSpPr>
            <p:cNvPr id="73905" name="Line 177"/>
            <p:cNvSpPr>
              <a:spLocks noChangeShapeType="1"/>
            </p:cNvSpPr>
            <p:nvPr/>
          </p:nvSpPr>
          <p:spPr bwMode="auto">
            <a:xfrm>
              <a:off x="5348288" y="5237163"/>
              <a:ext cx="333375" cy="1587"/>
            </a:xfrm>
            <a:prstGeom prst="line">
              <a:avLst/>
            </a:prstGeom>
            <a:noFill/>
            <a:ln w="34925">
              <a:solidFill>
                <a:srgbClr val="FF0000"/>
              </a:solidFill>
              <a:round/>
              <a:headEnd/>
              <a:tailEnd/>
            </a:ln>
          </p:spPr>
          <p:txBody>
            <a:bodyPr/>
            <a:lstStyle/>
            <a:p>
              <a:endParaRPr lang="en-US"/>
            </a:p>
          </p:txBody>
        </p:sp>
        <p:sp>
          <p:nvSpPr>
            <p:cNvPr id="73906" name="Line 178"/>
            <p:cNvSpPr>
              <a:spLocks noChangeShapeType="1"/>
            </p:cNvSpPr>
            <p:nvPr/>
          </p:nvSpPr>
          <p:spPr bwMode="auto">
            <a:xfrm>
              <a:off x="5681663" y="5237163"/>
              <a:ext cx="336550" cy="1587"/>
            </a:xfrm>
            <a:prstGeom prst="line">
              <a:avLst/>
            </a:prstGeom>
            <a:noFill/>
            <a:ln w="34925">
              <a:solidFill>
                <a:srgbClr val="FF0000"/>
              </a:solidFill>
              <a:round/>
              <a:headEnd/>
              <a:tailEnd/>
            </a:ln>
          </p:spPr>
          <p:txBody>
            <a:bodyPr/>
            <a:lstStyle/>
            <a:p>
              <a:endParaRPr lang="en-US"/>
            </a:p>
          </p:txBody>
        </p:sp>
        <p:sp>
          <p:nvSpPr>
            <p:cNvPr id="73907" name="Line 179"/>
            <p:cNvSpPr>
              <a:spLocks noChangeShapeType="1"/>
            </p:cNvSpPr>
            <p:nvPr/>
          </p:nvSpPr>
          <p:spPr bwMode="auto">
            <a:xfrm>
              <a:off x="6018213" y="5237163"/>
              <a:ext cx="336550" cy="1587"/>
            </a:xfrm>
            <a:prstGeom prst="line">
              <a:avLst/>
            </a:prstGeom>
            <a:noFill/>
            <a:ln w="34925">
              <a:solidFill>
                <a:srgbClr val="FF0000"/>
              </a:solidFill>
              <a:round/>
              <a:headEnd/>
              <a:tailEnd/>
            </a:ln>
          </p:spPr>
          <p:txBody>
            <a:bodyPr/>
            <a:lstStyle/>
            <a:p>
              <a:endParaRPr lang="en-US"/>
            </a:p>
          </p:txBody>
        </p:sp>
        <p:grpSp>
          <p:nvGrpSpPr>
            <p:cNvPr id="16" name="Group 194"/>
            <p:cNvGrpSpPr>
              <a:grpSpLocks/>
            </p:cNvGrpSpPr>
            <p:nvPr/>
          </p:nvGrpSpPr>
          <p:grpSpPr bwMode="auto">
            <a:xfrm>
              <a:off x="3276600" y="4724400"/>
              <a:ext cx="5538789" cy="555625"/>
              <a:chOff x="2064" y="2976"/>
              <a:chExt cx="3489" cy="350"/>
            </a:xfrm>
          </p:grpSpPr>
          <p:sp>
            <p:nvSpPr>
              <p:cNvPr id="73898" name="Rectangle 170"/>
              <p:cNvSpPr>
                <a:spLocks noChangeArrowheads="1"/>
              </p:cNvSpPr>
              <p:nvPr/>
            </p:nvSpPr>
            <p:spPr bwMode="auto">
              <a:xfrm>
                <a:off x="3312" y="2976"/>
                <a:ext cx="224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Antagonist </a:t>
                </a:r>
                <a:r>
                  <a:rPr lang="en-US" dirty="0" smtClean="0">
                    <a:latin typeface="+mj-lt"/>
                  </a:rPr>
                  <a:t>: </a:t>
                </a:r>
                <a:r>
                  <a:rPr lang="en-US" dirty="0" err="1" smtClean="0">
                    <a:latin typeface="+mj-lt"/>
                  </a:rPr>
                  <a:t>Naltrexone</a:t>
                </a:r>
                <a:endParaRPr lang="en-US" dirty="0">
                  <a:latin typeface="+mj-lt"/>
                </a:endParaRPr>
              </a:p>
            </p:txBody>
          </p:sp>
          <p:sp>
            <p:nvSpPr>
              <p:cNvPr id="73908" name="Freeform 180"/>
              <p:cNvSpPr>
                <a:spLocks/>
              </p:cNvSpPr>
              <p:nvPr/>
            </p:nvSpPr>
            <p:spPr bwMode="auto">
              <a:xfrm>
                <a:off x="2275"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09" name="Freeform 181"/>
              <p:cNvSpPr>
                <a:spLocks/>
              </p:cNvSpPr>
              <p:nvPr/>
            </p:nvSpPr>
            <p:spPr bwMode="auto">
              <a:xfrm>
                <a:off x="2485" y="3268"/>
                <a:ext cx="68"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0" name="Freeform 182"/>
              <p:cNvSpPr>
                <a:spLocks/>
              </p:cNvSpPr>
              <p:nvPr/>
            </p:nvSpPr>
            <p:spPr bwMode="auto">
              <a:xfrm>
                <a:off x="2698" y="3268"/>
                <a:ext cx="66" cy="55"/>
              </a:xfrm>
              <a:custGeom>
                <a:avLst/>
                <a:gdLst/>
                <a:ahLst/>
                <a:cxnLst>
                  <a:cxn ang="0">
                    <a:pos x="29" y="0"/>
                  </a:cxn>
                  <a:cxn ang="0">
                    <a:pos x="0" y="68"/>
                  </a:cxn>
                  <a:cxn ang="0">
                    <a:pos x="67" y="68"/>
                  </a:cxn>
                  <a:cxn ang="0">
                    <a:pos x="29" y="0"/>
                  </a:cxn>
                </a:cxnLst>
                <a:rect l="0" t="0" r="r" b="b"/>
                <a:pathLst>
                  <a:path w="67" h="68">
                    <a:moveTo>
                      <a:pt x="29" y="0"/>
                    </a:moveTo>
                    <a:lnTo>
                      <a:pt x="0" y="68"/>
                    </a:lnTo>
                    <a:lnTo>
                      <a:pt x="67"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1" name="Freeform 183"/>
              <p:cNvSpPr>
                <a:spLocks/>
              </p:cNvSpPr>
              <p:nvPr/>
            </p:nvSpPr>
            <p:spPr bwMode="auto">
              <a:xfrm>
                <a:off x="2909" y="3268"/>
                <a:ext cx="67"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2" name="Freeform 184"/>
              <p:cNvSpPr>
                <a:spLocks/>
              </p:cNvSpPr>
              <p:nvPr/>
            </p:nvSpPr>
            <p:spPr bwMode="auto">
              <a:xfrm>
                <a:off x="3119" y="3268"/>
                <a:ext cx="68"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3" name="Freeform 185"/>
              <p:cNvSpPr>
                <a:spLocks/>
              </p:cNvSpPr>
              <p:nvPr/>
            </p:nvSpPr>
            <p:spPr bwMode="auto">
              <a:xfrm>
                <a:off x="3330" y="3268"/>
                <a:ext cx="78" cy="55"/>
              </a:xfrm>
              <a:custGeom>
                <a:avLst/>
                <a:gdLst/>
                <a:ahLst/>
                <a:cxnLst>
                  <a:cxn ang="0">
                    <a:pos x="39" y="0"/>
                  </a:cxn>
                  <a:cxn ang="0">
                    <a:pos x="0" y="68"/>
                  </a:cxn>
                  <a:cxn ang="0">
                    <a:pos x="78" y="68"/>
                  </a:cxn>
                  <a:cxn ang="0">
                    <a:pos x="39" y="0"/>
                  </a:cxn>
                </a:cxnLst>
                <a:rect l="0" t="0" r="r" b="b"/>
                <a:pathLst>
                  <a:path w="78" h="68">
                    <a:moveTo>
                      <a:pt x="39" y="0"/>
                    </a:moveTo>
                    <a:lnTo>
                      <a:pt x="0" y="68"/>
                    </a:lnTo>
                    <a:lnTo>
                      <a:pt x="78" y="68"/>
                    </a:lnTo>
                    <a:lnTo>
                      <a:pt x="3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4" name="Freeform 186"/>
              <p:cNvSpPr>
                <a:spLocks/>
              </p:cNvSpPr>
              <p:nvPr/>
            </p:nvSpPr>
            <p:spPr bwMode="auto">
              <a:xfrm>
                <a:off x="3542" y="3268"/>
                <a:ext cx="76" cy="55"/>
              </a:xfrm>
              <a:custGeom>
                <a:avLst/>
                <a:gdLst/>
                <a:ahLst/>
                <a:cxnLst>
                  <a:cxn ang="0">
                    <a:pos x="38" y="0"/>
                  </a:cxn>
                  <a:cxn ang="0">
                    <a:pos x="0" y="68"/>
                  </a:cxn>
                  <a:cxn ang="0">
                    <a:pos x="77" y="68"/>
                  </a:cxn>
                  <a:cxn ang="0">
                    <a:pos x="38" y="0"/>
                  </a:cxn>
                </a:cxnLst>
                <a:rect l="0" t="0" r="r" b="b"/>
                <a:pathLst>
                  <a:path w="77" h="68">
                    <a:moveTo>
                      <a:pt x="38" y="0"/>
                    </a:moveTo>
                    <a:lnTo>
                      <a:pt x="0" y="68"/>
                    </a:lnTo>
                    <a:lnTo>
                      <a:pt x="77" y="68"/>
                    </a:lnTo>
                    <a:lnTo>
                      <a:pt x="38" y="0"/>
                    </a:lnTo>
                    <a:close/>
                  </a:path>
                </a:pathLst>
              </a:custGeom>
              <a:solidFill>
                <a:srgbClr val="FF0000"/>
              </a:solidFill>
              <a:ln w="34925">
                <a:solidFill>
                  <a:srgbClr val="FF0000"/>
                </a:solidFill>
                <a:prstDash val="solid"/>
                <a:round/>
                <a:headEnd/>
                <a:tailEnd/>
              </a:ln>
            </p:spPr>
            <p:txBody>
              <a:bodyPr/>
              <a:lstStyle/>
              <a:p>
                <a:endParaRPr lang="en-US"/>
              </a:p>
            </p:txBody>
          </p:sp>
          <p:sp>
            <p:nvSpPr>
              <p:cNvPr id="73915" name="Freeform 187"/>
              <p:cNvSpPr>
                <a:spLocks/>
              </p:cNvSpPr>
              <p:nvPr/>
            </p:nvSpPr>
            <p:spPr bwMode="auto">
              <a:xfrm>
                <a:off x="3762" y="3268"/>
                <a:ext cx="67" cy="55"/>
              </a:xfrm>
              <a:custGeom>
                <a:avLst/>
                <a:gdLst/>
                <a:ahLst/>
                <a:cxnLst>
                  <a:cxn ang="0">
                    <a:pos x="30" y="0"/>
                  </a:cxn>
                  <a:cxn ang="0">
                    <a:pos x="0" y="68"/>
                  </a:cxn>
                  <a:cxn ang="0">
                    <a:pos x="68" y="68"/>
                  </a:cxn>
                  <a:cxn ang="0">
                    <a:pos x="30" y="0"/>
                  </a:cxn>
                </a:cxnLst>
                <a:rect l="0" t="0" r="r" b="b"/>
                <a:pathLst>
                  <a:path w="68" h="68">
                    <a:moveTo>
                      <a:pt x="30" y="0"/>
                    </a:moveTo>
                    <a:lnTo>
                      <a:pt x="0" y="68"/>
                    </a:lnTo>
                    <a:lnTo>
                      <a:pt x="68" y="68"/>
                    </a:lnTo>
                    <a:lnTo>
                      <a:pt x="30" y="0"/>
                    </a:lnTo>
                    <a:close/>
                  </a:path>
                </a:pathLst>
              </a:custGeom>
              <a:solidFill>
                <a:srgbClr val="FF0000"/>
              </a:solidFill>
              <a:ln w="34925">
                <a:solidFill>
                  <a:srgbClr val="FF0000"/>
                </a:solidFill>
                <a:prstDash val="solid"/>
                <a:round/>
                <a:headEnd/>
                <a:tailEnd/>
              </a:ln>
            </p:spPr>
            <p:txBody>
              <a:bodyPr/>
              <a:lstStyle/>
              <a:p>
                <a:endParaRPr lang="en-US"/>
              </a:p>
            </p:txBody>
          </p:sp>
          <p:sp>
            <p:nvSpPr>
              <p:cNvPr id="73916" name="Freeform 188"/>
              <p:cNvSpPr>
                <a:spLocks/>
              </p:cNvSpPr>
              <p:nvPr/>
            </p:nvSpPr>
            <p:spPr bwMode="auto">
              <a:xfrm>
                <a:off x="3974"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7" name="Freeform 189"/>
              <p:cNvSpPr>
                <a:spLocks/>
              </p:cNvSpPr>
              <p:nvPr/>
            </p:nvSpPr>
            <p:spPr bwMode="auto">
              <a:xfrm>
                <a:off x="4194" y="3271"/>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8" name="Freeform 190"/>
              <p:cNvSpPr>
                <a:spLocks/>
              </p:cNvSpPr>
              <p:nvPr/>
            </p:nvSpPr>
            <p:spPr bwMode="auto">
              <a:xfrm>
                <a:off x="2064" y="3264"/>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19" name="Freeform 191"/>
              <p:cNvSpPr>
                <a:spLocks/>
              </p:cNvSpPr>
              <p:nvPr/>
            </p:nvSpPr>
            <p:spPr bwMode="auto">
              <a:xfrm>
                <a:off x="4433"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sp>
            <p:nvSpPr>
              <p:cNvPr id="73920" name="Freeform 192"/>
              <p:cNvSpPr>
                <a:spLocks/>
              </p:cNvSpPr>
              <p:nvPr/>
            </p:nvSpPr>
            <p:spPr bwMode="auto">
              <a:xfrm>
                <a:off x="4672"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a:p>
            </p:txBody>
          </p:sp>
        </p:grpSp>
      </p:grpSp>
      <p:sp>
        <p:nvSpPr>
          <p:cNvPr id="73923" name="Text Box 195"/>
          <p:cNvSpPr txBox="1">
            <a:spLocks noChangeArrowheads="1"/>
          </p:cNvSpPr>
          <p:nvPr/>
        </p:nvSpPr>
        <p:spPr bwMode="auto">
          <a:xfrm>
            <a:off x="-19283" y="2814935"/>
            <a:ext cx="1750800" cy="400110"/>
          </a:xfrm>
          <a:prstGeom prst="rect">
            <a:avLst/>
          </a:prstGeom>
          <a:noFill/>
          <a:ln w="28575" algn="ctr">
            <a:noFill/>
            <a:miter lim="800000"/>
            <a:headEnd/>
            <a:tailEnd/>
          </a:ln>
          <a:effectLst/>
        </p:spPr>
        <p:txBody>
          <a:bodyPr wrap="none">
            <a:spAutoFit/>
          </a:bodyPr>
          <a:lstStyle/>
          <a:p>
            <a:r>
              <a:rPr lang="en-US" sz="2000" dirty="0" smtClean="0">
                <a:latin typeface="+mj-lt"/>
              </a:rPr>
              <a:t>(“How High”)</a:t>
            </a:r>
            <a:endParaRPr lang="en-US" sz="2000" dirty="0">
              <a:latin typeface="+mj-lt"/>
            </a:endParaRPr>
          </a:p>
        </p:txBody>
      </p:sp>
      <p:sp>
        <p:nvSpPr>
          <p:cNvPr id="190" name="Text Box 195"/>
          <p:cNvSpPr txBox="1">
            <a:spLocks noChangeArrowheads="1"/>
          </p:cNvSpPr>
          <p:nvPr/>
        </p:nvSpPr>
        <p:spPr bwMode="auto">
          <a:xfrm>
            <a:off x="5698423" y="6015335"/>
            <a:ext cx="1838965" cy="400110"/>
          </a:xfrm>
          <a:prstGeom prst="rect">
            <a:avLst/>
          </a:prstGeom>
          <a:noFill/>
          <a:ln w="28575" algn="ctr">
            <a:noFill/>
            <a:miter lim="800000"/>
            <a:headEnd/>
            <a:tailEnd/>
          </a:ln>
          <a:effectLst/>
        </p:spPr>
        <p:txBody>
          <a:bodyPr wrap="none">
            <a:spAutoFit/>
          </a:bodyPr>
          <a:lstStyle/>
          <a:p>
            <a:r>
              <a:rPr lang="en-US" sz="2000" dirty="0" smtClean="0">
                <a:latin typeface="+mj-lt"/>
              </a:rPr>
              <a:t>(“How Much”)</a:t>
            </a:r>
            <a:endParaRPr lang="en-US" sz="2000" dirty="0">
              <a:latin typeface="+mj-lt"/>
            </a:endParaRPr>
          </a:p>
        </p:txBody>
      </p:sp>
    </p:spTree>
    <p:extLst>
      <p:ext uri="{BB962C8B-B14F-4D97-AF65-F5344CB8AC3E}">
        <p14:creationId xmlns:p14="http://schemas.microsoft.com/office/powerpoint/2010/main" val="388871352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76"/>
            <a:ext cx="7498080" cy="990600"/>
          </a:xfrm>
        </p:spPr>
        <p:txBody>
          <a:bodyPr>
            <a:normAutofit fontScale="90000"/>
          </a:bodyPr>
          <a:lstStyle/>
          <a:p>
            <a:r>
              <a:rPr lang="en-US" dirty="0" smtClean="0"/>
              <a:t>Methadone Maintenance Therapy</a:t>
            </a:r>
            <a:endParaRPr lang="en-US" dirty="0"/>
          </a:p>
        </p:txBody>
      </p:sp>
      <p:sp>
        <p:nvSpPr>
          <p:cNvPr id="3" name="Content Placeholder 2"/>
          <p:cNvSpPr>
            <a:spLocks noGrp="1"/>
          </p:cNvSpPr>
          <p:nvPr>
            <p:ph idx="1"/>
          </p:nvPr>
        </p:nvSpPr>
        <p:spPr>
          <a:xfrm>
            <a:off x="228599" y="990600"/>
            <a:ext cx="8153400" cy="5181600"/>
          </a:xfrm>
        </p:spPr>
        <p:txBody>
          <a:bodyPr>
            <a:noAutofit/>
          </a:bodyPr>
          <a:lstStyle/>
          <a:p>
            <a:r>
              <a:rPr lang="en-US" sz="2600" dirty="0" smtClean="0"/>
              <a:t>Full agonist with long elimination half-life</a:t>
            </a:r>
          </a:p>
          <a:p>
            <a:r>
              <a:rPr lang="en-US" sz="2600" dirty="0" smtClean="0"/>
              <a:t>Once daily dispensing in a federally-qualified methadone clinic by an RN/LPN</a:t>
            </a:r>
          </a:p>
          <a:p>
            <a:r>
              <a:rPr lang="en-US" sz="2600" dirty="0" smtClean="0"/>
              <a:t>Reduces euphoria of subsequent opioid use</a:t>
            </a:r>
          </a:p>
          <a:p>
            <a:r>
              <a:rPr lang="en-US" sz="2600" dirty="0" smtClean="0"/>
              <a:t>Specific Eligibility </a:t>
            </a:r>
            <a:r>
              <a:rPr lang="en-US" sz="2600" dirty="0"/>
              <a:t>Criteria</a:t>
            </a:r>
          </a:p>
          <a:p>
            <a:r>
              <a:rPr lang="en-US" sz="2600" dirty="0" smtClean="0"/>
              <a:t>Typical effective dose range </a:t>
            </a:r>
            <a:r>
              <a:rPr lang="en-US" sz="2600" u="sng" dirty="0" smtClean="0">
                <a:solidFill>
                  <a:srgbClr val="FF0000"/>
                </a:solidFill>
              </a:rPr>
              <a:t>60-90mg/day*</a:t>
            </a:r>
          </a:p>
          <a:p>
            <a:r>
              <a:rPr lang="en-US" sz="2600" dirty="0"/>
              <a:t>Contingency management – Take home doses (NTE 28 days</a:t>
            </a:r>
            <a:r>
              <a:rPr lang="en-US" sz="2600" dirty="0" smtClean="0"/>
              <a:t>)</a:t>
            </a:r>
          </a:p>
          <a:p>
            <a:r>
              <a:rPr lang="en-US" sz="2600" dirty="0" smtClean="0"/>
              <a:t>Integrated individual and group counseling</a:t>
            </a:r>
          </a:p>
          <a:p>
            <a:pPr marL="114300" indent="0">
              <a:buNone/>
            </a:pPr>
            <a:endParaRPr lang="en-US" sz="2600" dirty="0" smtClean="0"/>
          </a:p>
          <a:p>
            <a:pPr marL="114300" indent="0">
              <a:buNone/>
            </a:pPr>
            <a:endParaRPr lang="en-US" sz="2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083503"/>
            <a:ext cx="3474720"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5960066"/>
            <a:ext cx="3933321" cy="461665"/>
          </a:xfrm>
          <a:prstGeom prst="rect">
            <a:avLst/>
          </a:prstGeom>
          <a:noFill/>
        </p:spPr>
        <p:txBody>
          <a:bodyPr wrap="none" rtlCol="0">
            <a:spAutoFit/>
          </a:bodyPr>
          <a:lstStyle/>
          <a:p>
            <a:r>
              <a:rPr lang="en-US" sz="2400" b="1" dirty="0" smtClean="0"/>
              <a:t>*higher for pregnant patients</a:t>
            </a:r>
            <a:endParaRPr lang="en-US" sz="2400" b="1" dirty="0"/>
          </a:p>
        </p:txBody>
      </p:sp>
    </p:spTree>
    <p:extLst>
      <p:ext uri="{BB962C8B-B14F-4D97-AF65-F5344CB8AC3E}">
        <p14:creationId xmlns:p14="http://schemas.microsoft.com/office/powerpoint/2010/main" val="306194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021"/>
            <a:ext cx="7620000" cy="1143000"/>
          </a:xfrm>
        </p:spPr>
        <p:txBody>
          <a:bodyPr/>
          <a:lstStyle/>
          <a:p>
            <a:r>
              <a:rPr lang="en-US" dirty="0" smtClean="0"/>
              <a:t>Methadone: Pros/Cons</a:t>
            </a:r>
            <a:endParaRPr lang="en-US" dirty="0"/>
          </a:p>
        </p:txBody>
      </p:sp>
      <p:sp>
        <p:nvSpPr>
          <p:cNvPr id="5" name="Content Placeholder 4"/>
          <p:cNvSpPr>
            <a:spLocks noGrp="1"/>
          </p:cNvSpPr>
          <p:nvPr>
            <p:ph sz="half" idx="1"/>
          </p:nvPr>
        </p:nvSpPr>
        <p:spPr>
          <a:xfrm>
            <a:off x="304800" y="1295400"/>
            <a:ext cx="4038600" cy="5181600"/>
          </a:xfrm>
        </p:spPr>
        <p:txBody>
          <a:bodyPr>
            <a:normAutofit fontScale="92500"/>
          </a:bodyPr>
          <a:lstStyle/>
          <a:p>
            <a:r>
              <a:rPr lang="en-US" dirty="0" smtClean="0"/>
              <a:t>Pros</a:t>
            </a:r>
          </a:p>
          <a:p>
            <a:pPr lvl="1"/>
            <a:r>
              <a:rPr lang="en-US" dirty="0" smtClean="0"/>
              <a:t>Increased retention in treatment</a:t>
            </a:r>
          </a:p>
          <a:p>
            <a:pPr lvl="1"/>
            <a:r>
              <a:rPr lang="en-US" dirty="0" smtClean="0"/>
              <a:t>Decreased opioid use</a:t>
            </a:r>
          </a:p>
          <a:p>
            <a:pPr lvl="1"/>
            <a:r>
              <a:rPr lang="en-US" dirty="0" smtClean="0"/>
              <a:t>Decreased HIV transmission</a:t>
            </a:r>
          </a:p>
          <a:p>
            <a:pPr lvl="1"/>
            <a:r>
              <a:rPr lang="en-US" dirty="0" smtClean="0"/>
              <a:t>Highly </a:t>
            </a:r>
            <a:r>
              <a:rPr lang="en-US" dirty="0"/>
              <a:t>structured treatment</a:t>
            </a:r>
          </a:p>
          <a:p>
            <a:pPr lvl="2"/>
            <a:r>
              <a:rPr lang="en-US" dirty="0" smtClean="0"/>
              <a:t>Psychiatric comorbidity</a:t>
            </a:r>
          </a:p>
          <a:p>
            <a:pPr lvl="2"/>
            <a:r>
              <a:rPr lang="en-US" dirty="0" err="1" smtClean="0"/>
              <a:t>Polysubstance</a:t>
            </a:r>
            <a:r>
              <a:rPr lang="en-US" dirty="0" smtClean="0"/>
              <a:t> use</a:t>
            </a:r>
          </a:p>
          <a:p>
            <a:pPr lvl="2"/>
            <a:r>
              <a:rPr lang="en-US" dirty="0" smtClean="0"/>
              <a:t>Frequent </a:t>
            </a:r>
            <a:r>
              <a:rPr lang="en-US" dirty="0"/>
              <a:t>relapses</a:t>
            </a:r>
          </a:p>
          <a:p>
            <a:pPr lvl="1"/>
            <a:r>
              <a:rPr lang="en-US" dirty="0" smtClean="0"/>
              <a:t>Gold standard for OUD in Pregnancy</a:t>
            </a:r>
          </a:p>
          <a:p>
            <a:pPr lvl="1"/>
            <a:r>
              <a:rPr lang="en-US" dirty="0" smtClean="0"/>
              <a:t>Some analgesic benefit</a:t>
            </a:r>
            <a:endParaRPr lang="en-US" dirty="0"/>
          </a:p>
          <a:p>
            <a:endParaRPr lang="en-US" dirty="0"/>
          </a:p>
        </p:txBody>
      </p:sp>
      <p:sp>
        <p:nvSpPr>
          <p:cNvPr id="6" name="Content Placeholder 5"/>
          <p:cNvSpPr>
            <a:spLocks noGrp="1"/>
          </p:cNvSpPr>
          <p:nvPr>
            <p:ph sz="half" idx="2"/>
          </p:nvPr>
        </p:nvSpPr>
        <p:spPr>
          <a:xfrm>
            <a:off x="4648200" y="1295400"/>
            <a:ext cx="3657600" cy="4818888"/>
          </a:xfrm>
        </p:spPr>
        <p:txBody>
          <a:bodyPr>
            <a:normAutofit fontScale="92500"/>
          </a:bodyPr>
          <a:lstStyle/>
          <a:p>
            <a:r>
              <a:rPr lang="en-US" dirty="0" smtClean="0"/>
              <a:t>Cons</a:t>
            </a:r>
          </a:p>
          <a:p>
            <a:pPr lvl="1"/>
            <a:r>
              <a:rPr lang="en-US" dirty="0" err="1" smtClean="0"/>
              <a:t>QTc</a:t>
            </a:r>
            <a:r>
              <a:rPr lang="en-US" dirty="0" smtClean="0"/>
              <a:t> prolongation</a:t>
            </a:r>
          </a:p>
          <a:p>
            <a:pPr lvl="1"/>
            <a:r>
              <a:rPr lang="en-US" dirty="0" smtClean="0"/>
              <a:t>High overdose risk</a:t>
            </a:r>
          </a:p>
          <a:p>
            <a:pPr lvl="1"/>
            <a:r>
              <a:rPr lang="en-US" u="sng" dirty="0" smtClean="0"/>
              <a:t>Many</a:t>
            </a:r>
            <a:r>
              <a:rPr lang="en-US" dirty="0" smtClean="0"/>
              <a:t> drug-drug interactions</a:t>
            </a:r>
          </a:p>
          <a:p>
            <a:pPr lvl="2"/>
            <a:r>
              <a:rPr lang="en-US" dirty="0" err="1" smtClean="0"/>
              <a:t>Benzodiazapines</a:t>
            </a:r>
            <a:endParaRPr lang="en-US" dirty="0"/>
          </a:p>
          <a:p>
            <a:pPr lvl="2"/>
            <a:r>
              <a:rPr lang="en-US" dirty="0" smtClean="0"/>
              <a:t>HIV meds</a:t>
            </a:r>
          </a:p>
          <a:p>
            <a:pPr lvl="2"/>
            <a:r>
              <a:rPr lang="en-US" dirty="0" smtClean="0"/>
              <a:t>Seizure medications</a:t>
            </a:r>
          </a:p>
          <a:p>
            <a:pPr lvl="1"/>
            <a:r>
              <a:rPr lang="en-US" dirty="0" err="1" smtClean="0"/>
              <a:t>Polysubstance</a:t>
            </a:r>
            <a:r>
              <a:rPr lang="en-US" dirty="0" smtClean="0"/>
              <a:t> use</a:t>
            </a:r>
          </a:p>
          <a:p>
            <a:pPr lvl="1"/>
            <a:r>
              <a:rPr lang="en-US" dirty="0" smtClean="0"/>
              <a:t>Daily dosing</a:t>
            </a:r>
          </a:p>
          <a:p>
            <a:pPr lvl="1"/>
            <a:endParaRPr lang="en-US" dirty="0" smtClean="0"/>
          </a:p>
          <a:p>
            <a:pPr lvl="1"/>
            <a:endParaRPr lang="en-US" dirty="0"/>
          </a:p>
        </p:txBody>
      </p:sp>
    </p:spTree>
    <p:extLst>
      <p:ext uri="{BB962C8B-B14F-4D97-AF65-F5344CB8AC3E}">
        <p14:creationId xmlns:p14="http://schemas.microsoft.com/office/powerpoint/2010/main" val="243226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66888" cy="1143000"/>
          </a:xfrm>
        </p:spPr>
        <p:txBody>
          <a:bodyPr>
            <a:normAutofit fontScale="90000"/>
          </a:bodyPr>
          <a:lstStyle/>
          <a:p>
            <a:r>
              <a:rPr lang="en-US" sz="4000" dirty="0" smtClean="0"/>
              <a:t>Buprenorphine (</a:t>
            </a:r>
            <a:r>
              <a:rPr lang="en-US" sz="4000" dirty="0" err="1" smtClean="0"/>
              <a:t>subutex</a:t>
            </a:r>
            <a:r>
              <a:rPr lang="en-US" sz="4000" dirty="0" smtClean="0"/>
              <a:t>™) /naloxone (</a:t>
            </a:r>
            <a:r>
              <a:rPr lang="en-US" sz="4000" dirty="0" err="1" smtClean="0"/>
              <a:t>Suboxone</a:t>
            </a:r>
            <a:r>
              <a:rPr lang="en-US" sz="4000" dirty="0" smtClean="0"/>
              <a:t>™) (4:1 combination)</a:t>
            </a:r>
            <a:r>
              <a:rPr lang="en-US" dirty="0" smtClean="0"/>
              <a:t/>
            </a:r>
            <a:br>
              <a:rPr lang="en-US" dirty="0" smtClean="0"/>
            </a:br>
            <a:endParaRPr lang="en-US" dirty="0"/>
          </a:p>
        </p:txBody>
      </p:sp>
      <p:sp>
        <p:nvSpPr>
          <p:cNvPr id="3" name="Content Placeholder 2"/>
          <p:cNvSpPr>
            <a:spLocks noGrp="1"/>
          </p:cNvSpPr>
          <p:nvPr>
            <p:ph idx="1"/>
          </p:nvPr>
        </p:nvSpPr>
        <p:spPr>
          <a:xfrm>
            <a:off x="457200" y="1645920"/>
            <a:ext cx="7498080" cy="4800600"/>
          </a:xfrm>
        </p:spPr>
        <p:txBody>
          <a:bodyPr>
            <a:noAutofit/>
          </a:bodyPr>
          <a:lstStyle/>
          <a:p>
            <a:r>
              <a:rPr lang="en-US" sz="2400" dirty="0" smtClean="0"/>
              <a:t>Partial opioid agonist (plateau effect)</a:t>
            </a:r>
          </a:p>
          <a:p>
            <a:r>
              <a:rPr lang="en-US" sz="2400" dirty="0"/>
              <a:t>L</a:t>
            </a:r>
            <a:r>
              <a:rPr lang="en-US" sz="2400" dirty="0" smtClean="0"/>
              <a:t>ong half-life</a:t>
            </a:r>
          </a:p>
          <a:p>
            <a:r>
              <a:rPr lang="en-US" sz="2400" dirty="0" smtClean="0"/>
              <a:t>Typically once daily, but BID or TID is safe</a:t>
            </a:r>
          </a:p>
          <a:p>
            <a:r>
              <a:rPr lang="en-US" sz="2400" dirty="0" smtClean="0"/>
              <a:t>24mg usually the highest effective dose</a:t>
            </a:r>
          </a:p>
          <a:p>
            <a:r>
              <a:rPr lang="en-US" sz="2400" dirty="0" smtClean="0"/>
              <a:t>Less euphoric effect than other </a:t>
            </a:r>
            <a:r>
              <a:rPr lang="en-US" sz="2400" dirty="0" err="1" smtClean="0"/>
              <a:t>opioids</a:t>
            </a:r>
            <a:endParaRPr lang="en-US" sz="2400" dirty="0" smtClean="0"/>
          </a:p>
          <a:p>
            <a:r>
              <a:rPr lang="en-US" sz="2400" dirty="0" smtClean="0"/>
              <a:t>Paired with antagonist (naloxone) to prevent abuse through injection</a:t>
            </a:r>
          </a:p>
          <a:p>
            <a:r>
              <a:rPr lang="en-US" sz="2400" dirty="0" smtClean="0"/>
              <a:t>Office based prescribing with DEA waiver</a:t>
            </a:r>
            <a:r>
              <a:rPr lang="en-US" sz="2400" dirty="0"/>
              <a:t> </a:t>
            </a:r>
            <a:r>
              <a:rPr lang="en-US" sz="2400" dirty="0" smtClean="0"/>
              <a:t>or “X license”</a:t>
            </a:r>
          </a:p>
          <a:p>
            <a:pPr lvl="1"/>
            <a:r>
              <a:rPr lang="en-US" sz="2400" dirty="0" smtClean="0"/>
              <a:t>One day or online training </a:t>
            </a:r>
          </a:p>
          <a:p>
            <a:pPr lvl="1"/>
            <a:r>
              <a:rPr lang="en-US" sz="2400" dirty="0" smtClean="0"/>
              <a:t>Treat up to 30 patients first year, then up to 100 patients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90600"/>
            <a:ext cx="217728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288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Buprenorphine: Pros/Cons</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Pros</a:t>
            </a:r>
          </a:p>
          <a:p>
            <a:pPr lvl="1"/>
            <a:r>
              <a:rPr lang="en-US" dirty="0" smtClean="0"/>
              <a:t>Effective for pain and OUD</a:t>
            </a:r>
          </a:p>
          <a:p>
            <a:pPr lvl="1"/>
            <a:r>
              <a:rPr lang="en-US" dirty="0" smtClean="0"/>
              <a:t>Increased retention in treatment</a:t>
            </a:r>
          </a:p>
          <a:p>
            <a:pPr lvl="1"/>
            <a:r>
              <a:rPr lang="en-US" dirty="0" smtClean="0"/>
              <a:t>Low overdose risk</a:t>
            </a:r>
          </a:p>
          <a:p>
            <a:pPr lvl="1"/>
            <a:r>
              <a:rPr lang="en-US" dirty="0" smtClean="0"/>
              <a:t>Office-based prescribing (OBOT)</a:t>
            </a:r>
          </a:p>
          <a:p>
            <a:pPr lvl="1"/>
            <a:r>
              <a:rPr lang="en-US" dirty="0" smtClean="0"/>
              <a:t>Minimal drug interactions</a:t>
            </a:r>
          </a:p>
          <a:p>
            <a:pPr lvl="2"/>
            <a:r>
              <a:rPr lang="en-US" dirty="0" smtClean="0"/>
              <a:t>Except </a:t>
            </a:r>
            <a:r>
              <a:rPr lang="en-US" dirty="0" err="1" smtClean="0"/>
              <a:t>benzos</a:t>
            </a:r>
            <a:r>
              <a:rPr lang="en-US" dirty="0" smtClean="0"/>
              <a:t>, </a:t>
            </a:r>
            <a:r>
              <a:rPr lang="en-US" dirty="0" err="1" smtClean="0"/>
              <a:t>etoh</a:t>
            </a:r>
            <a:endParaRPr lang="en-US" dirty="0" smtClean="0"/>
          </a:p>
          <a:p>
            <a:pPr lvl="1"/>
            <a:r>
              <a:rPr lang="en-US" dirty="0" smtClean="0"/>
              <a:t>No cardiac toxicity</a:t>
            </a:r>
          </a:p>
          <a:p>
            <a:pPr lvl="1"/>
            <a:r>
              <a:rPr lang="en-US" dirty="0" smtClean="0"/>
              <a:t>Less neonatal abstinence syndrome compared to methadone</a:t>
            </a:r>
            <a:endParaRPr lang="en-US" dirty="0"/>
          </a:p>
        </p:txBody>
      </p:sp>
      <p:sp>
        <p:nvSpPr>
          <p:cNvPr id="6" name="Content Placeholder 5"/>
          <p:cNvSpPr>
            <a:spLocks noGrp="1"/>
          </p:cNvSpPr>
          <p:nvPr>
            <p:ph sz="half" idx="2"/>
          </p:nvPr>
        </p:nvSpPr>
        <p:spPr>
          <a:xfrm>
            <a:off x="4419600" y="1536192"/>
            <a:ext cx="3886200" cy="4590288"/>
          </a:xfrm>
        </p:spPr>
        <p:txBody>
          <a:bodyPr>
            <a:normAutofit fontScale="85000" lnSpcReduction="10000"/>
          </a:bodyPr>
          <a:lstStyle/>
          <a:p>
            <a:r>
              <a:rPr lang="en-US" dirty="0" smtClean="0"/>
              <a:t>Cons</a:t>
            </a:r>
          </a:p>
          <a:p>
            <a:pPr lvl="1"/>
            <a:r>
              <a:rPr lang="en-US" dirty="0" smtClean="0"/>
              <a:t>Training required to prescribe</a:t>
            </a:r>
          </a:p>
          <a:p>
            <a:pPr lvl="1"/>
            <a:r>
              <a:rPr lang="en-US" dirty="0" smtClean="0"/>
              <a:t>Cost</a:t>
            </a:r>
          </a:p>
          <a:p>
            <a:pPr lvl="1"/>
            <a:r>
              <a:rPr lang="en-US" dirty="0" smtClean="0"/>
              <a:t>Can complicate pain treatment</a:t>
            </a:r>
          </a:p>
          <a:p>
            <a:pPr lvl="1"/>
            <a:r>
              <a:rPr lang="en-US" dirty="0" smtClean="0"/>
              <a:t>Potential for precipitated withdrawal</a:t>
            </a:r>
          </a:p>
          <a:p>
            <a:pPr lvl="1"/>
            <a:r>
              <a:rPr lang="en-US" dirty="0" smtClean="0"/>
              <a:t>Can be diverted</a:t>
            </a:r>
          </a:p>
          <a:p>
            <a:pPr lvl="1"/>
            <a:endParaRPr lang="en-US" dirty="0"/>
          </a:p>
        </p:txBody>
      </p:sp>
    </p:spTree>
    <p:extLst>
      <p:ext uri="{BB962C8B-B14F-4D97-AF65-F5344CB8AC3E}">
        <p14:creationId xmlns:p14="http://schemas.microsoft.com/office/powerpoint/2010/main" val="2154330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844</TotalTime>
  <Words>1326</Words>
  <Application>Microsoft Office PowerPoint</Application>
  <PresentationFormat>On-screen Show (4:3)</PresentationFormat>
  <Paragraphs>256</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Helvetica Bold</vt:lpstr>
      <vt:lpstr>Calibri</vt:lpstr>
      <vt:lpstr>Cambria</vt:lpstr>
      <vt:lpstr>Times</vt:lpstr>
      <vt:lpstr>Wingdings</vt:lpstr>
      <vt:lpstr>Adjacency</vt:lpstr>
      <vt:lpstr>Medication Assisted Treatment  for Opioid Use Disorders</vt:lpstr>
      <vt:lpstr>Learning Objectives</vt:lpstr>
      <vt:lpstr>Treatment Options for  Opioid Use Disorders</vt:lpstr>
      <vt:lpstr>Medication Efficacy For Opioid Use Disorder</vt:lpstr>
      <vt:lpstr>Opioid Activity Levels</vt:lpstr>
      <vt:lpstr>Methadone Maintenance Therapy</vt:lpstr>
      <vt:lpstr>Methadone: Pros/Cons</vt:lpstr>
      <vt:lpstr>Buprenorphine (subutex™) /naloxone (Suboxone™) (4:1 combination) </vt:lpstr>
      <vt:lpstr>Buprenorphine: Pros/Cons</vt:lpstr>
      <vt:lpstr>Methadone Vs. Buprenorphine</vt:lpstr>
      <vt:lpstr>PowerPoint Presentation</vt:lpstr>
      <vt:lpstr>Naltrexone:  opioid  antagonist</vt:lpstr>
      <vt:lpstr>Extended release naltrexone</vt:lpstr>
      <vt:lpstr>XR-Naltrexone for Opioid Use Disorder</vt:lpstr>
      <vt:lpstr>PowerPoint Presentation</vt:lpstr>
      <vt:lpstr>Naltrexone: pros/cons</vt:lpstr>
      <vt:lpstr>Detox vs. Maintenance:  Which is Better?</vt:lpstr>
      <vt:lpstr>PowerPoint Presentation</vt:lpstr>
      <vt:lpstr>Common Pitfalls in Primary Care</vt:lpstr>
      <vt:lpstr>Questions? weimerm@ohsu.edu Twitter @DrMelissaWeimer </vt:lpstr>
    </vt:vector>
  </TitlesOfParts>
  <Company>OHSU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weimerm</dc:creator>
  <cp:lastModifiedBy>Melissa Weimer</cp:lastModifiedBy>
  <cp:revision>86</cp:revision>
  <cp:lastPrinted>2015-02-18T22:47:07Z</cp:lastPrinted>
  <dcterms:created xsi:type="dcterms:W3CDTF">2015-02-03T23:00:02Z</dcterms:created>
  <dcterms:modified xsi:type="dcterms:W3CDTF">2016-05-20T17:36:24Z</dcterms:modified>
</cp:coreProperties>
</file>