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70" r:id="rId3"/>
    <p:sldId id="258" r:id="rId4"/>
    <p:sldId id="272" r:id="rId5"/>
    <p:sldId id="273" r:id="rId6"/>
    <p:sldId id="274" r:id="rId7"/>
    <p:sldId id="264" r:id="rId8"/>
    <p:sldId id="263" r:id="rId9"/>
    <p:sldId id="259" r:id="rId10"/>
    <p:sldId id="261" r:id="rId11"/>
    <p:sldId id="260" r:id="rId12"/>
    <p:sldId id="271" r:id="rId13"/>
  </p:sldIdLst>
  <p:sldSz cx="9144000" cy="6858000" type="letter"/>
  <p:notesSz cx="9144000" cy="6858000"/>
  <p:defaultTextStyle>
    <a:defPPr>
      <a:defRPr lang="en-US"/>
    </a:defPPr>
    <a:lvl1pPr marL="0" algn="l" defTabSz="4570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7" algn="l" defTabSz="4570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73" algn="l" defTabSz="4570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10" algn="l" defTabSz="4570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45" algn="l" defTabSz="4570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82" algn="l" defTabSz="4570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18" algn="l" defTabSz="4570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55" algn="l" defTabSz="4570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91" algn="l" defTabSz="4570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BD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614" autoAdjust="0"/>
  </p:normalViewPr>
  <p:slideViewPr>
    <p:cSldViewPr snapToGrid="0" snapToObjects="1">
      <p:cViewPr varScale="1">
        <p:scale>
          <a:sx n="107" d="100"/>
          <a:sy n="107" d="100"/>
        </p:scale>
        <p:origin x="-9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87E133-DC60-3845-8F57-F74423918173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5FF1D1-238D-FC44-AD1C-0F98A0CB005A}">
      <dgm:prSet phldrT="[Text]"/>
      <dgm:spPr>
        <a:solidFill>
          <a:srgbClr val="89070E"/>
        </a:solidFill>
      </dgm:spPr>
      <dgm:t>
        <a:bodyPr/>
        <a:lstStyle/>
        <a:p>
          <a:r>
            <a:rPr lang="en-US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schemeClr val="tx2">
                    <a:lumMod val="20000"/>
                    <a:lumOff val="80000"/>
                    <a:alpha val="43000"/>
                  </a:schemeClr>
                </a:outerShdw>
              </a:effectLst>
            </a:rPr>
            <a:t>Barriers</a:t>
          </a:r>
          <a:endParaRPr lang="en-US" dirty="0">
            <a:solidFill>
              <a:schemeClr val="bg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schemeClr val="tx2">
                  <a:lumMod val="20000"/>
                  <a:lumOff val="80000"/>
                  <a:alpha val="43000"/>
                </a:schemeClr>
              </a:outerShdw>
            </a:effectLst>
          </a:endParaRPr>
        </a:p>
      </dgm:t>
    </dgm:pt>
    <dgm:pt modelId="{00CB6124-B134-1543-896E-40656B996DC0}" type="parTrans" cxnId="{1A35BD47-DBC9-754B-A11F-2BAE8BB88C10}">
      <dgm:prSet/>
      <dgm:spPr/>
      <dgm:t>
        <a:bodyPr/>
        <a:lstStyle/>
        <a:p>
          <a:endParaRPr lang="en-US"/>
        </a:p>
      </dgm:t>
    </dgm:pt>
    <dgm:pt modelId="{89F7CBB1-9816-7841-B58A-BD67804C55E9}" type="sibTrans" cxnId="{1A35BD47-DBC9-754B-A11F-2BAE8BB88C10}">
      <dgm:prSet/>
      <dgm:spPr/>
      <dgm:t>
        <a:bodyPr/>
        <a:lstStyle/>
        <a:p>
          <a:endParaRPr lang="en-US"/>
        </a:p>
      </dgm:t>
    </dgm:pt>
    <dgm:pt modelId="{C5BE6C71-BF56-344D-9BFF-3F73FB2ACD05}">
      <dgm:prSet phldrT="[Text]" custT="1"/>
      <dgm:spPr>
        <a:solidFill>
          <a:schemeClr val="accent3">
            <a:lumMod val="25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tx2">
                  <a:lumMod val="20000"/>
                  <a:lumOff val="80000"/>
                </a:schemeClr>
              </a:solidFill>
            </a:rPr>
            <a:t>Communication</a:t>
          </a:r>
          <a:endParaRPr lang="en-US" sz="1200" b="1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47C1EF54-DA6B-C74A-9751-93B43126B09D}" type="parTrans" cxnId="{77BAF141-CC93-BB4F-B87E-7ADC0066BB7E}">
      <dgm:prSet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399BDC25-B68A-CB4D-8AD2-6B7318C09BE3}" type="sibTrans" cxnId="{77BAF141-CC93-BB4F-B87E-7ADC0066BB7E}">
      <dgm:prSet/>
      <dgm:spPr/>
      <dgm:t>
        <a:bodyPr/>
        <a:lstStyle/>
        <a:p>
          <a:endParaRPr lang="en-US"/>
        </a:p>
      </dgm:t>
    </dgm:pt>
    <dgm:pt modelId="{A9E04CC4-6144-8E4C-BFED-5B1F7314237C}">
      <dgm:prSet phldrT="[Text]" custT="1"/>
      <dgm:spPr>
        <a:solidFill>
          <a:schemeClr val="accent3">
            <a:lumMod val="25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tx2">
                  <a:lumMod val="20000"/>
                  <a:lumOff val="80000"/>
                </a:schemeClr>
              </a:solidFill>
            </a:rPr>
            <a:t>Understanding Pain</a:t>
          </a:r>
          <a:endParaRPr lang="en-US" sz="1200" b="1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FBD99D6F-73CA-C947-AAC2-9EB8ACE43ED6}" type="parTrans" cxnId="{6A81934A-F439-7D41-B4C9-444155A2BAD8}">
      <dgm:prSet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07EF9F2D-9D75-E74A-84EC-BDDF406FDEDC}" type="sibTrans" cxnId="{6A81934A-F439-7D41-B4C9-444155A2BAD8}">
      <dgm:prSet/>
      <dgm:spPr/>
      <dgm:t>
        <a:bodyPr/>
        <a:lstStyle/>
        <a:p>
          <a:endParaRPr lang="en-US"/>
        </a:p>
      </dgm:t>
    </dgm:pt>
    <dgm:pt modelId="{F24C93D5-BC1D-F446-8A80-A7EFC851F376}">
      <dgm:prSet phldrT="[Text]" custT="1"/>
      <dgm:spPr>
        <a:solidFill>
          <a:schemeClr val="accent3">
            <a:lumMod val="25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tx2">
                  <a:lumMod val="20000"/>
                  <a:lumOff val="80000"/>
                </a:schemeClr>
              </a:solidFill>
            </a:rPr>
            <a:t>Culture, Community &amp; Family Systems</a:t>
          </a:r>
          <a:endParaRPr lang="en-US" sz="1200" b="1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05E595C9-F59C-F347-8E15-DA2EC0D62296}" type="parTrans" cxnId="{3EC966F0-AFE0-8741-9164-B2C23AEB8001}">
      <dgm:prSet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85FC5E28-7129-FE40-8390-29F83B6350AB}" type="sibTrans" cxnId="{3EC966F0-AFE0-8741-9164-B2C23AEB8001}">
      <dgm:prSet/>
      <dgm:spPr/>
      <dgm:t>
        <a:bodyPr/>
        <a:lstStyle/>
        <a:p>
          <a:endParaRPr lang="en-US"/>
        </a:p>
      </dgm:t>
    </dgm:pt>
    <dgm:pt modelId="{63D45296-AF78-E743-860B-B11503DC0CA3}">
      <dgm:prSet phldrT="[Text]" custT="1"/>
      <dgm:spPr>
        <a:solidFill>
          <a:schemeClr val="accent3">
            <a:lumMod val="25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tx2">
                  <a:lumMod val="20000"/>
                  <a:lumOff val="80000"/>
                </a:schemeClr>
              </a:solidFill>
            </a:rPr>
            <a:t>Financial</a:t>
          </a:r>
          <a:endParaRPr lang="en-US" sz="1200" b="1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70EC9DDF-8B25-E744-8D69-C114DC3D5BCF}" type="parTrans" cxnId="{6834E337-9504-F840-BB8A-93410562946B}">
      <dgm:prSet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C3A3E6C4-7DD9-B345-A6E0-5598E288ABEB}" type="sibTrans" cxnId="{6834E337-9504-F840-BB8A-93410562946B}">
      <dgm:prSet/>
      <dgm:spPr/>
      <dgm:t>
        <a:bodyPr/>
        <a:lstStyle/>
        <a:p>
          <a:endParaRPr lang="en-US"/>
        </a:p>
      </dgm:t>
    </dgm:pt>
    <dgm:pt modelId="{A9E528F6-418A-E442-9FC7-D9D76645B2A7}">
      <dgm:prSet phldrT="[Text]" custT="1"/>
      <dgm:spPr>
        <a:solidFill>
          <a:schemeClr val="accent3">
            <a:lumMod val="25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tx2">
                  <a:lumMod val="20000"/>
                  <a:lumOff val="80000"/>
                </a:schemeClr>
              </a:solidFill>
            </a:rPr>
            <a:t>Care Transitions</a:t>
          </a:r>
        </a:p>
      </dgm:t>
    </dgm:pt>
    <dgm:pt modelId="{E841BC4E-D780-CC4C-B44B-D953C4B555F9}" type="parTrans" cxnId="{F9C80DEC-D6D4-D04D-A31B-129EDAE8A4F3}">
      <dgm:prSet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7C38D01C-639A-4F41-A10D-3C5866015B1F}" type="sibTrans" cxnId="{F9C80DEC-D6D4-D04D-A31B-129EDAE8A4F3}">
      <dgm:prSet/>
      <dgm:spPr/>
      <dgm:t>
        <a:bodyPr/>
        <a:lstStyle/>
        <a:p>
          <a:endParaRPr lang="en-US"/>
        </a:p>
      </dgm:t>
    </dgm:pt>
    <dgm:pt modelId="{79F7881D-7440-3748-9D9B-17F6DEAFC542}">
      <dgm:prSet phldrT="[Text]" custT="1"/>
      <dgm:spPr>
        <a:solidFill>
          <a:schemeClr val="accent3">
            <a:lumMod val="25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tx2">
                  <a:lumMod val="20000"/>
                  <a:lumOff val="80000"/>
                </a:schemeClr>
              </a:solidFill>
            </a:rPr>
            <a:t>Access to Treatment</a:t>
          </a:r>
          <a:endParaRPr lang="en-US" sz="1200" b="1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93B5CDBB-61EE-384C-95E7-C004F48BF4E7}" type="parTrans" cxnId="{E3159349-158E-B849-A857-2091D8D3F8AF}">
      <dgm:prSet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E7D79555-198B-1040-9695-37F9CF5B04C6}" type="sibTrans" cxnId="{E3159349-158E-B849-A857-2091D8D3F8AF}">
      <dgm:prSet/>
      <dgm:spPr/>
      <dgm:t>
        <a:bodyPr/>
        <a:lstStyle/>
        <a:p>
          <a:endParaRPr lang="en-US"/>
        </a:p>
      </dgm:t>
    </dgm:pt>
    <dgm:pt modelId="{3C8FBFBB-50A1-A34B-AE3F-57F36DF2EB63}">
      <dgm:prSet phldrT="[Text]" custT="1"/>
      <dgm:spPr>
        <a:solidFill>
          <a:schemeClr val="accent3">
            <a:lumMod val="25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tx2">
                  <a:lumMod val="20000"/>
                  <a:lumOff val="80000"/>
                </a:schemeClr>
              </a:solidFill>
            </a:rPr>
            <a:t>Complexity</a:t>
          </a:r>
          <a:endParaRPr lang="en-US" sz="1200" b="1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1CF5C9AF-2EE6-F94D-9122-07F2A616B59A}" type="parTrans" cxnId="{89467A3F-1175-294B-A9BD-65FB4B2C747D}">
      <dgm:prSet/>
      <dgm:spPr>
        <a:solidFill>
          <a:srgbClr val="FFFFFF"/>
        </a:solidFill>
      </dgm:spPr>
      <dgm:t>
        <a:bodyPr/>
        <a:lstStyle/>
        <a:p>
          <a:endParaRPr lang="en-US"/>
        </a:p>
      </dgm:t>
    </dgm:pt>
    <dgm:pt modelId="{EF3E9BF0-89EF-EB41-8BF3-F0E0262FDD4A}" type="sibTrans" cxnId="{89467A3F-1175-294B-A9BD-65FB4B2C747D}">
      <dgm:prSet/>
      <dgm:spPr/>
      <dgm:t>
        <a:bodyPr/>
        <a:lstStyle/>
        <a:p>
          <a:endParaRPr lang="en-US"/>
        </a:p>
      </dgm:t>
    </dgm:pt>
    <dgm:pt modelId="{DC39F2F0-3798-6647-BD21-2F71EC400F9C}">
      <dgm:prSet phldrT="[Text]" custT="1"/>
      <dgm:spPr>
        <a:solidFill>
          <a:schemeClr val="accent3">
            <a:lumMod val="25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tx2">
                  <a:lumMod val="20000"/>
                  <a:lumOff val="80000"/>
                </a:schemeClr>
              </a:solidFill>
            </a:rPr>
            <a:t>Peer to Peer</a:t>
          </a:r>
          <a:endParaRPr lang="en-US" sz="1200" b="1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4BC4D1CD-E4D6-5B45-9806-D5CF597CD16C}" type="parTrans" cxnId="{252D6CC4-DEA8-C84B-8001-C6C3FE3DC717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434EC903-8471-8942-859C-776C071CE4FC}" type="sibTrans" cxnId="{252D6CC4-DEA8-C84B-8001-C6C3FE3DC717}">
      <dgm:prSet/>
      <dgm:spPr/>
      <dgm:t>
        <a:bodyPr/>
        <a:lstStyle/>
        <a:p>
          <a:endParaRPr lang="en-US"/>
        </a:p>
      </dgm:t>
    </dgm:pt>
    <dgm:pt modelId="{ECC9AF1A-C57F-4F4C-8F45-2ED059168E6D}" type="pres">
      <dgm:prSet presAssocID="{D687E133-DC60-3845-8F57-F7442391817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F46F0E-3F38-A64E-AE7A-FCBB4B8BC18D}" type="pres">
      <dgm:prSet presAssocID="{425FF1D1-238D-FC44-AD1C-0F98A0CB005A}" presName="centerShape" presStyleLbl="node0" presStyleIdx="0" presStyleCnt="1"/>
      <dgm:spPr/>
      <dgm:t>
        <a:bodyPr/>
        <a:lstStyle/>
        <a:p>
          <a:endParaRPr lang="en-US"/>
        </a:p>
      </dgm:t>
    </dgm:pt>
    <dgm:pt modelId="{C7C8126C-D7B7-1047-B098-98AC055256EE}" type="pres">
      <dgm:prSet presAssocID="{FBD99D6F-73CA-C947-AAC2-9EB8ACE43ED6}" presName="parTrans" presStyleLbl="bgSibTrans2D1" presStyleIdx="0" presStyleCnt="8"/>
      <dgm:spPr/>
      <dgm:t>
        <a:bodyPr/>
        <a:lstStyle/>
        <a:p>
          <a:endParaRPr lang="en-US"/>
        </a:p>
      </dgm:t>
    </dgm:pt>
    <dgm:pt modelId="{DB71EFE5-D1B0-A140-A512-773D93E94C9F}" type="pres">
      <dgm:prSet presAssocID="{A9E04CC4-6144-8E4C-BFED-5B1F7314237C}" presName="node" presStyleLbl="node1" presStyleIdx="0" presStyleCnt="8" custRadScaleRad="130113" custRadScaleInc="-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BC8B1-503F-F843-BD73-1A90549315EE}" type="pres">
      <dgm:prSet presAssocID="{47C1EF54-DA6B-C74A-9751-93B43126B09D}" presName="parTrans" presStyleLbl="bgSibTrans2D1" presStyleIdx="1" presStyleCnt="8"/>
      <dgm:spPr/>
      <dgm:t>
        <a:bodyPr/>
        <a:lstStyle/>
        <a:p>
          <a:endParaRPr lang="en-US"/>
        </a:p>
      </dgm:t>
    </dgm:pt>
    <dgm:pt modelId="{205662AE-C3EE-2B44-8AA6-2DFDEF4290FD}" type="pres">
      <dgm:prSet presAssocID="{C5BE6C71-BF56-344D-9BFF-3F73FB2ACD05}" presName="node" presStyleLbl="node1" presStyleIdx="1" presStyleCnt="8" custRadScaleRad="113307" custRadScaleInc="-2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0A2FC2-2D3F-4B45-9B45-D70383E2AA07}" type="pres">
      <dgm:prSet presAssocID="{E841BC4E-D780-CC4C-B44B-D953C4B555F9}" presName="parTrans" presStyleLbl="bgSibTrans2D1" presStyleIdx="2" presStyleCnt="8"/>
      <dgm:spPr/>
      <dgm:t>
        <a:bodyPr/>
        <a:lstStyle/>
        <a:p>
          <a:endParaRPr lang="en-US"/>
        </a:p>
      </dgm:t>
    </dgm:pt>
    <dgm:pt modelId="{CD1BC5E6-B639-694F-88AB-541D970F6D01}" type="pres">
      <dgm:prSet presAssocID="{A9E528F6-418A-E442-9FC7-D9D76645B2A7}" presName="node" presStyleLbl="node1" presStyleIdx="2" presStyleCnt="8" custRadScaleRad="111097" custRadScaleInc="-47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BE3DD-88C2-3244-9294-62FEEB5BF690}" type="pres">
      <dgm:prSet presAssocID="{70EC9DDF-8B25-E744-8D69-C114DC3D5BCF}" presName="parTrans" presStyleLbl="bgSibTrans2D1" presStyleIdx="3" presStyleCnt="8"/>
      <dgm:spPr/>
      <dgm:t>
        <a:bodyPr/>
        <a:lstStyle/>
        <a:p>
          <a:endParaRPr lang="en-US"/>
        </a:p>
      </dgm:t>
    </dgm:pt>
    <dgm:pt modelId="{2BC71C60-705F-8240-A9BC-36A0618AE1A9}" type="pres">
      <dgm:prSet presAssocID="{63D45296-AF78-E743-860B-B11503DC0CA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A87E43-7FC2-CC46-963A-32B48CEB09A7}" type="pres">
      <dgm:prSet presAssocID="{05E595C9-F59C-F347-8E15-DA2EC0D62296}" presName="parTrans" presStyleLbl="bgSibTrans2D1" presStyleIdx="4" presStyleCnt="8"/>
      <dgm:spPr/>
      <dgm:t>
        <a:bodyPr/>
        <a:lstStyle/>
        <a:p>
          <a:endParaRPr lang="en-US"/>
        </a:p>
      </dgm:t>
    </dgm:pt>
    <dgm:pt modelId="{0810E008-6A0D-2845-A59C-AE918D3BC8D3}" type="pres">
      <dgm:prSet presAssocID="{F24C93D5-BC1D-F446-8A80-A7EFC851F37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A47EB-E044-2F45-9358-719F63387C0A}" type="pres">
      <dgm:prSet presAssocID="{93B5CDBB-61EE-384C-95E7-C004F48BF4E7}" presName="parTrans" presStyleLbl="bgSibTrans2D1" presStyleIdx="5" presStyleCnt="8"/>
      <dgm:spPr/>
      <dgm:t>
        <a:bodyPr/>
        <a:lstStyle/>
        <a:p>
          <a:endParaRPr lang="en-US"/>
        </a:p>
      </dgm:t>
    </dgm:pt>
    <dgm:pt modelId="{AEF10048-B004-334A-9115-D36EAE51A317}" type="pres">
      <dgm:prSet presAssocID="{79F7881D-7440-3748-9D9B-17F6DEAFC542}" presName="node" presStyleLbl="node1" presStyleIdx="5" presStyleCnt="8" custRadScaleRad="111401" custRadScaleInc="3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4630A9-9740-CD4D-9760-17D67E5C6D6F}" type="pres">
      <dgm:prSet presAssocID="{1CF5C9AF-2EE6-F94D-9122-07F2A616B59A}" presName="parTrans" presStyleLbl="bgSibTrans2D1" presStyleIdx="6" presStyleCnt="8"/>
      <dgm:spPr/>
      <dgm:t>
        <a:bodyPr/>
        <a:lstStyle/>
        <a:p>
          <a:endParaRPr lang="en-US"/>
        </a:p>
      </dgm:t>
    </dgm:pt>
    <dgm:pt modelId="{B6A07A5C-02D2-2C41-97CA-B857E22B1783}" type="pres">
      <dgm:prSet presAssocID="{3C8FBFBB-50A1-A34B-AE3F-57F36DF2EB6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FC916-60F0-B646-8629-DC034030C6FB}" type="pres">
      <dgm:prSet presAssocID="{4BC4D1CD-E4D6-5B45-9806-D5CF597CD16C}" presName="parTrans" presStyleLbl="bgSibTrans2D1" presStyleIdx="7" presStyleCnt="8"/>
      <dgm:spPr/>
      <dgm:t>
        <a:bodyPr/>
        <a:lstStyle/>
        <a:p>
          <a:endParaRPr lang="en-US"/>
        </a:p>
      </dgm:t>
    </dgm:pt>
    <dgm:pt modelId="{BA18BF25-25A6-0147-9E12-C72457E06575}" type="pres">
      <dgm:prSet presAssocID="{DC39F2F0-3798-6647-BD21-2F71EC400F9C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48180D-D93D-1D41-8217-3693CE20FDFB}" type="presOf" srcId="{47C1EF54-DA6B-C74A-9751-93B43126B09D}" destId="{221BC8B1-503F-F843-BD73-1A90549315EE}" srcOrd="0" destOrd="0" presId="urn:microsoft.com/office/officeart/2005/8/layout/radial4"/>
    <dgm:cxn modelId="{80C54DEF-3D67-3F42-A820-EC20D6198867}" type="presOf" srcId="{C5BE6C71-BF56-344D-9BFF-3F73FB2ACD05}" destId="{205662AE-C3EE-2B44-8AA6-2DFDEF4290FD}" srcOrd="0" destOrd="0" presId="urn:microsoft.com/office/officeart/2005/8/layout/radial4"/>
    <dgm:cxn modelId="{6834E337-9504-F840-BB8A-93410562946B}" srcId="{425FF1D1-238D-FC44-AD1C-0F98A0CB005A}" destId="{63D45296-AF78-E743-860B-B11503DC0CA3}" srcOrd="3" destOrd="0" parTransId="{70EC9DDF-8B25-E744-8D69-C114DC3D5BCF}" sibTransId="{C3A3E6C4-7DD9-B345-A6E0-5598E288ABEB}"/>
    <dgm:cxn modelId="{3EC966F0-AFE0-8741-9164-B2C23AEB8001}" srcId="{425FF1D1-238D-FC44-AD1C-0F98A0CB005A}" destId="{F24C93D5-BC1D-F446-8A80-A7EFC851F376}" srcOrd="4" destOrd="0" parTransId="{05E595C9-F59C-F347-8E15-DA2EC0D62296}" sibTransId="{85FC5E28-7129-FE40-8390-29F83B6350AB}"/>
    <dgm:cxn modelId="{0DB769AC-5C61-194F-83D8-19C864741B4F}" type="presOf" srcId="{E841BC4E-D780-CC4C-B44B-D953C4B555F9}" destId="{3B0A2FC2-2D3F-4B45-9B45-D70383E2AA07}" srcOrd="0" destOrd="0" presId="urn:microsoft.com/office/officeart/2005/8/layout/radial4"/>
    <dgm:cxn modelId="{1A35BD47-DBC9-754B-A11F-2BAE8BB88C10}" srcId="{D687E133-DC60-3845-8F57-F74423918173}" destId="{425FF1D1-238D-FC44-AD1C-0F98A0CB005A}" srcOrd="0" destOrd="0" parTransId="{00CB6124-B134-1543-896E-40656B996DC0}" sibTransId="{89F7CBB1-9816-7841-B58A-BD67804C55E9}"/>
    <dgm:cxn modelId="{AE7026A3-F1DF-714B-A071-A9DA72C14AC0}" type="presOf" srcId="{79F7881D-7440-3748-9D9B-17F6DEAFC542}" destId="{AEF10048-B004-334A-9115-D36EAE51A317}" srcOrd="0" destOrd="0" presId="urn:microsoft.com/office/officeart/2005/8/layout/radial4"/>
    <dgm:cxn modelId="{252D6CC4-DEA8-C84B-8001-C6C3FE3DC717}" srcId="{425FF1D1-238D-FC44-AD1C-0F98A0CB005A}" destId="{DC39F2F0-3798-6647-BD21-2F71EC400F9C}" srcOrd="7" destOrd="0" parTransId="{4BC4D1CD-E4D6-5B45-9806-D5CF597CD16C}" sibTransId="{434EC903-8471-8942-859C-776C071CE4FC}"/>
    <dgm:cxn modelId="{176DFD73-0998-E747-870D-C850D02ED045}" type="presOf" srcId="{FBD99D6F-73CA-C947-AAC2-9EB8ACE43ED6}" destId="{C7C8126C-D7B7-1047-B098-98AC055256EE}" srcOrd="0" destOrd="0" presId="urn:microsoft.com/office/officeart/2005/8/layout/radial4"/>
    <dgm:cxn modelId="{BFEF98F1-9DFD-E04B-9DD7-B030A46A5220}" type="presOf" srcId="{DC39F2F0-3798-6647-BD21-2F71EC400F9C}" destId="{BA18BF25-25A6-0147-9E12-C72457E06575}" srcOrd="0" destOrd="0" presId="urn:microsoft.com/office/officeart/2005/8/layout/radial4"/>
    <dgm:cxn modelId="{E3159349-158E-B849-A857-2091D8D3F8AF}" srcId="{425FF1D1-238D-FC44-AD1C-0F98A0CB005A}" destId="{79F7881D-7440-3748-9D9B-17F6DEAFC542}" srcOrd="5" destOrd="0" parTransId="{93B5CDBB-61EE-384C-95E7-C004F48BF4E7}" sibTransId="{E7D79555-198B-1040-9695-37F9CF5B04C6}"/>
    <dgm:cxn modelId="{77BAF141-CC93-BB4F-B87E-7ADC0066BB7E}" srcId="{425FF1D1-238D-FC44-AD1C-0F98A0CB005A}" destId="{C5BE6C71-BF56-344D-9BFF-3F73FB2ACD05}" srcOrd="1" destOrd="0" parTransId="{47C1EF54-DA6B-C74A-9751-93B43126B09D}" sibTransId="{399BDC25-B68A-CB4D-8AD2-6B7318C09BE3}"/>
    <dgm:cxn modelId="{89467A3F-1175-294B-A9BD-65FB4B2C747D}" srcId="{425FF1D1-238D-FC44-AD1C-0F98A0CB005A}" destId="{3C8FBFBB-50A1-A34B-AE3F-57F36DF2EB63}" srcOrd="6" destOrd="0" parTransId="{1CF5C9AF-2EE6-F94D-9122-07F2A616B59A}" sibTransId="{EF3E9BF0-89EF-EB41-8BF3-F0E0262FDD4A}"/>
    <dgm:cxn modelId="{58336D5A-557F-204A-94A0-BD448EA6DFFB}" type="presOf" srcId="{1CF5C9AF-2EE6-F94D-9122-07F2A616B59A}" destId="{144630A9-9740-CD4D-9760-17D67E5C6D6F}" srcOrd="0" destOrd="0" presId="urn:microsoft.com/office/officeart/2005/8/layout/radial4"/>
    <dgm:cxn modelId="{6A81934A-F439-7D41-B4C9-444155A2BAD8}" srcId="{425FF1D1-238D-FC44-AD1C-0F98A0CB005A}" destId="{A9E04CC4-6144-8E4C-BFED-5B1F7314237C}" srcOrd="0" destOrd="0" parTransId="{FBD99D6F-73CA-C947-AAC2-9EB8ACE43ED6}" sibTransId="{07EF9F2D-9D75-E74A-84EC-BDDF406FDEDC}"/>
    <dgm:cxn modelId="{D7A75264-0D4E-DF4C-BBFC-1107944EC6B6}" type="presOf" srcId="{70EC9DDF-8B25-E744-8D69-C114DC3D5BCF}" destId="{6F6BE3DD-88C2-3244-9294-62FEEB5BF690}" srcOrd="0" destOrd="0" presId="urn:microsoft.com/office/officeart/2005/8/layout/radial4"/>
    <dgm:cxn modelId="{A594F20C-64DD-B04C-A132-6B92B54393DC}" type="presOf" srcId="{4BC4D1CD-E4D6-5B45-9806-D5CF597CD16C}" destId="{799FC916-60F0-B646-8629-DC034030C6FB}" srcOrd="0" destOrd="0" presId="urn:microsoft.com/office/officeart/2005/8/layout/radial4"/>
    <dgm:cxn modelId="{B4E9D31E-7F49-9449-A04F-CB1F83353C8D}" type="presOf" srcId="{D687E133-DC60-3845-8F57-F74423918173}" destId="{ECC9AF1A-C57F-4F4C-8F45-2ED059168E6D}" srcOrd="0" destOrd="0" presId="urn:microsoft.com/office/officeart/2005/8/layout/radial4"/>
    <dgm:cxn modelId="{FDAC6ABF-87DD-2E4F-B5F4-13994A664B49}" type="presOf" srcId="{425FF1D1-238D-FC44-AD1C-0F98A0CB005A}" destId="{05F46F0E-3F38-A64E-AE7A-FCBB4B8BC18D}" srcOrd="0" destOrd="0" presId="urn:microsoft.com/office/officeart/2005/8/layout/radial4"/>
    <dgm:cxn modelId="{FDD34994-845E-664B-9F1D-6D1D875AC513}" type="presOf" srcId="{F24C93D5-BC1D-F446-8A80-A7EFC851F376}" destId="{0810E008-6A0D-2845-A59C-AE918D3BC8D3}" srcOrd="0" destOrd="0" presId="urn:microsoft.com/office/officeart/2005/8/layout/radial4"/>
    <dgm:cxn modelId="{97C9939A-F20F-9644-A8F1-E3CA2E9945D0}" type="presOf" srcId="{A9E04CC4-6144-8E4C-BFED-5B1F7314237C}" destId="{DB71EFE5-D1B0-A140-A512-773D93E94C9F}" srcOrd="0" destOrd="0" presId="urn:microsoft.com/office/officeart/2005/8/layout/radial4"/>
    <dgm:cxn modelId="{3F33C002-2047-CF4A-A484-F2CF78597E5C}" type="presOf" srcId="{05E595C9-F59C-F347-8E15-DA2EC0D62296}" destId="{17A87E43-7FC2-CC46-963A-32B48CEB09A7}" srcOrd="0" destOrd="0" presId="urn:microsoft.com/office/officeart/2005/8/layout/radial4"/>
    <dgm:cxn modelId="{3F7C6C14-45BC-E345-8BC2-5DC4E4B66D7A}" type="presOf" srcId="{3C8FBFBB-50A1-A34B-AE3F-57F36DF2EB63}" destId="{B6A07A5C-02D2-2C41-97CA-B857E22B1783}" srcOrd="0" destOrd="0" presId="urn:microsoft.com/office/officeart/2005/8/layout/radial4"/>
    <dgm:cxn modelId="{83229633-5BF9-A642-BF3C-1DE41E051A70}" type="presOf" srcId="{93B5CDBB-61EE-384C-95E7-C004F48BF4E7}" destId="{DF0A47EB-E044-2F45-9358-719F63387C0A}" srcOrd="0" destOrd="0" presId="urn:microsoft.com/office/officeart/2005/8/layout/radial4"/>
    <dgm:cxn modelId="{27FBCEAE-CCF4-6F4A-9337-E3C0EDB0C6F8}" type="presOf" srcId="{63D45296-AF78-E743-860B-B11503DC0CA3}" destId="{2BC71C60-705F-8240-A9BC-36A0618AE1A9}" srcOrd="0" destOrd="0" presId="urn:microsoft.com/office/officeart/2005/8/layout/radial4"/>
    <dgm:cxn modelId="{F9C80DEC-D6D4-D04D-A31B-129EDAE8A4F3}" srcId="{425FF1D1-238D-FC44-AD1C-0F98A0CB005A}" destId="{A9E528F6-418A-E442-9FC7-D9D76645B2A7}" srcOrd="2" destOrd="0" parTransId="{E841BC4E-D780-CC4C-B44B-D953C4B555F9}" sibTransId="{7C38D01C-639A-4F41-A10D-3C5866015B1F}"/>
    <dgm:cxn modelId="{E2E36B28-FCB1-EE41-9599-1E3968757567}" type="presOf" srcId="{A9E528F6-418A-E442-9FC7-D9D76645B2A7}" destId="{CD1BC5E6-B639-694F-88AB-541D970F6D01}" srcOrd="0" destOrd="0" presId="urn:microsoft.com/office/officeart/2005/8/layout/radial4"/>
    <dgm:cxn modelId="{79500887-EF2B-FF4B-832B-0E1A852D2BFD}" type="presParOf" srcId="{ECC9AF1A-C57F-4F4C-8F45-2ED059168E6D}" destId="{05F46F0E-3F38-A64E-AE7A-FCBB4B8BC18D}" srcOrd="0" destOrd="0" presId="urn:microsoft.com/office/officeart/2005/8/layout/radial4"/>
    <dgm:cxn modelId="{B042C5B4-DA79-744F-9844-D4F811537BD8}" type="presParOf" srcId="{ECC9AF1A-C57F-4F4C-8F45-2ED059168E6D}" destId="{C7C8126C-D7B7-1047-B098-98AC055256EE}" srcOrd="1" destOrd="0" presId="urn:microsoft.com/office/officeart/2005/8/layout/radial4"/>
    <dgm:cxn modelId="{B8EE3F32-C28C-DE42-B98D-41923DB9FB36}" type="presParOf" srcId="{ECC9AF1A-C57F-4F4C-8F45-2ED059168E6D}" destId="{DB71EFE5-D1B0-A140-A512-773D93E94C9F}" srcOrd="2" destOrd="0" presId="urn:microsoft.com/office/officeart/2005/8/layout/radial4"/>
    <dgm:cxn modelId="{57AAF283-D602-7F4E-8A40-DD570CD1583F}" type="presParOf" srcId="{ECC9AF1A-C57F-4F4C-8F45-2ED059168E6D}" destId="{221BC8B1-503F-F843-BD73-1A90549315EE}" srcOrd="3" destOrd="0" presId="urn:microsoft.com/office/officeart/2005/8/layout/radial4"/>
    <dgm:cxn modelId="{BEC3EC9D-3CAF-1C40-9841-B139C33DD9B6}" type="presParOf" srcId="{ECC9AF1A-C57F-4F4C-8F45-2ED059168E6D}" destId="{205662AE-C3EE-2B44-8AA6-2DFDEF4290FD}" srcOrd="4" destOrd="0" presId="urn:microsoft.com/office/officeart/2005/8/layout/radial4"/>
    <dgm:cxn modelId="{39F2508C-8469-CB42-9497-8B1DF737D754}" type="presParOf" srcId="{ECC9AF1A-C57F-4F4C-8F45-2ED059168E6D}" destId="{3B0A2FC2-2D3F-4B45-9B45-D70383E2AA07}" srcOrd="5" destOrd="0" presId="urn:microsoft.com/office/officeart/2005/8/layout/radial4"/>
    <dgm:cxn modelId="{D70603A3-91A9-6841-9651-A8E1A0683D6A}" type="presParOf" srcId="{ECC9AF1A-C57F-4F4C-8F45-2ED059168E6D}" destId="{CD1BC5E6-B639-694F-88AB-541D970F6D01}" srcOrd="6" destOrd="0" presId="urn:microsoft.com/office/officeart/2005/8/layout/radial4"/>
    <dgm:cxn modelId="{DF31A1C1-05A9-5C47-AA68-FEE14172E2BB}" type="presParOf" srcId="{ECC9AF1A-C57F-4F4C-8F45-2ED059168E6D}" destId="{6F6BE3DD-88C2-3244-9294-62FEEB5BF690}" srcOrd="7" destOrd="0" presId="urn:microsoft.com/office/officeart/2005/8/layout/radial4"/>
    <dgm:cxn modelId="{5157A148-A8F4-A246-A604-C224B25C421D}" type="presParOf" srcId="{ECC9AF1A-C57F-4F4C-8F45-2ED059168E6D}" destId="{2BC71C60-705F-8240-A9BC-36A0618AE1A9}" srcOrd="8" destOrd="0" presId="urn:microsoft.com/office/officeart/2005/8/layout/radial4"/>
    <dgm:cxn modelId="{DD89906F-B9AA-A140-94A5-EDBB1AC8EAAC}" type="presParOf" srcId="{ECC9AF1A-C57F-4F4C-8F45-2ED059168E6D}" destId="{17A87E43-7FC2-CC46-963A-32B48CEB09A7}" srcOrd="9" destOrd="0" presId="urn:microsoft.com/office/officeart/2005/8/layout/radial4"/>
    <dgm:cxn modelId="{86550341-E537-8B42-BAC0-F13BD64A7B81}" type="presParOf" srcId="{ECC9AF1A-C57F-4F4C-8F45-2ED059168E6D}" destId="{0810E008-6A0D-2845-A59C-AE918D3BC8D3}" srcOrd="10" destOrd="0" presId="urn:microsoft.com/office/officeart/2005/8/layout/radial4"/>
    <dgm:cxn modelId="{796C3C69-DEB5-3743-B34C-7AC6D4ADC630}" type="presParOf" srcId="{ECC9AF1A-C57F-4F4C-8F45-2ED059168E6D}" destId="{DF0A47EB-E044-2F45-9358-719F63387C0A}" srcOrd="11" destOrd="0" presId="urn:microsoft.com/office/officeart/2005/8/layout/radial4"/>
    <dgm:cxn modelId="{0C58AF0C-6744-164A-A0F3-EC324071EB36}" type="presParOf" srcId="{ECC9AF1A-C57F-4F4C-8F45-2ED059168E6D}" destId="{AEF10048-B004-334A-9115-D36EAE51A317}" srcOrd="12" destOrd="0" presId="urn:microsoft.com/office/officeart/2005/8/layout/radial4"/>
    <dgm:cxn modelId="{B038ADDB-8FE1-EF4E-A4E1-9E1BDB2F0E81}" type="presParOf" srcId="{ECC9AF1A-C57F-4F4C-8F45-2ED059168E6D}" destId="{144630A9-9740-CD4D-9760-17D67E5C6D6F}" srcOrd="13" destOrd="0" presId="urn:microsoft.com/office/officeart/2005/8/layout/radial4"/>
    <dgm:cxn modelId="{95B47384-613C-004B-B04E-12993080B376}" type="presParOf" srcId="{ECC9AF1A-C57F-4F4C-8F45-2ED059168E6D}" destId="{B6A07A5C-02D2-2C41-97CA-B857E22B1783}" srcOrd="14" destOrd="0" presId="urn:microsoft.com/office/officeart/2005/8/layout/radial4"/>
    <dgm:cxn modelId="{4C7DCD4A-F495-6A43-A8DB-23598086E3AA}" type="presParOf" srcId="{ECC9AF1A-C57F-4F4C-8F45-2ED059168E6D}" destId="{799FC916-60F0-B646-8629-DC034030C6FB}" srcOrd="15" destOrd="0" presId="urn:microsoft.com/office/officeart/2005/8/layout/radial4"/>
    <dgm:cxn modelId="{BBF0B18E-D977-8A48-BDB3-AA176C0C3556}" type="presParOf" srcId="{ECC9AF1A-C57F-4F4C-8F45-2ED059168E6D}" destId="{BA18BF25-25A6-0147-9E12-C72457E06575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87E133-DC60-3845-8F57-F74423918173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5FF1D1-238D-FC44-AD1C-0F98A0CB005A}">
      <dgm:prSet phldrT="[Text]"/>
      <dgm:spPr>
        <a:solidFill>
          <a:srgbClr val="89070E"/>
        </a:solidFill>
      </dgm:spPr>
      <dgm:t>
        <a:bodyPr/>
        <a:lstStyle/>
        <a:p>
          <a:r>
            <a:rPr lang="en-US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schemeClr val="tx2">
                    <a:lumMod val="20000"/>
                    <a:lumOff val="80000"/>
                    <a:alpha val="43000"/>
                  </a:schemeClr>
                </a:outerShdw>
              </a:effectLst>
            </a:rPr>
            <a:t>Pain Program (EBT)</a:t>
          </a:r>
          <a:endParaRPr lang="en-US" dirty="0">
            <a:solidFill>
              <a:schemeClr val="bg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schemeClr val="tx2">
                  <a:lumMod val="20000"/>
                  <a:lumOff val="80000"/>
                  <a:alpha val="43000"/>
                </a:schemeClr>
              </a:outerShdw>
            </a:effectLst>
          </a:endParaRPr>
        </a:p>
      </dgm:t>
    </dgm:pt>
    <dgm:pt modelId="{00CB6124-B134-1543-896E-40656B996DC0}" type="parTrans" cxnId="{1A35BD47-DBC9-754B-A11F-2BAE8BB88C10}">
      <dgm:prSet/>
      <dgm:spPr/>
      <dgm:t>
        <a:bodyPr/>
        <a:lstStyle/>
        <a:p>
          <a:endParaRPr lang="en-US"/>
        </a:p>
      </dgm:t>
    </dgm:pt>
    <dgm:pt modelId="{89F7CBB1-9816-7841-B58A-BD67804C55E9}" type="sibTrans" cxnId="{1A35BD47-DBC9-754B-A11F-2BAE8BB88C10}">
      <dgm:prSet/>
      <dgm:spPr/>
      <dgm:t>
        <a:bodyPr/>
        <a:lstStyle/>
        <a:p>
          <a:endParaRPr lang="en-US"/>
        </a:p>
      </dgm:t>
    </dgm:pt>
    <dgm:pt modelId="{C5BE6C71-BF56-344D-9BFF-3F73FB2ACD05}">
      <dgm:prSet phldrT="[Text]" custT="1"/>
      <dgm:spPr>
        <a:solidFill>
          <a:schemeClr val="accent3">
            <a:lumMod val="25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tx2">
                  <a:lumMod val="20000"/>
                  <a:lumOff val="80000"/>
                </a:schemeClr>
              </a:solidFill>
            </a:rPr>
            <a:t>Link to Mental Health Treatment</a:t>
          </a:r>
          <a:endParaRPr lang="en-US" sz="1200" b="1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47C1EF54-DA6B-C74A-9751-93B43126B09D}" type="parTrans" cxnId="{77BAF141-CC93-BB4F-B87E-7ADC0066BB7E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399BDC25-B68A-CB4D-8AD2-6B7318C09BE3}" type="sibTrans" cxnId="{77BAF141-CC93-BB4F-B87E-7ADC0066BB7E}">
      <dgm:prSet/>
      <dgm:spPr/>
      <dgm:t>
        <a:bodyPr/>
        <a:lstStyle/>
        <a:p>
          <a:endParaRPr lang="en-US"/>
        </a:p>
      </dgm:t>
    </dgm:pt>
    <dgm:pt modelId="{A9E04CC4-6144-8E4C-BFED-5B1F7314237C}">
      <dgm:prSet phldrT="[Text]" custT="1"/>
      <dgm:spPr>
        <a:solidFill>
          <a:schemeClr val="accent3">
            <a:lumMod val="25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tx2">
                  <a:lumMod val="20000"/>
                  <a:lumOff val="80000"/>
                </a:schemeClr>
              </a:solidFill>
            </a:rPr>
            <a:t>Medical – Pain Education Standards / Rx Guidelines</a:t>
          </a:r>
          <a:endParaRPr lang="en-US" sz="1200" b="1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FBD99D6F-73CA-C947-AAC2-9EB8ACE43ED6}" type="parTrans" cxnId="{6A81934A-F439-7D41-B4C9-444155A2BAD8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07EF9F2D-9D75-E74A-84EC-BDDF406FDEDC}" type="sibTrans" cxnId="{6A81934A-F439-7D41-B4C9-444155A2BAD8}">
      <dgm:prSet/>
      <dgm:spPr/>
      <dgm:t>
        <a:bodyPr/>
        <a:lstStyle/>
        <a:p>
          <a:endParaRPr lang="en-US"/>
        </a:p>
      </dgm:t>
    </dgm:pt>
    <dgm:pt modelId="{F24C93D5-BC1D-F446-8A80-A7EFC851F376}">
      <dgm:prSet phldrT="[Text]" custT="1"/>
      <dgm:spPr>
        <a:solidFill>
          <a:schemeClr val="accent3">
            <a:lumMod val="25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tx2">
                  <a:lumMod val="20000"/>
                  <a:lumOff val="80000"/>
                </a:schemeClr>
              </a:solidFill>
            </a:rPr>
            <a:t>Link to Case Management Resources</a:t>
          </a:r>
          <a:endParaRPr lang="en-US" sz="1200" b="1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05E595C9-F59C-F347-8E15-DA2EC0D62296}" type="parTrans" cxnId="{3EC966F0-AFE0-8741-9164-B2C23AEB8001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85FC5E28-7129-FE40-8390-29F83B6350AB}" type="sibTrans" cxnId="{3EC966F0-AFE0-8741-9164-B2C23AEB8001}">
      <dgm:prSet/>
      <dgm:spPr/>
      <dgm:t>
        <a:bodyPr/>
        <a:lstStyle/>
        <a:p>
          <a:endParaRPr lang="en-US"/>
        </a:p>
      </dgm:t>
    </dgm:pt>
    <dgm:pt modelId="{63D45296-AF78-E743-860B-B11503DC0CA3}">
      <dgm:prSet phldrT="[Text]" custT="1"/>
      <dgm:spPr>
        <a:solidFill>
          <a:schemeClr val="accent3">
            <a:lumMod val="25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tx2">
                  <a:lumMod val="20000"/>
                  <a:lumOff val="80000"/>
                </a:schemeClr>
              </a:solidFill>
            </a:rPr>
            <a:t>Financial Model – Case Rate vs. Fee For Service</a:t>
          </a:r>
          <a:endParaRPr lang="en-US" sz="1200" b="1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70EC9DDF-8B25-E744-8D69-C114DC3D5BCF}" type="parTrans" cxnId="{6834E337-9504-F840-BB8A-93410562946B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C3A3E6C4-7DD9-B345-A6E0-5598E288ABEB}" type="sibTrans" cxnId="{6834E337-9504-F840-BB8A-93410562946B}">
      <dgm:prSet/>
      <dgm:spPr/>
      <dgm:t>
        <a:bodyPr/>
        <a:lstStyle/>
        <a:p>
          <a:endParaRPr lang="en-US"/>
        </a:p>
      </dgm:t>
    </dgm:pt>
    <dgm:pt modelId="{A9E528F6-418A-E442-9FC7-D9D76645B2A7}">
      <dgm:prSet phldrT="[Text]" custT="1"/>
      <dgm:spPr>
        <a:solidFill>
          <a:schemeClr val="accent3">
            <a:lumMod val="25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tx2">
                  <a:lumMod val="20000"/>
                  <a:lumOff val="80000"/>
                </a:schemeClr>
              </a:solidFill>
            </a:rPr>
            <a:t>Link to Chemical Dependency Treatment</a:t>
          </a:r>
        </a:p>
      </dgm:t>
    </dgm:pt>
    <dgm:pt modelId="{E841BC4E-D780-CC4C-B44B-D953C4B555F9}" type="parTrans" cxnId="{F9C80DEC-D6D4-D04D-A31B-129EDAE8A4F3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7C38D01C-639A-4F41-A10D-3C5866015B1F}" type="sibTrans" cxnId="{F9C80DEC-D6D4-D04D-A31B-129EDAE8A4F3}">
      <dgm:prSet/>
      <dgm:spPr/>
      <dgm:t>
        <a:bodyPr/>
        <a:lstStyle/>
        <a:p>
          <a:endParaRPr lang="en-US"/>
        </a:p>
      </dgm:t>
    </dgm:pt>
    <dgm:pt modelId="{79F7881D-7440-3748-9D9B-17F6DEAFC542}">
      <dgm:prSet phldrT="[Text]" custT="1"/>
      <dgm:spPr>
        <a:solidFill>
          <a:schemeClr val="accent3">
            <a:lumMod val="25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tx2">
                  <a:lumMod val="20000"/>
                  <a:lumOff val="80000"/>
                </a:schemeClr>
              </a:solidFill>
            </a:rPr>
            <a:t>Referral Workflow / Communication</a:t>
          </a:r>
          <a:endParaRPr lang="en-US" sz="1200" b="1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93B5CDBB-61EE-384C-95E7-C004F48BF4E7}" type="parTrans" cxnId="{E3159349-158E-B849-A857-2091D8D3F8AF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E7D79555-198B-1040-9695-37F9CF5B04C6}" type="sibTrans" cxnId="{E3159349-158E-B849-A857-2091D8D3F8AF}">
      <dgm:prSet/>
      <dgm:spPr/>
      <dgm:t>
        <a:bodyPr/>
        <a:lstStyle/>
        <a:p>
          <a:endParaRPr lang="en-US"/>
        </a:p>
      </dgm:t>
    </dgm:pt>
    <dgm:pt modelId="{3C8FBFBB-50A1-A34B-AE3F-57F36DF2EB63}">
      <dgm:prSet phldrT="[Text]" custT="1"/>
      <dgm:spPr>
        <a:solidFill>
          <a:schemeClr val="accent3">
            <a:lumMod val="25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tx2">
                  <a:lumMod val="20000"/>
                  <a:lumOff val="80000"/>
                </a:schemeClr>
              </a:solidFill>
            </a:rPr>
            <a:t>Community Alignment, Messaging &amp; Support</a:t>
          </a:r>
          <a:endParaRPr lang="en-US" sz="1200" b="1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1CF5C9AF-2EE6-F94D-9122-07F2A616B59A}" type="parTrans" cxnId="{89467A3F-1175-294B-A9BD-65FB4B2C747D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EF3E9BF0-89EF-EB41-8BF3-F0E0262FDD4A}" type="sibTrans" cxnId="{89467A3F-1175-294B-A9BD-65FB4B2C747D}">
      <dgm:prSet/>
      <dgm:spPr/>
      <dgm:t>
        <a:bodyPr/>
        <a:lstStyle/>
        <a:p>
          <a:endParaRPr lang="en-US"/>
        </a:p>
      </dgm:t>
    </dgm:pt>
    <dgm:pt modelId="{DC39F2F0-3798-6647-BD21-2F71EC400F9C}">
      <dgm:prSet phldrT="[Text]" custT="1"/>
      <dgm:spPr>
        <a:solidFill>
          <a:schemeClr val="accent3">
            <a:lumMod val="25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tx2">
                  <a:lumMod val="20000"/>
                  <a:lumOff val="80000"/>
                </a:schemeClr>
              </a:solidFill>
            </a:rPr>
            <a:t>Peer to Peer Support Group (Managed by Pain Program)</a:t>
          </a:r>
          <a:endParaRPr lang="en-US" sz="1200" b="1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4BC4D1CD-E4D6-5B45-9806-D5CF597CD16C}" type="parTrans" cxnId="{252D6CC4-DEA8-C84B-8001-C6C3FE3DC717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434EC903-8471-8942-859C-776C071CE4FC}" type="sibTrans" cxnId="{252D6CC4-DEA8-C84B-8001-C6C3FE3DC717}">
      <dgm:prSet/>
      <dgm:spPr/>
      <dgm:t>
        <a:bodyPr/>
        <a:lstStyle/>
        <a:p>
          <a:endParaRPr lang="en-US"/>
        </a:p>
      </dgm:t>
    </dgm:pt>
    <dgm:pt modelId="{ECC9AF1A-C57F-4F4C-8F45-2ED059168E6D}" type="pres">
      <dgm:prSet presAssocID="{D687E133-DC60-3845-8F57-F7442391817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F46F0E-3F38-A64E-AE7A-FCBB4B8BC18D}" type="pres">
      <dgm:prSet presAssocID="{425FF1D1-238D-FC44-AD1C-0F98A0CB005A}" presName="centerShape" presStyleLbl="node0" presStyleIdx="0" presStyleCnt="1"/>
      <dgm:spPr/>
      <dgm:t>
        <a:bodyPr/>
        <a:lstStyle/>
        <a:p>
          <a:endParaRPr lang="en-US"/>
        </a:p>
      </dgm:t>
    </dgm:pt>
    <dgm:pt modelId="{C7C8126C-D7B7-1047-B098-98AC055256EE}" type="pres">
      <dgm:prSet presAssocID="{FBD99D6F-73CA-C947-AAC2-9EB8ACE43ED6}" presName="parTrans" presStyleLbl="bgSibTrans2D1" presStyleIdx="0" presStyleCnt="8" custScaleX="73586" custLinFactNeighborX="15074" custLinFactNeighborY="-8118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DB71EFE5-D1B0-A140-A512-773D93E94C9F}" type="pres">
      <dgm:prSet presAssocID="{A9E04CC4-6144-8E4C-BFED-5B1F7314237C}" presName="node" presStyleLbl="node1" presStyleIdx="0" presStyleCnt="8" custRadScaleRad="130113" custRadScaleInc="-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BC8B1-503F-F843-BD73-1A90549315EE}" type="pres">
      <dgm:prSet presAssocID="{47C1EF54-DA6B-C74A-9751-93B43126B09D}" presName="parTrans" presStyleLbl="bgSibTrans2D1" presStyleIdx="1" presStyleCnt="8" custScaleX="69957" custLinFactNeighborX="14139" custLinFactNeighborY="24354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205662AE-C3EE-2B44-8AA6-2DFDEF4290FD}" type="pres">
      <dgm:prSet presAssocID="{C5BE6C71-BF56-344D-9BFF-3F73FB2ACD05}" presName="node" presStyleLbl="node1" presStyleIdx="1" presStyleCnt="8" custRadScaleRad="113307" custRadScaleInc="-2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0A2FC2-2D3F-4B45-9B45-D70383E2AA07}" type="pres">
      <dgm:prSet presAssocID="{E841BC4E-D780-CC4C-B44B-D953C4B555F9}" presName="parTrans" presStyleLbl="bgSibTrans2D1" presStyleIdx="2" presStyleCnt="8" custScaleX="66358" custLinFactNeighborX="10093" custLinFactNeighborY="51415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CD1BC5E6-B639-694F-88AB-541D970F6D01}" type="pres">
      <dgm:prSet presAssocID="{A9E528F6-418A-E442-9FC7-D9D76645B2A7}" presName="node" presStyleLbl="node1" presStyleIdx="2" presStyleCnt="8" custRadScaleRad="111097" custRadScaleInc="-47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BE3DD-88C2-3244-9294-62FEEB5BF690}" type="pres">
      <dgm:prSet presAssocID="{70EC9DDF-8B25-E744-8D69-C114DC3D5BCF}" presName="parTrans" presStyleLbl="bgSibTrans2D1" presStyleIdx="3" presStyleCnt="8" custScaleX="73190" custLinFactNeighborX="1162" custLinFactNeighborY="43296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2BC71C60-705F-8240-A9BC-36A0618AE1A9}" type="pres">
      <dgm:prSet presAssocID="{63D45296-AF78-E743-860B-B11503DC0CA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A87E43-7FC2-CC46-963A-32B48CEB09A7}" type="pres">
      <dgm:prSet presAssocID="{05E595C9-F59C-F347-8E15-DA2EC0D62296}" presName="parTrans" presStyleLbl="bgSibTrans2D1" presStyleIdx="4" presStyleCnt="8" custScaleX="74859" custLinFactNeighborX="-2324" custLinFactNeighborY="43296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0810E008-6A0D-2845-A59C-AE918D3BC8D3}" type="pres">
      <dgm:prSet presAssocID="{F24C93D5-BC1D-F446-8A80-A7EFC851F37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A47EB-E044-2F45-9358-719F63387C0A}" type="pres">
      <dgm:prSet presAssocID="{93B5CDBB-61EE-384C-95E7-C004F48BF4E7}" presName="parTrans" presStyleLbl="bgSibTrans2D1" presStyleIdx="5" presStyleCnt="8" custScaleX="69144" custLinFactNeighborX="-9052" custLinFactNeighborY="51414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AEF10048-B004-334A-9115-D36EAE51A317}" type="pres">
      <dgm:prSet presAssocID="{79F7881D-7440-3748-9D9B-17F6DEAFC542}" presName="node" presStyleLbl="node1" presStyleIdx="5" presStyleCnt="8" custRadScaleRad="111401" custRadScaleInc="3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4630A9-9740-CD4D-9760-17D67E5C6D6F}" type="pres">
      <dgm:prSet presAssocID="{1CF5C9AF-2EE6-F94D-9122-07F2A616B59A}" presName="parTrans" presStyleLbl="bgSibTrans2D1" presStyleIdx="6" presStyleCnt="8" custScaleX="67249" custLinFactNeighborX="-13352" custLinFactNeighborY="32472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B6A07A5C-02D2-2C41-97CA-B857E22B1783}" type="pres">
      <dgm:prSet presAssocID="{3C8FBFBB-50A1-A34B-AE3F-57F36DF2EB6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FC916-60F0-B646-8629-DC034030C6FB}" type="pres">
      <dgm:prSet presAssocID="{4BC4D1CD-E4D6-5B45-9806-D5CF597CD16C}" presName="parTrans" presStyleLbl="bgSibTrans2D1" presStyleIdx="7" presStyleCnt="8" custScaleX="66582" custLinFactNeighborX="-15095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BA18BF25-25A6-0147-9E12-C72457E06575}" type="pres">
      <dgm:prSet presAssocID="{DC39F2F0-3798-6647-BD21-2F71EC400F9C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35BD47-DBC9-754B-A11F-2BAE8BB88C10}" srcId="{D687E133-DC60-3845-8F57-F74423918173}" destId="{425FF1D1-238D-FC44-AD1C-0F98A0CB005A}" srcOrd="0" destOrd="0" parTransId="{00CB6124-B134-1543-896E-40656B996DC0}" sibTransId="{89F7CBB1-9816-7841-B58A-BD67804C55E9}"/>
    <dgm:cxn modelId="{F9C80DEC-D6D4-D04D-A31B-129EDAE8A4F3}" srcId="{425FF1D1-238D-FC44-AD1C-0F98A0CB005A}" destId="{A9E528F6-418A-E442-9FC7-D9D76645B2A7}" srcOrd="2" destOrd="0" parTransId="{E841BC4E-D780-CC4C-B44B-D953C4B555F9}" sibTransId="{7C38D01C-639A-4F41-A10D-3C5866015B1F}"/>
    <dgm:cxn modelId="{E3159349-158E-B849-A857-2091D8D3F8AF}" srcId="{425FF1D1-238D-FC44-AD1C-0F98A0CB005A}" destId="{79F7881D-7440-3748-9D9B-17F6DEAFC542}" srcOrd="5" destOrd="0" parTransId="{93B5CDBB-61EE-384C-95E7-C004F48BF4E7}" sibTransId="{E7D79555-198B-1040-9695-37F9CF5B04C6}"/>
    <dgm:cxn modelId="{6834E337-9504-F840-BB8A-93410562946B}" srcId="{425FF1D1-238D-FC44-AD1C-0F98A0CB005A}" destId="{63D45296-AF78-E743-860B-B11503DC0CA3}" srcOrd="3" destOrd="0" parTransId="{70EC9DDF-8B25-E744-8D69-C114DC3D5BCF}" sibTransId="{C3A3E6C4-7DD9-B345-A6E0-5598E288ABEB}"/>
    <dgm:cxn modelId="{3EC966F0-AFE0-8741-9164-B2C23AEB8001}" srcId="{425FF1D1-238D-FC44-AD1C-0F98A0CB005A}" destId="{F24C93D5-BC1D-F446-8A80-A7EFC851F376}" srcOrd="4" destOrd="0" parTransId="{05E595C9-F59C-F347-8E15-DA2EC0D62296}" sibTransId="{85FC5E28-7129-FE40-8390-29F83B6350AB}"/>
    <dgm:cxn modelId="{BE1C5E67-3BDD-BD41-855B-4A9463E334B4}" type="presOf" srcId="{47C1EF54-DA6B-C74A-9751-93B43126B09D}" destId="{221BC8B1-503F-F843-BD73-1A90549315EE}" srcOrd="0" destOrd="0" presId="urn:microsoft.com/office/officeart/2005/8/layout/radial4"/>
    <dgm:cxn modelId="{89467A3F-1175-294B-A9BD-65FB4B2C747D}" srcId="{425FF1D1-238D-FC44-AD1C-0F98A0CB005A}" destId="{3C8FBFBB-50A1-A34B-AE3F-57F36DF2EB63}" srcOrd="6" destOrd="0" parTransId="{1CF5C9AF-2EE6-F94D-9122-07F2A616B59A}" sibTransId="{EF3E9BF0-89EF-EB41-8BF3-F0E0262FDD4A}"/>
    <dgm:cxn modelId="{6BA1B69B-9FC7-9843-BED9-DDE613879323}" type="presOf" srcId="{93B5CDBB-61EE-384C-95E7-C004F48BF4E7}" destId="{DF0A47EB-E044-2F45-9358-719F63387C0A}" srcOrd="0" destOrd="0" presId="urn:microsoft.com/office/officeart/2005/8/layout/radial4"/>
    <dgm:cxn modelId="{53F9BBD3-9303-494D-B40C-608EFBC1233A}" type="presOf" srcId="{FBD99D6F-73CA-C947-AAC2-9EB8ACE43ED6}" destId="{C7C8126C-D7B7-1047-B098-98AC055256EE}" srcOrd="0" destOrd="0" presId="urn:microsoft.com/office/officeart/2005/8/layout/radial4"/>
    <dgm:cxn modelId="{C0580BB7-DAFF-864A-8BDC-F0C878066F19}" type="presOf" srcId="{63D45296-AF78-E743-860B-B11503DC0CA3}" destId="{2BC71C60-705F-8240-A9BC-36A0618AE1A9}" srcOrd="0" destOrd="0" presId="urn:microsoft.com/office/officeart/2005/8/layout/radial4"/>
    <dgm:cxn modelId="{AC3EEFB0-14D7-B741-BB98-40E905C1874D}" type="presOf" srcId="{C5BE6C71-BF56-344D-9BFF-3F73FB2ACD05}" destId="{205662AE-C3EE-2B44-8AA6-2DFDEF4290FD}" srcOrd="0" destOrd="0" presId="urn:microsoft.com/office/officeart/2005/8/layout/radial4"/>
    <dgm:cxn modelId="{72964A2B-F576-2B46-B60E-2B17B8A6B273}" type="presOf" srcId="{E841BC4E-D780-CC4C-B44B-D953C4B555F9}" destId="{3B0A2FC2-2D3F-4B45-9B45-D70383E2AA07}" srcOrd="0" destOrd="0" presId="urn:microsoft.com/office/officeart/2005/8/layout/radial4"/>
    <dgm:cxn modelId="{77BAF141-CC93-BB4F-B87E-7ADC0066BB7E}" srcId="{425FF1D1-238D-FC44-AD1C-0F98A0CB005A}" destId="{C5BE6C71-BF56-344D-9BFF-3F73FB2ACD05}" srcOrd="1" destOrd="0" parTransId="{47C1EF54-DA6B-C74A-9751-93B43126B09D}" sibTransId="{399BDC25-B68A-CB4D-8AD2-6B7318C09BE3}"/>
    <dgm:cxn modelId="{D7F6DBA9-AE1F-7C4A-AC44-2F800C311D22}" type="presOf" srcId="{3C8FBFBB-50A1-A34B-AE3F-57F36DF2EB63}" destId="{B6A07A5C-02D2-2C41-97CA-B857E22B1783}" srcOrd="0" destOrd="0" presId="urn:microsoft.com/office/officeart/2005/8/layout/radial4"/>
    <dgm:cxn modelId="{21CB8AE5-38AE-2347-8F5C-C779ADFD715A}" type="presOf" srcId="{DC39F2F0-3798-6647-BD21-2F71EC400F9C}" destId="{BA18BF25-25A6-0147-9E12-C72457E06575}" srcOrd="0" destOrd="0" presId="urn:microsoft.com/office/officeart/2005/8/layout/radial4"/>
    <dgm:cxn modelId="{ECE149C5-88E7-974C-B9CE-C5A909AF6C72}" type="presOf" srcId="{A9E528F6-418A-E442-9FC7-D9D76645B2A7}" destId="{CD1BC5E6-B639-694F-88AB-541D970F6D01}" srcOrd="0" destOrd="0" presId="urn:microsoft.com/office/officeart/2005/8/layout/radial4"/>
    <dgm:cxn modelId="{6A81934A-F439-7D41-B4C9-444155A2BAD8}" srcId="{425FF1D1-238D-FC44-AD1C-0F98A0CB005A}" destId="{A9E04CC4-6144-8E4C-BFED-5B1F7314237C}" srcOrd="0" destOrd="0" parTransId="{FBD99D6F-73CA-C947-AAC2-9EB8ACE43ED6}" sibTransId="{07EF9F2D-9D75-E74A-84EC-BDDF406FDEDC}"/>
    <dgm:cxn modelId="{50B95C27-C603-7B40-BEA0-1B36ED0ADC92}" type="presOf" srcId="{70EC9DDF-8B25-E744-8D69-C114DC3D5BCF}" destId="{6F6BE3DD-88C2-3244-9294-62FEEB5BF690}" srcOrd="0" destOrd="0" presId="urn:microsoft.com/office/officeart/2005/8/layout/radial4"/>
    <dgm:cxn modelId="{8E3354F3-3AC4-2142-935C-74C507A11137}" type="presOf" srcId="{4BC4D1CD-E4D6-5B45-9806-D5CF597CD16C}" destId="{799FC916-60F0-B646-8629-DC034030C6FB}" srcOrd="0" destOrd="0" presId="urn:microsoft.com/office/officeart/2005/8/layout/radial4"/>
    <dgm:cxn modelId="{613D83F2-285C-D548-BF54-C9913AB0C574}" type="presOf" srcId="{425FF1D1-238D-FC44-AD1C-0F98A0CB005A}" destId="{05F46F0E-3F38-A64E-AE7A-FCBB4B8BC18D}" srcOrd="0" destOrd="0" presId="urn:microsoft.com/office/officeart/2005/8/layout/radial4"/>
    <dgm:cxn modelId="{000F21E1-3CE1-1840-A621-98FE1804BF65}" type="presOf" srcId="{79F7881D-7440-3748-9D9B-17F6DEAFC542}" destId="{AEF10048-B004-334A-9115-D36EAE51A317}" srcOrd="0" destOrd="0" presId="urn:microsoft.com/office/officeart/2005/8/layout/radial4"/>
    <dgm:cxn modelId="{E4FA582A-6014-CC4D-A59A-B30BC973939E}" type="presOf" srcId="{D687E133-DC60-3845-8F57-F74423918173}" destId="{ECC9AF1A-C57F-4F4C-8F45-2ED059168E6D}" srcOrd="0" destOrd="0" presId="urn:microsoft.com/office/officeart/2005/8/layout/radial4"/>
    <dgm:cxn modelId="{E25C9856-CF47-964D-B46D-14562D3AAA85}" type="presOf" srcId="{1CF5C9AF-2EE6-F94D-9122-07F2A616B59A}" destId="{144630A9-9740-CD4D-9760-17D67E5C6D6F}" srcOrd="0" destOrd="0" presId="urn:microsoft.com/office/officeart/2005/8/layout/radial4"/>
    <dgm:cxn modelId="{DDC99684-F074-5241-8FBA-4665E1A1EF9A}" type="presOf" srcId="{F24C93D5-BC1D-F446-8A80-A7EFC851F376}" destId="{0810E008-6A0D-2845-A59C-AE918D3BC8D3}" srcOrd="0" destOrd="0" presId="urn:microsoft.com/office/officeart/2005/8/layout/radial4"/>
    <dgm:cxn modelId="{ADB4F486-8AD8-6746-9344-1B7F20EF8952}" type="presOf" srcId="{A9E04CC4-6144-8E4C-BFED-5B1F7314237C}" destId="{DB71EFE5-D1B0-A140-A512-773D93E94C9F}" srcOrd="0" destOrd="0" presId="urn:microsoft.com/office/officeart/2005/8/layout/radial4"/>
    <dgm:cxn modelId="{321CCCFE-A851-B140-A796-7A607FE3329D}" type="presOf" srcId="{05E595C9-F59C-F347-8E15-DA2EC0D62296}" destId="{17A87E43-7FC2-CC46-963A-32B48CEB09A7}" srcOrd="0" destOrd="0" presId="urn:microsoft.com/office/officeart/2005/8/layout/radial4"/>
    <dgm:cxn modelId="{252D6CC4-DEA8-C84B-8001-C6C3FE3DC717}" srcId="{425FF1D1-238D-FC44-AD1C-0F98A0CB005A}" destId="{DC39F2F0-3798-6647-BD21-2F71EC400F9C}" srcOrd="7" destOrd="0" parTransId="{4BC4D1CD-E4D6-5B45-9806-D5CF597CD16C}" sibTransId="{434EC903-8471-8942-859C-776C071CE4FC}"/>
    <dgm:cxn modelId="{5B2B3022-ACB7-E84B-9437-E23DCB4D30E5}" type="presParOf" srcId="{ECC9AF1A-C57F-4F4C-8F45-2ED059168E6D}" destId="{05F46F0E-3F38-A64E-AE7A-FCBB4B8BC18D}" srcOrd="0" destOrd="0" presId="urn:microsoft.com/office/officeart/2005/8/layout/radial4"/>
    <dgm:cxn modelId="{766E5DD6-B793-6740-B440-A3754E9ED699}" type="presParOf" srcId="{ECC9AF1A-C57F-4F4C-8F45-2ED059168E6D}" destId="{C7C8126C-D7B7-1047-B098-98AC055256EE}" srcOrd="1" destOrd="0" presId="urn:microsoft.com/office/officeart/2005/8/layout/radial4"/>
    <dgm:cxn modelId="{9C7957C5-56CC-B842-A0F2-9D0CAF98831E}" type="presParOf" srcId="{ECC9AF1A-C57F-4F4C-8F45-2ED059168E6D}" destId="{DB71EFE5-D1B0-A140-A512-773D93E94C9F}" srcOrd="2" destOrd="0" presId="urn:microsoft.com/office/officeart/2005/8/layout/radial4"/>
    <dgm:cxn modelId="{CB55DA2A-A706-0743-A53F-2475E37390A7}" type="presParOf" srcId="{ECC9AF1A-C57F-4F4C-8F45-2ED059168E6D}" destId="{221BC8B1-503F-F843-BD73-1A90549315EE}" srcOrd="3" destOrd="0" presId="urn:microsoft.com/office/officeart/2005/8/layout/radial4"/>
    <dgm:cxn modelId="{540ED734-DC8D-DA4D-94C6-0F30A9471877}" type="presParOf" srcId="{ECC9AF1A-C57F-4F4C-8F45-2ED059168E6D}" destId="{205662AE-C3EE-2B44-8AA6-2DFDEF4290FD}" srcOrd="4" destOrd="0" presId="urn:microsoft.com/office/officeart/2005/8/layout/radial4"/>
    <dgm:cxn modelId="{EC7E10BF-512E-6F48-BFB9-6B237897A969}" type="presParOf" srcId="{ECC9AF1A-C57F-4F4C-8F45-2ED059168E6D}" destId="{3B0A2FC2-2D3F-4B45-9B45-D70383E2AA07}" srcOrd="5" destOrd="0" presId="urn:microsoft.com/office/officeart/2005/8/layout/radial4"/>
    <dgm:cxn modelId="{DC3F6E8E-778B-3A46-93F3-D3869241534D}" type="presParOf" srcId="{ECC9AF1A-C57F-4F4C-8F45-2ED059168E6D}" destId="{CD1BC5E6-B639-694F-88AB-541D970F6D01}" srcOrd="6" destOrd="0" presId="urn:microsoft.com/office/officeart/2005/8/layout/radial4"/>
    <dgm:cxn modelId="{6AB6AD15-DB7B-8541-B083-D99BDFFFB3C0}" type="presParOf" srcId="{ECC9AF1A-C57F-4F4C-8F45-2ED059168E6D}" destId="{6F6BE3DD-88C2-3244-9294-62FEEB5BF690}" srcOrd="7" destOrd="0" presId="urn:microsoft.com/office/officeart/2005/8/layout/radial4"/>
    <dgm:cxn modelId="{0E5DAC24-D474-7344-B086-015654896744}" type="presParOf" srcId="{ECC9AF1A-C57F-4F4C-8F45-2ED059168E6D}" destId="{2BC71C60-705F-8240-A9BC-36A0618AE1A9}" srcOrd="8" destOrd="0" presId="urn:microsoft.com/office/officeart/2005/8/layout/radial4"/>
    <dgm:cxn modelId="{EDB34B94-2404-764F-ADFE-65C816BE5288}" type="presParOf" srcId="{ECC9AF1A-C57F-4F4C-8F45-2ED059168E6D}" destId="{17A87E43-7FC2-CC46-963A-32B48CEB09A7}" srcOrd="9" destOrd="0" presId="urn:microsoft.com/office/officeart/2005/8/layout/radial4"/>
    <dgm:cxn modelId="{BFA45B28-DCA2-5848-AD7B-64C566F157D0}" type="presParOf" srcId="{ECC9AF1A-C57F-4F4C-8F45-2ED059168E6D}" destId="{0810E008-6A0D-2845-A59C-AE918D3BC8D3}" srcOrd="10" destOrd="0" presId="urn:microsoft.com/office/officeart/2005/8/layout/radial4"/>
    <dgm:cxn modelId="{C4334773-4B23-754C-8647-DC40331AFEA1}" type="presParOf" srcId="{ECC9AF1A-C57F-4F4C-8F45-2ED059168E6D}" destId="{DF0A47EB-E044-2F45-9358-719F63387C0A}" srcOrd="11" destOrd="0" presId="urn:microsoft.com/office/officeart/2005/8/layout/radial4"/>
    <dgm:cxn modelId="{CB0A2306-EE6D-A543-8E55-8CE113E4AE1E}" type="presParOf" srcId="{ECC9AF1A-C57F-4F4C-8F45-2ED059168E6D}" destId="{AEF10048-B004-334A-9115-D36EAE51A317}" srcOrd="12" destOrd="0" presId="urn:microsoft.com/office/officeart/2005/8/layout/radial4"/>
    <dgm:cxn modelId="{E2DF2595-ECE6-1644-97E6-5564C5AC1C76}" type="presParOf" srcId="{ECC9AF1A-C57F-4F4C-8F45-2ED059168E6D}" destId="{144630A9-9740-CD4D-9760-17D67E5C6D6F}" srcOrd="13" destOrd="0" presId="urn:microsoft.com/office/officeart/2005/8/layout/radial4"/>
    <dgm:cxn modelId="{F36BCFE8-25D0-E944-B174-1A66755C11EC}" type="presParOf" srcId="{ECC9AF1A-C57F-4F4C-8F45-2ED059168E6D}" destId="{B6A07A5C-02D2-2C41-97CA-B857E22B1783}" srcOrd="14" destOrd="0" presId="urn:microsoft.com/office/officeart/2005/8/layout/radial4"/>
    <dgm:cxn modelId="{7AFA16D0-5624-924A-9DCB-EACD467C50D8}" type="presParOf" srcId="{ECC9AF1A-C57F-4F4C-8F45-2ED059168E6D}" destId="{799FC916-60F0-B646-8629-DC034030C6FB}" srcOrd="15" destOrd="0" presId="urn:microsoft.com/office/officeart/2005/8/layout/radial4"/>
    <dgm:cxn modelId="{D1EF2707-71CA-DF4F-9A75-2A711CA6AF21}" type="presParOf" srcId="{ECC9AF1A-C57F-4F4C-8F45-2ED059168E6D}" destId="{BA18BF25-25A6-0147-9E12-C72457E06575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F46F0E-3F38-A64E-AE7A-FCBB4B8BC18D}">
      <dsp:nvSpPr>
        <dsp:cNvPr id="0" name=""/>
        <dsp:cNvSpPr/>
      </dsp:nvSpPr>
      <dsp:spPr>
        <a:xfrm>
          <a:off x="3180546" y="3250055"/>
          <a:ext cx="1809703" cy="1809703"/>
        </a:xfrm>
        <a:prstGeom prst="ellipse">
          <a:avLst/>
        </a:prstGeom>
        <a:solidFill>
          <a:srgbClr val="89070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schemeClr val="tx2">
                    <a:lumMod val="20000"/>
                    <a:lumOff val="80000"/>
                    <a:alpha val="43000"/>
                  </a:schemeClr>
                </a:outerShdw>
              </a:effectLst>
            </a:rPr>
            <a:t>Barriers</a:t>
          </a:r>
          <a:endParaRPr lang="en-US" sz="3000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schemeClr val="tx2">
                  <a:lumMod val="20000"/>
                  <a:lumOff val="80000"/>
                  <a:alpha val="43000"/>
                </a:schemeClr>
              </a:outerShdw>
            </a:effectLst>
          </a:endParaRPr>
        </a:p>
      </dsp:txBody>
      <dsp:txXfrm>
        <a:off x="3180546" y="3250055"/>
        <a:ext cx="1809703" cy="1809703"/>
      </dsp:txXfrm>
    </dsp:sp>
    <dsp:sp modelId="{C7C8126C-D7B7-1047-B098-98AC055256EE}">
      <dsp:nvSpPr>
        <dsp:cNvPr id="0" name=""/>
        <dsp:cNvSpPr/>
      </dsp:nvSpPr>
      <dsp:spPr>
        <a:xfrm rot="10792823">
          <a:off x="633393" y="3901719"/>
          <a:ext cx="2407064" cy="515765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71EFE5-D1B0-A140-A512-773D93E94C9F}">
      <dsp:nvSpPr>
        <dsp:cNvPr id="0" name=""/>
        <dsp:cNvSpPr/>
      </dsp:nvSpPr>
      <dsp:spPr>
        <a:xfrm>
          <a:off x="0" y="3655397"/>
          <a:ext cx="1266792" cy="1013434"/>
        </a:xfrm>
        <a:prstGeom prst="roundRect">
          <a:avLst>
            <a:gd name="adj" fmla="val 10000"/>
          </a:avLst>
        </a:prstGeom>
        <a:solidFill>
          <a:schemeClr val="accent3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Understanding Pain</a:t>
          </a:r>
          <a:endParaRPr lang="en-US" sz="1200" b="1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0" y="3655397"/>
        <a:ext cx="1266792" cy="1013434"/>
      </dsp:txXfrm>
    </dsp:sp>
    <dsp:sp modelId="{221BC8B1-503F-F843-BD73-1A90549315EE}">
      <dsp:nvSpPr>
        <dsp:cNvPr id="0" name=""/>
        <dsp:cNvSpPr/>
      </dsp:nvSpPr>
      <dsp:spPr>
        <a:xfrm rot="12338940">
          <a:off x="497235" y="2837600"/>
          <a:ext cx="2763635" cy="515765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5662AE-C3EE-2B44-8AA6-2DFDEF4290FD}">
      <dsp:nvSpPr>
        <dsp:cNvPr id="0" name=""/>
        <dsp:cNvSpPr/>
      </dsp:nvSpPr>
      <dsp:spPr>
        <a:xfrm>
          <a:off x="0" y="1990637"/>
          <a:ext cx="1266792" cy="1013434"/>
        </a:xfrm>
        <a:prstGeom prst="roundRect">
          <a:avLst>
            <a:gd name="adj" fmla="val 10000"/>
          </a:avLst>
        </a:prstGeom>
        <a:solidFill>
          <a:schemeClr val="accent3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Communication</a:t>
          </a:r>
          <a:endParaRPr lang="en-US" sz="1200" b="1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0" y="1990637"/>
        <a:ext cx="1266792" cy="1013434"/>
      </dsp:txXfrm>
    </dsp:sp>
    <dsp:sp modelId="{3B0A2FC2-2D3F-4B45-9B45-D70383E2AA07}">
      <dsp:nvSpPr>
        <dsp:cNvPr id="0" name=""/>
        <dsp:cNvSpPr/>
      </dsp:nvSpPr>
      <dsp:spPr>
        <a:xfrm rot="13821940">
          <a:off x="1140651" y="2011265"/>
          <a:ext cx="2765614" cy="515765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1BC5E6-B639-694F-88AB-541D970F6D01}">
      <dsp:nvSpPr>
        <dsp:cNvPr id="0" name=""/>
        <dsp:cNvSpPr/>
      </dsp:nvSpPr>
      <dsp:spPr>
        <a:xfrm>
          <a:off x="1007989" y="697488"/>
          <a:ext cx="1266792" cy="1013434"/>
        </a:xfrm>
        <a:prstGeom prst="roundRect">
          <a:avLst>
            <a:gd name="adj" fmla="val 10000"/>
          </a:avLst>
        </a:prstGeom>
        <a:solidFill>
          <a:schemeClr val="accent3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Care Transitions</a:t>
          </a:r>
        </a:p>
      </dsp:txBody>
      <dsp:txXfrm>
        <a:off x="1007989" y="697488"/>
        <a:ext cx="1266792" cy="1013434"/>
      </dsp:txXfrm>
    </dsp:sp>
    <dsp:sp modelId="{6F6BE3DD-88C2-3244-9294-62FEEB5BF690}">
      <dsp:nvSpPr>
        <dsp:cNvPr id="0" name=""/>
        <dsp:cNvSpPr/>
      </dsp:nvSpPr>
      <dsp:spPr>
        <a:xfrm rot="15428571">
          <a:off x="2383471" y="1706611"/>
          <a:ext cx="2403958" cy="515765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C71C60-705F-8240-A9BC-36A0618AE1A9}">
      <dsp:nvSpPr>
        <dsp:cNvPr id="0" name=""/>
        <dsp:cNvSpPr/>
      </dsp:nvSpPr>
      <dsp:spPr>
        <a:xfrm>
          <a:off x="2684589" y="285934"/>
          <a:ext cx="1266792" cy="1013434"/>
        </a:xfrm>
        <a:prstGeom prst="roundRect">
          <a:avLst>
            <a:gd name="adj" fmla="val 10000"/>
          </a:avLst>
        </a:prstGeom>
        <a:solidFill>
          <a:schemeClr val="accent3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Financial</a:t>
          </a:r>
          <a:endParaRPr lang="en-US" sz="1200" b="1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2684589" y="285934"/>
        <a:ext cx="1266792" cy="1013434"/>
      </dsp:txXfrm>
    </dsp:sp>
    <dsp:sp modelId="{17A87E43-7FC2-CC46-963A-32B48CEB09A7}">
      <dsp:nvSpPr>
        <dsp:cNvPr id="0" name=""/>
        <dsp:cNvSpPr/>
      </dsp:nvSpPr>
      <dsp:spPr>
        <a:xfrm rot="16971429">
          <a:off x="3383366" y="1706611"/>
          <a:ext cx="2403958" cy="515765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10E008-6A0D-2845-A59C-AE918D3BC8D3}">
      <dsp:nvSpPr>
        <dsp:cNvPr id="0" name=""/>
        <dsp:cNvSpPr/>
      </dsp:nvSpPr>
      <dsp:spPr>
        <a:xfrm>
          <a:off x="4219415" y="285934"/>
          <a:ext cx="1266792" cy="1013434"/>
        </a:xfrm>
        <a:prstGeom prst="roundRect">
          <a:avLst>
            <a:gd name="adj" fmla="val 10000"/>
          </a:avLst>
        </a:prstGeom>
        <a:solidFill>
          <a:schemeClr val="accent3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Culture, Community &amp; Family Systems</a:t>
          </a:r>
          <a:endParaRPr lang="en-US" sz="1200" b="1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4219415" y="285934"/>
        <a:ext cx="1266792" cy="1013434"/>
      </dsp:txXfrm>
    </dsp:sp>
    <dsp:sp modelId="{DF0A47EB-E044-2F45-9358-719F63387C0A}">
      <dsp:nvSpPr>
        <dsp:cNvPr id="0" name=""/>
        <dsp:cNvSpPr/>
      </dsp:nvSpPr>
      <dsp:spPr>
        <a:xfrm rot="18557297">
          <a:off x="4251661" y="1997586"/>
          <a:ext cx="2775521" cy="515765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F10048-B004-334A-9115-D36EAE51A317}">
      <dsp:nvSpPr>
        <dsp:cNvPr id="0" name=""/>
        <dsp:cNvSpPr/>
      </dsp:nvSpPr>
      <dsp:spPr>
        <a:xfrm>
          <a:off x="5884787" y="674666"/>
          <a:ext cx="1266792" cy="1013434"/>
        </a:xfrm>
        <a:prstGeom prst="roundRect">
          <a:avLst>
            <a:gd name="adj" fmla="val 10000"/>
          </a:avLst>
        </a:prstGeom>
        <a:solidFill>
          <a:schemeClr val="accent3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Access to Treatment</a:t>
          </a:r>
          <a:endParaRPr lang="en-US" sz="1200" b="1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5884787" y="674666"/>
        <a:ext cx="1266792" cy="1013434"/>
      </dsp:txXfrm>
    </dsp:sp>
    <dsp:sp modelId="{144630A9-9740-CD4D-9760-17D67E5C6D6F}">
      <dsp:nvSpPr>
        <dsp:cNvPr id="0" name=""/>
        <dsp:cNvSpPr/>
      </dsp:nvSpPr>
      <dsp:spPr>
        <a:xfrm rot="20057143">
          <a:off x="4907665" y="2922199"/>
          <a:ext cx="2403958" cy="515765"/>
        </a:xfrm>
        <a:prstGeom prst="leftArrow">
          <a:avLst>
            <a:gd name="adj1" fmla="val 60000"/>
            <a:gd name="adj2" fmla="val 50000"/>
          </a:avLst>
        </a:prstGeom>
        <a:solidFill>
          <a:srgbClr val="FFFF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A07A5C-02D2-2C41-97CA-B857E22B1783}">
      <dsp:nvSpPr>
        <dsp:cNvPr id="0" name=""/>
        <dsp:cNvSpPr/>
      </dsp:nvSpPr>
      <dsp:spPr>
        <a:xfrm>
          <a:off x="6559194" y="2151845"/>
          <a:ext cx="1266792" cy="1013434"/>
        </a:xfrm>
        <a:prstGeom prst="roundRect">
          <a:avLst>
            <a:gd name="adj" fmla="val 10000"/>
          </a:avLst>
        </a:prstGeom>
        <a:solidFill>
          <a:schemeClr val="accent3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Complexity</a:t>
          </a:r>
          <a:endParaRPr lang="en-US" sz="1200" b="1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6559194" y="2151845"/>
        <a:ext cx="1266792" cy="1013434"/>
      </dsp:txXfrm>
    </dsp:sp>
    <dsp:sp modelId="{799FC916-60F0-B646-8629-DC034030C6FB}">
      <dsp:nvSpPr>
        <dsp:cNvPr id="0" name=""/>
        <dsp:cNvSpPr/>
      </dsp:nvSpPr>
      <dsp:spPr>
        <a:xfrm>
          <a:off x="5130163" y="3897025"/>
          <a:ext cx="2403958" cy="515765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18BF25-25A6-0147-9E12-C72457E06575}">
      <dsp:nvSpPr>
        <dsp:cNvPr id="0" name=""/>
        <dsp:cNvSpPr/>
      </dsp:nvSpPr>
      <dsp:spPr>
        <a:xfrm>
          <a:off x="6900725" y="3648190"/>
          <a:ext cx="1266792" cy="1013434"/>
        </a:xfrm>
        <a:prstGeom prst="roundRect">
          <a:avLst>
            <a:gd name="adj" fmla="val 10000"/>
          </a:avLst>
        </a:prstGeom>
        <a:solidFill>
          <a:schemeClr val="accent3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Peer to Peer</a:t>
          </a:r>
          <a:endParaRPr lang="en-US" sz="1200" b="1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6900725" y="3648190"/>
        <a:ext cx="1266792" cy="101343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F46F0E-3F38-A64E-AE7A-FCBB4B8BC18D}">
      <dsp:nvSpPr>
        <dsp:cNvPr id="0" name=""/>
        <dsp:cNvSpPr/>
      </dsp:nvSpPr>
      <dsp:spPr>
        <a:xfrm>
          <a:off x="3180546" y="3250055"/>
          <a:ext cx="1809703" cy="1809703"/>
        </a:xfrm>
        <a:prstGeom prst="ellipse">
          <a:avLst/>
        </a:prstGeom>
        <a:solidFill>
          <a:srgbClr val="89070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schemeClr val="tx2">
                    <a:lumMod val="20000"/>
                    <a:lumOff val="80000"/>
                    <a:alpha val="43000"/>
                  </a:schemeClr>
                </a:outerShdw>
              </a:effectLst>
            </a:rPr>
            <a:t>Pain Program (EBT)</a:t>
          </a:r>
          <a:endParaRPr lang="en-US" sz="2800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schemeClr val="tx2">
                  <a:lumMod val="20000"/>
                  <a:lumOff val="80000"/>
                  <a:alpha val="43000"/>
                </a:schemeClr>
              </a:outerShdw>
            </a:effectLst>
          </a:endParaRPr>
        </a:p>
      </dsp:txBody>
      <dsp:txXfrm>
        <a:off x="3180546" y="3250055"/>
        <a:ext cx="1809703" cy="1809703"/>
      </dsp:txXfrm>
    </dsp:sp>
    <dsp:sp modelId="{C7C8126C-D7B7-1047-B098-98AC055256EE}">
      <dsp:nvSpPr>
        <dsp:cNvPr id="0" name=""/>
        <dsp:cNvSpPr/>
      </dsp:nvSpPr>
      <dsp:spPr>
        <a:xfrm rot="10792823">
          <a:off x="1314135" y="3859849"/>
          <a:ext cx="1771262" cy="515765"/>
        </a:xfrm>
        <a:prstGeom prst="leftRightArrow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71EFE5-D1B0-A140-A512-773D93E94C9F}">
      <dsp:nvSpPr>
        <dsp:cNvPr id="0" name=""/>
        <dsp:cNvSpPr/>
      </dsp:nvSpPr>
      <dsp:spPr>
        <a:xfrm>
          <a:off x="0" y="3655397"/>
          <a:ext cx="1266792" cy="1013434"/>
        </a:xfrm>
        <a:prstGeom prst="roundRect">
          <a:avLst>
            <a:gd name="adj" fmla="val 10000"/>
          </a:avLst>
        </a:prstGeom>
        <a:solidFill>
          <a:schemeClr val="accent3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Medical – Pain Education Standards / Rx Guidelines</a:t>
          </a:r>
          <a:endParaRPr lang="en-US" sz="1200" b="1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0" y="3655397"/>
        <a:ext cx="1266792" cy="1013434"/>
      </dsp:txXfrm>
    </dsp:sp>
    <dsp:sp modelId="{221BC8B1-503F-F843-BD73-1A90549315EE}">
      <dsp:nvSpPr>
        <dsp:cNvPr id="0" name=""/>
        <dsp:cNvSpPr/>
      </dsp:nvSpPr>
      <dsp:spPr>
        <a:xfrm rot="12338940">
          <a:off x="1303125" y="2963210"/>
          <a:ext cx="1933356" cy="515765"/>
        </a:xfrm>
        <a:prstGeom prst="leftRightArrow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5662AE-C3EE-2B44-8AA6-2DFDEF4290FD}">
      <dsp:nvSpPr>
        <dsp:cNvPr id="0" name=""/>
        <dsp:cNvSpPr/>
      </dsp:nvSpPr>
      <dsp:spPr>
        <a:xfrm>
          <a:off x="0" y="1990637"/>
          <a:ext cx="1266792" cy="1013434"/>
        </a:xfrm>
        <a:prstGeom prst="roundRect">
          <a:avLst>
            <a:gd name="adj" fmla="val 10000"/>
          </a:avLst>
        </a:prstGeom>
        <a:solidFill>
          <a:schemeClr val="accent3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Link to Mental Health Treatment</a:t>
          </a:r>
          <a:endParaRPr lang="en-US" sz="1200" b="1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0" y="1990637"/>
        <a:ext cx="1266792" cy="1013434"/>
      </dsp:txXfrm>
    </dsp:sp>
    <dsp:sp modelId="{3B0A2FC2-2D3F-4B45-9B45-D70383E2AA07}">
      <dsp:nvSpPr>
        <dsp:cNvPr id="0" name=""/>
        <dsp:cNvSpPr/>
      </dsp:nvSpPr>
      <dsp:spPr>
        <a:xfrm rot="13821940">
          <a:off x="1884988" y="2276446"/>
          <a:ext cx="1835206" cy="515765"/>
        </a:xfrm>
        <a:prstGeom prst="leftRightArrow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1BC5E6-B639-694F-88AB-541D970F6D01}">
      <dsp:nvSpPr>
        <dsp:cNvPr id="0" name=""/>
        <dsp:cNvSpPr/>
      </dsp:nvSpPr>
      <dsp:spPr>
        <a:xfrm>
          <a:off x="1007989" y="697488"/>
          <a:ext cx="1266792" cy="1013434"/>
        </a:xfrm>
        <a:prstGeom prst="roundRect">
          <a:avLst>
            <a:gd name="adj" fmla="val 10000"/>
          </a:avLst>
        </a:prstGeom>
        <a:solidFill>
          <a:schemeClr val="accent3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Link to Chemical Dependency Treatment</a:t>
          </a:r>
        </a:p>
      </dsp:txBody>
      <dsp:txXfrm>
        <a:off x="1007989" y="697488"/>
        <a:ext cx="1266792" cy="1013434"/>
      </dsp:txXfrm>
    </dsp:sp>
    <dsp:sp modelId="{6F6BE3DD-88C2-3244-9294-62FEEB5BF690}">
      <dsp:nvSpPr>
        <dsp:cNvPr id="0" name=""/>
        <dsp:cNvSpPr/>
      </dsp:nvSpPr>
      <dsp:spPr>
        <a:xfrm rot="15428571">
          <a:off x="2733656" y="1929917"/>
          <a:ext cx="1759457" cy="515765"/>
        </a:xfrm>
        <a:prstGeom prst="leftRightArrow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C71C60-705F-8240-A9BC-36A0618AE1A9}">
      <dsp:nvSpPr>
        <dsp:cNvPr id="0" name=""/>
        <dsp:cNvSpPr/>
      </dsp:nvSpPr>
      <dsp:spPr>
        <a:xfrm>
          <a:off x="2684589" y="285934"/>
          <a:ext cx="1266792" cy="1013434"/>
        </a:xfrm>
        <a:prstGeom prst="roundRect">
          <a:avLst>
            <a:gd name="adj" fmla="val 10000"/>
          </a:avLst>
        </a:prstGeom>
        <a:solidFill>
          <a:schemeClr val="accent3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Financial Model – Case Rate vs. Fee For Service</a:t>
          </a:r>
          <a:endParaRPr lang="en-US" sz="1200" b="1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2684589" y="285934"/>
        <a:ext cx="1266792" cy="1013434"/>
      </dsp:txXfrm>
    </dsp:sp>
    <dsp:sp modelId="{17A87E43-7FC2-CC46-963A-32B48CEB09A7}">
      <dsp:nvSpPr>
        <dsp:cNvPr id="0" name=""/>
        <dsp:cNvSpPr/>
      </dsp:nvSpPr>
      <dsp:spPr>
        <a:xfrm rot="16971429">
          <a:off x="3629688" y="1929917"/>
          <a:ext cx="1799579" cy="515765"/>
        </a:xfrm>
        <a:prstGeom prst="leftRightArrow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10E008-6A0D-2845-A59C-AE918D3BC8D3}">
      <dsp:nvSpPr>
        <dsp:cNvPr id="0" name=""/>
        <dsp:cNvSpPr/>
      </dsp:nvSpPr>
      <dsp:spPr>
        <a:xfrm>
          <a:off x="4219415" y="285934"/>
          <a:ext cx="1266792" cy="1013434"/>
        </a:xfrm>
        <a:prstGeom prst="roundRect">
          <a:avLst>
            <a:gd name="adj" fmla="val 10000"/>
          </a:avLst>
        </a:prstGeom>
        <a:solidFill>
          <a:schemeClr val="accent3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Link to Case Management Resources</a:t>
          </a:r>
          <a:endParaRPr lang="en-US" sz="1200" b="1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4219415" y="285934"/>
        <a:ext cx="1266792" cy="1013434"/>
      </dsp:txXfrm>
    </dsp:sp>
    <dsp:sp modelId="{DF0A47EB-E044-2F45-9358-719F63387C0A}">
      <dsp:nvSpPr>
        <dsp:cNvPr id="0" name=""/>
        <dsp:cNvSpPr/>
      </dsp:nvSpPr>
      <dsp:spPr>
        <a:xfrm rot="18557297">
          <a:off x="4428628" y="2262761"/>
          <a:ext cx="1919106" cy="515765"/>
        </a:xfrm>
        <a:prstGeom prst="leftRightArrow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F10048-B004-334A-9115-D36EAE51A317}">
      <dsp:nvSpPr>
        <dsp:cNvPr id="0" name=""/>
        <dsp:cNvSpPr/>
      </dsp:nvSpPr>
      <dsp:spPr>
        <a:xfrm>
          <a:off x="5884787" y="674666"/>
          <a:ext cx="1266792" cy="1013434"/>
        </a:xfrm>
        <a:prstGeom prst="roundRect">
          <a:avLst>
            <a:gd name="adj" fmla="val 10000"/>
          </a:avLst>
        </a:prstGeom>
        <a:solidFill>
          <a:schemeClr val="accent3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Referral Workflow / Communication</a:t>
          </a:r>
          <a:endParaRPr lang="en-US" sz="1200" b="1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5884787" y="674666"/>
        <a:ext cx="1266792" cy="1013434"/>
      </dsp:txXfrm>
    </dsp:sp>
    <dsp:sp modelId="{144630A9-9740-CD4D-9760-17D67E5C6D6F}">
      <dsp:nvSpPr>
        <dsp:cNvPr id="0" name=""/>
        <dsp:cNvSpPr/>
      </dsp:nvSpPr>
      <dsp:spPr>
        <a:xfrm rot="20057143">
          <a:off x="4980349" y="3089678"/>
          <a:ext cx="1616637" cy="515765"/>
        </a:xfrm>
        <a:prstGeom prst="leftRightArrow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A07A5C-02D2-2C41-97CA-B857E22B1783}">
      <dsp:nvSpPr>
        <dsp:cNvPr id="0" name=""/>
        <dsp:cNvSpPr/>
      </dsp:nvSpPr>
      <dsp:spPr>
        <a:xfrm>
          <a:off x="6559194" y="2151845"/>
          <a:ext cx="1266792" cy="1013434"/>
        </a:xfrm>
        <a:prstGeom prst="roundRect">
          <a:avLst>
            <a:gd name="adj" fmla="val 10000"/>
          </a:avLst>
        </a:prstGeom>
        <a:solidFill>
          <a:schemeClr val="accent3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Community Alignment, Messaging &amp; Support</a:t>
          </a:r>
          <a:endParaRPr lang="en-US" sz="1200" b="1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6559194" y="2151845"/>
        <a:ext cx="1266792" cy="1013434"/>
      </dsp:txXfrm>
    </dsp:sp>
    <dsp:sp modelId="{799FC916-60F0-B646-8629-DC034030C6FB}">
      <dsp:nvSpPr>
        <dsp:cNvPr id="0" name=""/>
        <dsp:cNvSpPr/>
      </dsp:nvSpPr>
      <dsp:spPr>
        <a:xfrm>
          <a:off x="5168963" y="3897025"/>
          <a:ext cx="1600603" cy="515765"/>
        </a:xfrm>
        <a:prstGeom prst="leftRightArrow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18BF25-25A6-0147-9E12-C72457E06575}">
      <dsp:nvSpPr>
        <dsp:cNvPr id="0" name=""/>
        <dsp:cNvSpPr/>
      </dsp:nvSpPr>
      <dsp:spPr>
        <a:xfrm>
          <a:off x="6900725" y="3648190"/>
          <a:ext cx="1266792" cy="1013434"/>
        </a:xfrm>
        <a:prstGeom prst="roundRect">
          <a:avLst>
            <a:gd name="adj" fmla="val 10000"/>
          </a:avLst>
        </a:prstGeom>
        <a:solidFill>
          <a:schemeClr val="accent3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Peer to Peer Support Group (Managed by Pain Program)</a:t>
          </a:r>
          <a:endParaRPr lang="en-US" sz="1200" b="1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6900725" y="3648190"/>
        <a:ext cx="1266792" cy="1013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C056C-87DF-7D49-9D01-358F17F48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104652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EDA17-8FC4-1A4B-AD11-92AB48F89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487232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4570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7" algn="l" defTabSz="4570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73" algn="l" defTabSz="4570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10" algn="l" defTabSz="4570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45" algn="l" defTabSz="4570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82" algn="l" defTabSz="4570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18" algn="l" defTabSz="4570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55" algn="l" defTabSz="4570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91" algn="l" defTabSz="4570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1950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3092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A049-DAED-8443-89C0-591A4B31D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0671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A049-DAED-8443-89C0-591A4B31D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1491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A049-DAED-8443-89C0-591A4B31D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0193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B7BE2-EA7A-1D42-8F21-21FCE466CA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6736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F01D4-1E9F-C140-B991-B9765E97CD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1414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FBDC1-3D62-E44A-B059-298937A47A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5781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6477" y="5546725"/>
            <a:ext cx="8975725" cy="15690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4602" y="5546725"/>
            <a:ext cx="8975725" cy="15690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13DEA-9955-9248-85D7-B1D17C83F4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1032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7" indent="0">
              <a:buNone/>
              <a:defRPr sz="2000" b="1"/>
            </a:lvl2pPr>
            <a:lvl3pPr marL="914073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5" indent="0">
              <a:buNone/>
              <a:defRPr sz="1600" b="1"/>
            </a:lvl5pPr>
            <a:lvl6pPr marL="2285182" indent="0">
              <a:buNone/>
              <a:defRPr sz="1600" b="1"/>
            </a:lvl6pPr>
            <a:lvl7pPr marL="2742218" indent="0">
              <a:buNone/>
              <a:defRPr sz="1600" b="1"/>
            </a:lvl7pPr>
            <a:lvl8pPr marL="3199255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7" indent="0">
              <a:buNone/>
              <a:defRPr sz="2000" b="1"/>
            </a:lvl2pPr>
            <a:lvl3pPr marL="914073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5" indent="0">
              <a:buNone/>
              <a:defRPr sz="1600" b="1"/>
            </a:lvl5pPr>
            <a:lvl6pPr marL="2285182" indent="0">
              <a:buNone/>
              <a:defRPr sz="1600" b="1"/>
            </a:lvl6pPr>
            <a:lvl7pPr marL="2742218" indent="0">
              <a:buNone/>
              <a:defRPr sz="1600" b="1"/>
            </a:lvl7pPr>
            <a:lvl8pPr marL="3199255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94512-E9FC-1242-97A2-C809FC765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0233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AE72E-E66E-AB48-A517-EFBE11BBD8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2948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6071B-9A7B-3C4A-B9F0-6B24614EE4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3115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7" indent="0">
              <a:buNone/>
              <a:defRPr sz="1200"/>
            </a:lvl2pPr>
            <a:lvl3pPr marL="914073" indent="0">
              <a:buNone/>
              <a:defRPr sz="1000"/>
            </a:lvl3pPr>
            <a:lvl4pPr marL="1371110" indent="0">
              <a:buNone/>
              <a:defRPr sz="900"/>
            </a:lvl4pPr>
            <a:lvl5pPr marL="1828145" indent="0">
              <a:buNone/>
              <a:defRPr sz="900"/>
            </a:lvl5pPr>
            <a:lvl6pPr marL="2285182" indent="0">
              <a:buNone/>
              <a:defRPr sz="900"/>
            </a:lvl6pPr>
            <a:lvl7pPr marL="2742218" indent="0">
              <a:buNone/>
              <a:defRPr sz="900"/>
            </a:lvl7pPr>
            <a:lvl8pPr marL="3199255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37C55-69A7-B645-B877-7A43BE7028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107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A049-DAED-8443-89C0-591A4B31D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3388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37" indent="0">
              <a:buNone/>
              <a:defRPr sz="2800"/>
            </a:lvl2pPr>
            <a:lvl3pPr marL="914073" indent="0">
              <a:buNone/>
              <a:defRPr sz="2400"/>
            </a:lvl3pPr>
            <a:lvl4pPr marL="1371110" indent="0">
              <a:buNone/>
              <a:defRPr sz="2000"/>
            </a:lvl4pPr>
            <a:lvl5pPr marL="1828145" indent="0">
              <a:buNone/>
              <a:defRPr sz="2000"/>
            </a:lvl5pPr>
            <a:lvl6pPr marL="2285182" indent="0">
              <a:buNone/>
              <a:defRPr sz="2000"/>
            </a:lvl6pPr>
            <a:lvl7pPr marL="2742218" indent="0">
              <a:buNone/>
              <a:defRPr sz="2000"/>
            </a:lvl7pPr>
            <a:lvl8pPr marL="3199255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7" indent="0">
              <a:buNone/>
              <a:defRPr sz="1200"/>
            </a:lvl2pPr>
            <a:lvl3pPr marL="914073" indent="0">
              <a:buNone/>
              <a:defRPr sz="1000"/>
            </a:lvl3pPr>
            <a:lvl4pPr marL="1371110" indent="0">
              <a:buNone/>
              <a:defRPr sz="900"/>
            </a:lvl4pPr>
            <a:lvl5pPr marL="1828145" indent="0">
              <a:buNone/>
              <a:defRPr sz="900"/>
            </a:lvl5pPr>
            <a:lvl6pPr marL="2285182" indent="0">
              <a:buNone/>
              <a:defRPr sz="900"/>
            </a:lvl6pPr>
            <a:lvl7pPr marL="2742218" indent="0">
              <a:buNone/>
              <a:defRPr sz="900"/>
            </a:lvl7pPr>
            <a:lvl8pPr marL="3199255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0CA40-E8EB-2C4F-B7F2-E68AA39060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7855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9BF4F-755E-E74A-89DD-76FD3A60DA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9877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584363" y="952502"/>
            <a:ext cx="4525962" cy="20285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6475" y="952502"/>
            <a:ext cx="13425488" cy="20285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4E984-C0E8-1B43-B289-C446CA7809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200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A049-DAED-8443-89C0-591A4B31D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8740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A049-DAED-8443-89C0-591A4B31D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629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7" indent="0">
              <a:buNone/>
              <a:defRPr sz="2000" b="1"/>
            </a:lvl2pPr>
            <a:lvl3pPr marL="914073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5" indent="0">
              <a:buNone/>
              <a:defRPr sz="1600" b="1"/>
            </a:lvl5pPr>
            <a:lvl6pPr marL="2285182" indent="0">
              <a:buNone/>
              <a:defRPr sz="1600" b="1"/>
            </a:lvl6pPr>
            <a:lvl7pPr marL="2742218" indent="0">
              <a:buNone/>
              <a:defRPr sz="1600" b="1"/>
            </a:lvl7pPr>
            <a:lvl8pPr marL="3199255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7" indent="0">
              <a:buNone/>
              <a:defRPr sz="2000" b="1"/>
            </a:lvl2pPr>
            <a:lvl3pPr marL="914073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5" indent="0">
              <a:buNone/>
              <a:defRPr sz="1600" b="1"/>
            </a:lvl5pPr>
            <a:lvl6pPr marL="2285182" indent="0">
              <a:buNone/>
              <a:defRPr sz="1600" b="1"/>
            </a:lvl6pPr>
            <a:lvl7pPr marL="2742218" indent="0">
              <a:buNone/>
              <a:defRPr sz="1600" b="1"/>
            </a:lvl7pPr>
            <a:lvl8pPr marL="3199255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A049-DAED-8443-89C0-591A4B31D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4894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A049-DAED-8443-89C0-591A4B31D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368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A049-DAED-8443-89C0-591A4B31D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3636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7" indent="0">
              <a:buNone/>
              <a:defRPr sz="1200"/>
            </a:lvl2pPr>
            <a:lvl3pPr marL="914073" indent="0">
              <a:buNone/>
              <a:defRPr sz="1000"/>
            </a:lvl3pPr>
            <a:lvl4pPr marL="1371110" indent="0">
              <a:buNone/>
              <a:defRPr sz="900"/>
            </a:lvl4pPr>
            <a:lvl5pPr marL="1828145" indent="0">
              <a:buNone/>
              <a:defRPr sz="900"/>
            </a:lvl5pPr>
            <a:lvl6pPr marL="2285182" indent="0">
              <a:buNone/>
              <a:defRPr sz="900"/>
            </a:lvl6pPr>
            <a:lvl7pPr marL="2742218" indent="0">
              <a:buNone/>
              <a:defRPr sz="900"/>
            </a:lvl7pPr>
            <a:lvl8pPr marL="3199255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A049-DAED-8443-89C0-591A4B31D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828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7" indent="0">
              <a:buNone/>
              <a:defRPr sz="2800"/>
            </a:lvl2pPr>
            <a:lvl3pPr marL="914073" indent="0">
              <a:buNone/>
              <a:defRPr sz="2400"/>
            </a:lvl3pPr>
            <a:lvl4pPr marL="1371110" indent="0">
              <a:buNone/>
              <a:defRPr sz="2000"/>
            </a:lvl4pPr>
            <a:lvl5pPr marL="1828145" indent="0">
              <a:buNone/>
              <a:defRPr sz="2000"/>
            </a:lvl5pPr>
            <a:lvl6pPr marL="2285182" indent="0">
              <a:buNone/>
              <a:defRPr sz="2000"/>
            </a:lvl6pPr>
            <a:lvl7pPr marL="2742218" indent="0">
              <a:buNone/>
              <a:defRPr sz="2000"/>
            </a:lvl7pPr>
            <a:lvl8pPr marL="3199255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7" indent="0">
              <a:buNone/>
              <a:defRPr sz="1200"/>
            </a:lvl2pPr>
            <a:lvl3pPr marL="914073" indent="0">
              <a:buNone/>
              <a:defRPr sz="1000"/>
            </a:lvl3pPr>
            <a:lvl4pPr marL="1371110" indent="0">
              <a:buNone/>
              <a:defRPr sz="900"/>
            </a:lvl4pPr>
            <a:lvl5pPr marL="1828145" indent="0">
              <a:buNone/>
              <a:defRPr sz="900"/>
            </a:lvl5pPr>
            <a:lvl6pPr marL="2285182" indent="0">
              <a:buNone/>
              <a:defRPr sz="900"/>
            </a:lvl6pPr>
            <a:lvl7pPr marL="2742218" indent="0">
              <a:buNone/>
              <a:defRPr sz="900"/>
            </a:lvl7pPr>
            <a:lvl8pPr marL="3199255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A049-DAED-8443-89C0-591A4B31D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4517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7" tIns="45704" rIns="91407" bIns="4570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07" tIns="45704" rIns="91407" bIns="457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5A049-DAED-8443-89C0-591A4B31D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868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03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6" indent="-342776" algn="l" defTabSz="45703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5" indent="-285648" algn="l" defTabSz="45703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1" indent="-228518" algn="l" defTabSz="45703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28" indent="-228518" algn="l" defTabSz="45703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63" indent="-228518" algn="l" defTabSz="45703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00" indent="-228518" algn="l" defTabSz="45703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36" indent="-228518" algn="l" defTabSz="45703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73" indent="-228518" algn="l" defTabSz="45703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09" indent="-228518" algn="l" defTabSz="45703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7" algn="l" defTabSz="4570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3" algn="l" defTabSz="4570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4570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5" algn="l" defTabSz="4570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2" algn="l" defTabSz="4570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8" algn="l" defTabSz="4570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5" algn="l" defTabSz="4570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4570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490" y="274760"/>
            <a:ext cx="822902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490" y="1600018"/>
            <a:ext cx="8229023" cy="452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490" y="6356564"/>
            <a:ext cx="2133023" cy="364972"/>
          </a:xfrm>
          <a:prstGeom prst="rect">
            <a:avLst/>
          </a:prstGeom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35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490" y="6356564"/>
            <a:ext cx="2895023" cy="364972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ctr" defTabSz="914073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490" y="6356564"/>
            <a:ext cx="2133023" cy="364972"/>
          </a:xfrm>
          <a:prstGeom prst="rect">
            <a:avLst/>
          </a:prstGeom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3580" fontAlgn="base">
              <a:spcBef>
                <a:spcPct val="0"/>
              </a:spcBef>
              <a:spcAft>
                <a:spcPct val="0"/>
              </a:spcAft>
              <a:defRPr/>
            </a:pPr>
            <a:fld id="{3B711229-6243-584B-8F0F-3DD3EE09B2B1}" type="slidenum">
              <a:rPr lang="en-US" smtClean="0">
                <a:latin typeface="Calibri" charset="0"/>
                <a:ea typeface="MS PGothic" charset="0"/>
                <a:cs typeface="MS PGothic" charset="0"/>
              </a:rPr>
              <a:pPr defTabSz="91358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727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358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91358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defTabSz="91358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defTabSz="91358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defTabSz="91358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166631" algn="ctr" defTabSz="91358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333263" algn="ctr" defTabSz="91358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499893" algn="ctr" defTabSz="91358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666525" algn="ctr" defTabSz="91358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520" indent="-342520" algn="l" defTabSz="91358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319" indent="-285241" algn="l" defTabSz="91358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2119" indent="-227962" algn="l" defTabSz="91358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599198" indent="-227962" algn="l" defTabSz="91358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6276" indent="-227962" algn="l" defTabSz="91358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3700" indent="-228518" algn="l" defTabSz="9140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36" indent="-228518" algn="l" defTabSz="9140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73" indent="-228518" algn="l" defTabSz="9140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09" indent="-228518" algn="l" defTabSz="9140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7" algn="l" defTabSz="9140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3" algn="l" defTabSz="9140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9140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5" algn="l" defTabSz="9140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2" algn="l" defTabSz="9140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8" algn="l" defTabSz="9140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5" algn="l" defTabSz="9140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9140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1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hyperlink" Target="mailto:ShamesJG@jacksoncounty.org" TargetMode="External"/><Relationship Id="rId12" Type="http://schemas.openxmlformats.org/officeDocument/2006/relationships/image" Target="../media/image8.jpe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jkolsbun@mripa.org" TargetMode="External"/><Relationship Id="rId11" Type="http://schemas.openxmlformats.org/officeDocument/2006/relationships/image" Target="../media/image7.png"/><Relationship Id="rId5" Type="http://schemas.openxmlformats.org/officeDocument/2006/relationships/hyperlink" Target="mailto:alftinea@careoregon.org" TargetMode="Externa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4.jpeg"/><Relationship Id="rId4" Type="http://schemas.openxmlformats.org/officeDocument/2006/relationships/hyperlink" Target="mailto:mark@painadvisors.com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42987"/>
            <a:ext cx="9144000" cy="153929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/>
                <a:cs typeface="Arial"/>
              </a:rPr>
              <a:t>Implementation of Pain Programs</a:t>
            </a:r>
            <a:br>
              <a:rPr lang="en-US" sz="3200" b="1" dirty="0">
                <a:latin typeface="Arial"/>
                <a:cs typeface="Arial"/>
              </a:rPr>
            </a:br>
            <a:r>
              <a:rPr lang="en-US" sz="3200" b="1" dirty="0">
                <a:latin typeface="Arial"/>
                <a:cs typeface="Arial"/>
              </a:rPr>
              <a:t>within Coordinated Care Organizations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8858"/>
            <a:ext cx="9144000" cy="199628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/>
                <a:cs typeface="Arial"/>
              </a:rPr>
              <a:t>May </a:t>
            </a:r>
            <a:r>
              <a:rPr lang="en-US" sz="2400" dirty="0" smtClean="0">
                <a:latin typeface="Arial"/>
                <a:cs typeface="Arial"/>
              </a:rPr>
              <a:t>28, </a:t>
            </a:r>
            <a:r>
              <a:rPr lang="en-US" sz="2400" dirty="0">
                <a:latin typeface="Arial"/>
                <a:cs typeface="Arial"/>
              </a:rPr>
              <a:t>2015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Mark Altenhofen, MS</a:t>
            </a:r>
          </a:p>
          <a:p>
            <a:r>
              <a:rPr lang="en-US" sz="2400" dirty="0">
                <a:latin typeface="Arial"/>
                <a:cs typeface="Arial"/>
              </a:rPr>
              <a:t>Chief Executive Officer</a:t>
            </a:r>
          </a:p>
        </p:txBody>
      </p:sp>
      <p:pic>
        <p:nvPicPr>
          <p:cNvPr id="4" name="Picture 3" descr="OPA LOGO Fi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7877" y="464292"/>
            <a:ext cx="2525304" cy="141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3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MED NCPC CPCCO Graduates Feb 2015 Pre and Post DE-IDENTIFI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7282" y="-317483"/>
            <a:ext cx="9249842" cy="702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168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8699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Q &amp; A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595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egon_CCO_Map_SM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750" y="785806"/>
            <a:ext cx="7372694" cy="5489821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-4824" y="2384460"/>
            <a:ext cx="3140185" cy="642828"/>
            <a:chOff x="-4826" y="2384460"/>
            <a:chExt cx="3140185" cy="642828"/>
          </a:xfrm>
        </p:grpSpPr>
        <p:sp>
          <p:nvSpPr>
            <p:cNvPr id="18" name="Rounded Rectangle 17"/>
            <p:cNvSpPr/>
            <p:nvPr/>
          </p:nvSpPr>
          <p:spPr>
            <a:xfrm>
              <a:off x="1159420" y="2384460"/>
              <a:ext cx="1066328" cy="642828"/>
            </a:xfrm>
            <a:prstGeom prst="roundRect">
              <a:avLst/>
            </a:prstGeom>
            <a:solidFill>
              <a:schemeClr val="accent3">
                <a:lumMod val="50000"/>
                <a:alpha val="74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999276" y="2536859"/>
              <a:ext cx="136083" cy="1360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endCxn id="19" idx="2"/>
            </p:cNvCxnSpPr>
            <p:nvPr/>
          </p:nvCxnSpPr>
          <p:spPr>
            <a:xfrm>
              <a:off x="2225748" y="2577089"/>
              <a:ext cx="773528" cy="278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-4826" y="2560994"/>
              <a:ext cx="12852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/>
                  <a:cs typeface="Arial"/>
                </a:rPr>
                <a:t>Persistent Pain Program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59420" y="2457206"/>
              <a:ext cx="1066328" cy="479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Arial"/>
                  <a:cs typeface="Arial"/>
                </a:rPr>
                <a:t>YCCO</a:t>
              </a:r>
            </a:p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Arial"/>
                  <a:cs typeface="Arial"/>
                </a:rPr>
                <a:t>McMinnville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844678" y="5436966"/>
            <a:ext cx="3107543" cy="1349166"/>
            <a:chOff x="1844676" y="5436965"/>
            <a:chExt cx="3107543" cy="1349166"/>
          </a:xfrm>
        </p:grpSpPr>
        <p:sp>
          <p:nvSpPr>
            <p:cNvPr id="30" name="Rounded Rectangle 29"/>
            <p:cNvSpPr/>
            <p:nvPr/>
          </p:nvSpPr>
          <p:spPr>
            <a:xfrm>
              <a:off x="1844676" y="6232133"/>
              <a:ext cx="1951164" cy="553998"/>
            </a:xfrm>
            <a:prstGeom prst="roundRect">
              <a:avLst/>
            </a:prstGeom>
            <a:solidFill>
              <a:schemeClr val="accent3">
                <a:lumMod val="50000"/>
                <a:alpha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405743" y="5436965"/>
              <a:ext cx="136083" cy="1360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3434688" y="5600587"/>
              <a:ext cx="32727" cy="6969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666993" y="6307952"/>
              <a:ext cx="12852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/>
                  <a:cs typeface="Arial"/>
                </a:rPr>
                <a:t>Pain Resiliency Program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65636" y="6275626"/>
              <a:ext cx="1754593" cy="479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Arial"/>
                  <a:cs typeface="Arial"/>
                </a:rPr>
                <a:t>JCC &amp; </a:t>
              </a:r>
              <a:r>
                <a:rPr lang="en-US" sz="1200" b="1" dirty="0" err="1">
                  <a:solidFill>
                    <a:srgbClr val="FFFFFF"/>
                  </a:solidFill>
                  <a:latin typeface="Arial"/>
                  <a:cs typeface="Arial"/>
                </a:rPr>
                <a:t>AllCare</a:t>
              </a:r>
              <a:r>
                <a:rPr lang="en-US" sz="1200" b="1" dirty="0">
                  <a:solidFill>
                    <a:srgbClr val="FFFFFF"/>
                  </a:solidFill>
                  <a:latin typeface="Arial"/>
                  <a:cs typeface="Arial"/>
                </a:rPr>
                <a:t> CCO’s</a:t>
              </a:r>
            </a:p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Arial"/>
                  <a:cs typeface="Arial"/>
                </a:rPr>
                <a:t>Medford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-85288" y="1164106"/>
            <a:ext cx="3458304" cy="1210667"/>
            <a:chOff x="-85288" y="1164104"/>
            <a:chExt cx="3458304" cy="1210667"/>
          </a:xfrm>
        </p:grpSpPr>
        <p:cxnSp>
          <p:nvCxnSpPr>
            <p:cNvPr id="12" name="Straight Connector 11"/>
            <p:cNvCxnSpPr>
              <a:endCxn id="4" idx="3"/>
            </p:cNvCxnSpPr>
            <p:nvPr/>
          </p:nvCxnSpPr>
          <p:spPr>
            <a:xfrm flipV="1">
              <a:off x="2404126" y="1794259"/>
              <a:ext cx="261856" cy="14208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endCxn id="9" idx="2"/>
            </p:cNvCxnSpPr>
            <p:nvPr/>
          </p:nvCxnSpPr>
          <p:spPr>
            <a:xfrm>
              <a:off x="2404126" y="1936348"/>
              <a:ext cx="832807" cy="6803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ounded Rectangle 2"/>
            <p:cNvSpPr/>
            <p:nvPr/>
          </p:nvSpPr>
          <p:spPr>
            <a:xfrm>
              <a:off x="928349" y="1164104"/>
              <a:ext cx="1475777" cy="1028038"/>
            </a:xfrm>
            <a:prstGeom prst="roundRect">
              <a:avLst/>
            </a:prstGeom>
            <a:solidFill>
              <a:schemeClr val="accent3">
                <a:lumMod val="50000"/>
                <a:alpha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2646053" y="1678122"/>
              <a:ext cx="136083" cy="1360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43299" y="1274086"/>
              <a:ext cx="12852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Arial"/>
                  <a:cs typeface="Arial"/>
                </a:rPr>
                <a:t>CPCCO</a:t>
              </a:r>
            </a:p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Arial"/>
                  <a:cs typeface="Arial"/>
                </a:rPr>
                <a:t>Astoria,</a:t>
              </a:r>
            </a:p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Arial"/>
                  <a:cs typeface="Arial"/>
                </a:rPr>
                <a:t>Scappoose,</a:t>
              </a:r>
            </a:p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Arial"/>
                  <a:cs typeface="Arial"/>
                </a:rPr>
                <a:t>&amp; Tillamook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236933" y="1936348"/>
              <a:ext cx="136083" cy="1360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647253" y="2238708"/>
              <a:ext cx="136083" cy="1360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endCxn id="11" idx="1"/>
            </p:cNvCxnSpPr>
            <p:nvPr/>
          </p:nvCxnSpPr>
          <p:spPr>
            <a:xfrm>
              <a:off x="2404126" y="1936348"/>
              <a:ext cx="263056" cy="32228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-85288" y="1492337"/>
              <a:ext cx="11285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/>
                  <a:cs typeface="Arial"/>
                </a:rPr>
                <a:t>North Coast</a:t>
              </a:r>
            </a:p>
            <a:p>
              <a:pPr algn="ctr"/>
              <a:r>
                <a:rPr lang="en-US" sz="1000" b="1" dirty="0">
                  <a:latin typeface="Arial"/>
                  <a:cs typeface="Arial"/>
                </a:rPr>
                <a:t>Pain Clinic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140041" y="1600096"/>
            <a:ext cx="2933971" cy="1563257"/>
            <a:chOff x="6140039" y="1600094"/>
            <a:chExt cx="2933971" cy="1563257"/>
          </a:xfrm>
        </p:grpSpPr>
        <p:sp>
          <p:nvSpPr>
            <p:cNvPr id="36" name="Rounded Rectangle 35"/>
            <p:cNvSpPr/>
            <p:nvPr/>
          </p:nvSpPr>
          <p:spPr>
            <a:xfrm>
              <a:off x="7122846" y="1600094"/>
              <a:ext cx="1951164" cy="830997"/>
            </a:xfrm>
            <a:prstGeom prst="roundRect">
              <a:avLst/>
            </a:prstGeom>
            <a:solidFill>
              <a:schemeClr val="accent3">
                <a:lumMod val="50000"/>
                <a:alpha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43806" y="1600094"/>
              <a:ext cx="17545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Arial"/>
                  <a:cs typeface="Arial"/>
                </a:rPr>
                <a:t>EO CCO</a:t>
              </a:r>
            </a:p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Arial"/>
                  <a:cs typeface="Arial"/>
                </a:rPr>
                <a:t>Pendleton,</a:t>
              </a:r>
            </a:p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Arial"/>
                  <a:cs typeface="Arial"/>
                </a:rPr>
                <a:t>La Grande,</a:t>
              </a:r>
            </a:p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Arial"/>
                  <a:cs typeface="Arial"/>
                </a:rPr>
                <a:t>&amp; Baker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6140039" y="2224811"/>
              <a:ext cx="136083" cy="1360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730919" y="2483037"/>
              <a:ext cx="136083" cy="1360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986763" y="3027288"/>
              <a:ext cx="136083" cy="1360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>
              <a:stCxn id="38" idx="6"/>
            </p:cNvCxnSpPr>
            <p:nvPr/>
          </p:nvCxnSpPr>
          <p:spPr>
            <a:xfrm flipV="1">
              <a:off x="6276122" y="2246425"/>
              <a:ext cx="912663" cy="4641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9" idx="7"/>
            </p:cNvCxnSpPr>
            <p:nvPr/>
          </p:nvCxnSpPr>
          <p:spPr>
            <a:xfrm flipV="1">
              <a:off x="6847073" y="2261540"/>
              <a:ext cx="316929" cy="24142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40" idx="0"/>
            </p:cNvCxnSpPr>
            <p:nvPr/>
          </p:nvCxnSpPr>
          <p:spPr>
            <a:xfrm flipV="1">
              <a:off x="7054805" y="2234324"/>
              <a:ext cx="88619" cy="79296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7713173" y="2517233"/>
              <a:ext cx="12852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/>
                  <a:cs typeface="Arial"/>
                </a:rPr>
                <a:t>Pain Programs TBA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46198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08867685"/>
              </p:ext>
            </p:extLst>
          </p:nvPr>
        </p:nvGraphicFramePr>
        <p:xfrm>
          <a:off x="668403" y="1131307"/>
          <a:ext cx="8170797" cy="5345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1" y="223838"/>
            <a:ext cx="8610600" cy="409316"/>
          </a:xfrm>
          <a:prstGeom prst="rect">
            <a:avLst/>
          </a:prstGeom>
          <a:noFill/>
        </p:spPr>
        <p:txBody>
          <a:bodyPr lIns="91407" tIns="45704" rIns="91407" bIns="45704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a typeface="Calibri"/>
                <a:cs typeface="Calibri"/>
              </a:rPr>
              <a:t>Barriers to Expanded Use of Non-Opioid Therapies for Persistent Pain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35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F46F0E-3F38-A64E-AE7A-FCBB4B8BC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C8126C-D7B7-1047-B098-98AC05525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1EFE5-D1B0-A140-A512-773D93E94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1BC8B1-503F-F843-BD73-1A9054931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5662AE-C3EE-2B44-8AA6-2DFDEF429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0A2FC2-2D3F-4B45-9B45-D70383E2A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1BC5E6-B639-694F-88AB-541D970F6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6BE3DD-88C2-3244-9294-62FEEB5BF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C71C60-705F-8240-A9BC-36A0618AE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A87E43-7FC2-CC46-963A-32B48CEB0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10E008-6A0D-2845-A59C-AE918D3BC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A47EB-E044-2F45-9358-719F63387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F10048-B004-334A-9115-D36EAE51A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4630A9-9740-CD4D-9760-17D67E5C6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A07A5C-02D2-2C41-97CA-B857E22B1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9FC916-60F0-B646-8629-DC034030C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18BF25-25A6-0147-9E12-C72457E06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32179991"/>
              </p:ext>
            </p:extLst>
          </p:nvPr>
        </p:nvGraphicFramePr>
        <p:xfrm>
          <a:off x="668403" y="1131307"/>
          <a:ext cx="8170797" cy="5345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1" y="223838"/>
            <a:ext cx="8610600" cy="724101"/>
          </a:xfrm>
          <a:prstGeom prst="rect">
            <a:avLst/>
          </a:prstGeom>
          <a:noFill/>
        </p:spPr>
        <p:txBody>
          <a:bodyPr lIns="91407" tIns="45704" rIns="91407" bIns="45704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a typeface="Calibri"/>
                <a:cs typeface="Calibri"/>
              </a:rPr>
              <a:t>Overcoming Barriers to Expanded Use of Non-Opioid Therapies</a:t>
            </a:r>
          </a:p>
          <a:p>
            <a:pPr>
              <a:defRPr/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a typeface="Calibri"/>
                <a:cs typeface="Calibri"/>
              </a:rPr>
              <a:t>for Persistent Pain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7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F46F0E-3F38-A64E-AE7A-FCBB4B8BC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C8126C-D7B7-1047-B098-98AC05525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1EFE5-D1B0-A140-A512-773D93E94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1BC8B1-503F-F843-BD73-1A9054931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5662AE-C3EE-2B44-8AA6-2DFDEF429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0A2FC2-2D3F-4B45-9B45-D70383E2A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1BC5E6-B639-694F-88AB-541D970F6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6BE3DD-88C2-3244-9294-62FEEB5BF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C71C60-705F-8240-A9BC-36A0618AE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A87E43-7FC2-CC46-963A-32B48CEB0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10E008-6A0D-2845-A59C-AE918D3BC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A47EB-E044-2F45-9358-719F63387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F10048-B004-334A-9115-D36EAE51A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4630A9-9740-CD4D-9760-17D67E5C6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A07A5C-02D2-2C41-97CA-B857E22B1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9FC916-60F0-B646-8629-DC034030C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18BF25-25A6-0147-9E12-C72457E06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3318" tIns="16659" rIns="33318" bIns="16659" anchor="ctr"/>
          <a:lstStyle/>
          <a:p>
            <a:pPr algn="ctr" defTabSz="91335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xt Placeholder 8"/>
          <p:cNvSpPr txBox="1">
            <a:spLocks/>
          </p:cNvSpPr>
          <p:nvPr/>
        </p:nvSpPr>
        <p:spPr>
          <a:xfrm>
            <a:off x="4641275" y="901213"/>
            <a:ext cx="4087091" cy="1604596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>
                <a:lumMod val="75000"/>
              </a:schemeClr>
            </a:solidFill>
            <a:prstDash val="solid"/>
          </a:ln>
        </p:spPr>
        <p:txBody>
          <a:bodyPr lIns="166589" tIns="366498" rIns="33318" bIns="16659">
            <a:normAutofit/>
          </a:bodyPr>
          <a:lstStyle>
            <a:lvl1pPr marL="685800" indent="-685800" algn="l" defTabSz="25080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37763" indent="-783755" algn="l" defTabSz="25080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35020" indent="-627004" algn="l" defTabSz="25080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89029" indent="-627004" algn="l" defTabSz="25080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643037" indent="-627004" algn="l" defTabSz="25080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97045" indent="-627004" algn="l" defTabSz="25080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51053" indent="-627004" algn="l" defTabSz="25080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405061" indent="-627004" algn="l" defTabSz="25080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659069" indent="-627004" algn="l" defTabSz="25080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785" indent="-64785" fontAlgn="base">
              <a:lnSpc>
                <a:spcPct val="90000"/>
              </a:lnSpc>
              <a:spcAft>
                <a:spcPct val="0"/>
              </a:spcAft>
              <a:buFont typeface="Arial"/>
              <a:buChar char="•"/>
              <a:defRPr/>
            </a:pPr>
            <a:endParaRPr lang="en-US" sz="900" spc="-36" dirty="0">
              <a:solidFill>
                <a:prstClr val="black"/>
              </a:solidFill>
              <a:latin typeface="DINOT"/>
              <a:cs typeface="DINOT"/>
            </a:endParaRPr>
          </a:p>
          <a:p>
            <a:pPr marL="64785" indent="-64785" fontAlgn="base">
              <a:lnSpc>
                <a:spcPct val="90000"/>
              </a:lnSpc>
              <a:spcAft>
                <a:spcPct val="0"/>
              </a:spcAft>
              <a:buFont typeface="Arial"/>
              <a:buChar char="•"/>
              <a:defRPr/>
            </a:pPr>
            <a:r>
              <a:rPr lang="en-US" sz="900" spc="-36" dirty="0">
                <a:solidFill>
                  <a:prstClr val="black"/>
                </a:solidFill>
                <a:latin typeface="DINOT"/>
                <a:cs typeface="DINOT"/>
              </a:rPr>
              <a:t>Decrease opiate prescriptions for chronic pain</a:t>
            </a:r>
          </a:p>
          <a:p>
            <a:pPr marL="64785" indent="-64785" fontAlgn="base">
              <a:lnSpc>
                <a:spcPct val="90000"/>
              </a:lnSpc>
              <a:spcAft>
                <a:spcPct val="0"/>
              </a:spcAft>
              <a:buFont typeface="Arial"/>
              <a:buChar char="•"/>
              <a:defRPr/>
            </a:pPr>
            <a:r>
              <a:rPr lang="en-US" sz="900" spc="-36" dirty="0">
                <a:solidFill>
                  <a:prstClr val="black"/>
                </a:solidFill>
                <a:latin typeface="DINOT"/>
                <a:cs typeface="DINOT"/>
              </a:rPr>
              <a:t>Increase patient function and self efficacy</a:t>
            </a:r>
          </a:p>
          <a:p>
            <a:pPr marL="64785" indent="-64785" fontAlgn="base">
              <a:lnSpc>
                <a:spcPct val="90000"/>
              </a:lnSpc>
              <a:spcAft>
                <a:spcPct val="0"/>
              </a:spcAft>
              <a:buFont typeface="Arial"/>
              <a:buChar char="•"/>
              <a:defRPr/>
            </a:pPr>
            <a:r>
              <a:rPr lang="en-US" sz="900" spc="-36" dirty="0">
                <a:solidFill>
                  <a:prstClr val="black"/>
                </a:solidFill>
                <a:latin typeface="DINOT"/>
                <a:cs typeface="DINOT"/>
              </a:rPr>
              <a:t>Educate, train, &amp; provide tools for providers</a:t>
            </a:r>
          </a:p>
          <a:p>
            <a:pPr marL="64785" indent="-64785" fontAlgn="base">
              <a:lnSpc>
                <a:spcPct val="90000"/>
              </a:lnSpc>
              <a:spcAft>
                <a:spcPct val="0"/>
              </a:spcAft>
              <a:buFont typeface="Arial"/>
              <a:buChar char="•"/>
              <a:defRPr/>
            </a:pPr>
            <a:r>
              <a:rPr lang="en-US" sz="900" spc="-36" dirty="0">
                <a:solidFill>
                  <a:prstClr val="black"/>
                </a:solidFill>
                <a:latin typeface="DINOT"/>
                <a:cs typeface="DINOT"/>
              </a:rPr>
              <a:t>Educate &amp; offer support for chronic pain patients</a:t>
            </a:r>
          </a:p>
          <a:p>
            <a:pPr marL="64785" indent="-64785" fontAlgn="base">
              <a:lnSpc>
                <a:spcPct val="90000"/>
              </a:lnSpc>
              <a:spcAft>
                <a:spcPct val="0"/>
              </a:spcAft>
              <a:buFont typeface="Arial"/>
              <a:buChar char="•"/>
              <a:defRPr/>
            </a:pPr>
            <a:r>
              <a:rPr lang="en-US" sz="900" spc="-36" dirty="0">
                <a:solidFill>
                  <a:prstClr val="black"/>
                </a:solidFill>
                <a:latin typeface="DINOT"/>
                <a:cs typeface="DINOT"/>
              </a:rPr>
              <a:t>Appropriate system utilization</a:t>
            </a:r>
          </a:p>
          <a:p>
            <a:pPr marL="64785" indent="-64785" fontAlgn="base">
              <a:lnSpc>
                <a:spcPct val="90000"/>
              </a:lnSpc>
              <a:spcAft>
                <a:spcPct val="0"/>
              </a:spcAft>
              <a:buFont typeface="Arial"/>
              <a:buChar char="•"/>
              <a:defRPr/>
            </a:pPr>
            <a:r>
              <a:rPr lang="en-US" sz="900" spc="-55" dirty="0">
                <a:solidFill>
                  <a:prstClr val="black"/>
                </a:solidFill>
                <a:latin typeface="DINOT"/>
                <a:cs typeface="DINOT"/>
              </a:rPr>
              <a:t>Work with Community Oregon Pain Guidance Group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defRPr/>
            </a:pPr>
            <a:endParaRPr lang="en-US" sz="1200" spc="-36" dirty="0">
              <a:solidFill>
                <a:prstClr val="black"/>
              </a:solidFill>
              <a:latin typeface="DINOT-Cond"/>
              <a:cs typeface="DINOT-Cond"/>
            </a:endParaRPr>
          </a:p>
          <a:p>
            <a:pPr marL="64785" indent="-64785" fontAlgn="base">
              <a:lnSpc>
                <a:spcPct val="90000"/>
              </a:lnSpc>
              <a:spcAft>
                <a:spcPct val="0"/>
              </a:spcAft>
              <a:buFont typeface="Arial"/>
              <a:buChar char="•"/>
              <a:defRPr/>
            </a:pPr>
            <a:endParaRPr lang="en-US" sz="900" spc="-36" dirty="0">
              <a:solidFill>
                <a:prstClr val="black"/>
              </a:solidFill>
              <a:latin typeface="Calibri Light"/>
            </a:endParaRPr>
          </a:p>
        </p:txBody>
      </p:sp>
      <p:pic>
        <p:nvPicPr>
          <p:cNvPr id="14340" name="Picture 2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2" t="574" r="1270" b="-269"/>
          <a:stretch>
            <a:fillRect/>
          </a:stretch>
        </p:blipFill>
        <p:spPr bwMode="auto">
          <a:xfrm>
            <a:off x="7633367" y="2064699"/>
            <a:ext cx="1092112" cy="44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Placeholder 8"/>
          <p:cNvSpPr txBox="1">
            <a:spLocks/>
          </p:cNvSpPr>
          <p:nvPr/>
        </p:nvSpPr>
        <p:spPr bwMode="auto">
          <a:xfrm>
            <a:off x="381000" y="2376477"/>
            <a:ext cx="4087091" cy="2072054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lIns="166589" tIns="366498" rIns="33318" bIns="16659"/>
          <a:lstStyle>
            <a:lvl1pPr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defTabSz="91335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spc="-36" dirty="0">
                <a:solidFill>
                  <a:srgbClr val="1F497D">
                    <a:lumMod val="75000"/>
                  </a:srgbClr>
                </a:solidFill>
                <a:latin typeface="DINOT"/>
                <a:cs typeface="DINOT"/>
              </a:rPr>
              <a:t>Opioid Issues:</a:t>
            </a:r>
          </a:p>
          <a:p>
            <a:pPr marL="64785" indent="-64785" defTabSz="913352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900" spc="-36" dirty="0">
                <a:solidFill>
                  <a:prstClr val="black"/>
                </a:solidFill>
                <a:latin typeface="DINOT"/>
                <a:cs typeface="DINOT"/>
              </a:rPr>
              <a:t>Increasing death and addiction rates</a:t>
            </a:r>
          </a:p>
          <a:p>
            <a:pPr marL="64785" indent="-64785" defTabSz="913352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900" spc="-36" dirty="0">
                <a:solidFill>
                  <a:prstClr val="black"/>
                </a:solidFill>
                <a:latin typeface="DINOT"/>
                <a:cs typeface="DINOT"/>
              </a:rPr>
              <a:t>No standards of care</a:t>
            </a:r>
          </a:p>
          <a:p>
            <a:pPr marL="64785" indent="-64785" defTabSz="913352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900" spc="-36" dirty="0">
                <a:solidFill>
                  <a:prstClr val="black"/>
                </a:solidFill>
                <a:latin typeface="DINOT"/>
                <a:cs typeface="DINOT"/>
              </a:rPr>
              <a:t>Lack of efficacy for chronic opioid therapy</a:t>
            </a:r>
          </a:p>
          <a:p>
            <a:pPr marL="64785" indent="-64785" defTabSz="913352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900" spc="-36" dirty="0">
                <a:solidFill>
                  <a:prstClr val="black"/>
                </a:solidFill>
                <a:latin typeface="DINOT"/>
                <a:cs typeface="DINOT"/>
              </a:rPr>
              <a:t>Weak provider training</a:t>
            </a:r>
          </a:p>
          <a:p>
            <a:pPr marL="64785" indent="-64785" defTabSz="913352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900" spc="-36" dirty="0">
                <a:solidFill>
                  <a:prstClr val="black"/>
                </a:solidFill>
                <a:latin typeface="DINOT"/>
                <a:cs typeface="DINOT"/>
              </a:rPr>
              <a:t>Lack of coordinated care</a:t>
            </a:r>
          </a:p>
        </p:txBody>
      </p:sp>
      <p:sp>
        <p:nvSpPr>
          <p:cNvPr id="5" name="Text Placeholder 8"/>
          <p:cNvSpPr txBox="1">
            <a:spLocks/>
          </p:cNvSpPr>
          <p:nvPr/>
        </p:nvSpPr>
        <p:spPr>
          <a:xfrm>
            <a:off x="391103" y="4528040"/>
            <a:ext cx="4076989" cy="2132135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>
                <a:lumMod val="75000"/>
              </a:schemeClr>
            </a:solidFill>
            <a:prstDash val="solid"/>
          </a:ln>
        </p:spPr>
        <p:txBody>
          <a:bodyPr lIns="166589" tIns="366498" rIns="33318" bIns="16659">
            <a:normAutofit/>
          </a:bodyPr>
          <a:lstStyle>
            <a:lvl1pPr marL="685800" indent="-685800" algn="l" defTabSz="25080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37763" indent="-783755" algn="l" defTabSz="25080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35020" indent="-627004" algn="l" defTabSz="25080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89029" indent="-627004" algn="l" defTabSz="25080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643037" indent="-627004" algn="l" defTabSz="25080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97045" indent="-627004" algn="l" defTabSz="25080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51053" indent="-627004" algn="l" defTabSz="25080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405061" indent="-627004" algn="l" defTabSz="25080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659069" indent="-627004" algn="l" defTabSz="25080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785" indent="-64785"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900" spc="-36" dirty="0">
                <a:solidFill>
                  <a:prstClr val="black"/>
                </a:solidFill>
                <a:latin typeface="DINOT"/>
                <a:cs typeface="DINOT"/>
              </a:rPr>
              <a:t>Simple solutions for a complex issue.</a:t>
            </a:r>
          </a:p>
          <a:p>
            <a:pPr marL="64785" indent="-64785" fontAlgn="base">
              <a:lnSpc>
                <a:spcPct val="90000"/>
              </a:lnSpc>
              <a:spcAft>
                <a:spcPct val="0"/>
              </a:spcAft>
              <a:buFont typeface="Arial"/>
              <a:buChar char="•"/>
              <a:defRPr/>
            </a:pPr>
            <a:r>
              <a:rPr lang="en-US" sz="900" spc="-36" dirty="0">
                <a:solidFill>
                  <a:prstClr val="black"/>
                </a:solidFill>
                <a:latin typeface="DINOT"/>
                <a:cs typeface="DINOT"/>
              </a:rPr>
              <a:t>Lack of </a:t>
            </a:r>
            <a:r>
              <a:rPr lang="en-US" sz="900" spc="-36" dirty="0" err="1">
                <a:solidFill>
                  <a:prstClr val="black"/>
                </a:solidFill>
                <a:latin typeface="DINOT"/>
                <a:cs typeface="DINOT"/>
              </a:rPr>
              <a:t>biopsychosocial</a:t>
            </a:r>
            <a:r>
              <a:rPr lang="en-US" sz="900" spc="-36" dirty="0">
                <a:solidFill>
                  <a:prstClr val="black"/>
                </a:solidFill>
                <a:latin typeface="DINOT"/>
                <a:cs typeface="DINOT"/>
              </a:rPr>
              <a:t> programs (interdisciplinary or multidisciplinary)</a:t>
            </a:r>
          </a:p>
          <a:p>
            <a:pPr marL="64785" indent="-64785" fontAlgn="base">
              <a:lnSpc>
                <a:spcPct val="90000"/>
              </a:lnSpc>
              <a:spcAft>
                <a:spcPct val="0"/>
              </a:spcAft>
              <a:buFont typeface="Arial"/>
              <a:buChar char="•"/>
              <a:defRPr/>
            </a:pPr>
            <a:r>
              <a:rPr lang="en-US" sz="900" spc="-36" dirty="0">
                <a:solidFill>
                  <a:prstClr val="black"/>
                </a:solidFill>
                <a:latin typeface="DINOT"/>
                <a:cs typeface="DINOT"/>
              </a:rPr>
              <a:t>Poor understanding of opioids and pain (providers, individuals, community)</a:t>
            </a:r>
          </a:p>
          <a:p>
            <a:pPr marL="64785" indent="-64785" fontAlgn="base">
              <a:lnSpc>
                <a:spcPct val="90000"/>
              </a:lnSpc>
              <a:spcAft>
                <a:spcPct val="0"/>
              </a:spcAft>
              <a:buFont typeface="Arial"/>
              <a:buChar char="•"/>
              <a:defRPr/>
            </a:pPr>
            <a:r>
              <a:rPr lang="en-US" sz="900" spc="-36" dirty="0">
                <a:solidFill>
                  <a:prstClr val="black"/>
                </a:solidFill>
                <a:latin typeface="DINOT"/>
                <a:cs typeface="DINOT"/>
              </a:rPr>
              <a:t>Comorbid PTSD, depression, anxiety</a:t>
            </a:r>
          </a:p>
          <a:p>
            <a:pPr marL="64785" indent="-64785" fontAlgn="base">
              <a:lnSpc>
                <a:spcPct val="90000"/>
              </a:lnSpc>
              <a:spcAft>
                <a:spcPct val="0"/>
              </a:spcAft>
              <a:buFont typeface="Arial"/>
              <a:buChar char="•"/>
              <a:defRPr/>
            </a:pPr>
            <a:r>
              <a:rPr lang="en-US" sz="900" spc="-36" dirty="0">
                <a:solidFill>
                  <a:prstClr val="black"/>
                </a:solidFill>
                <a:latin typeface="DINOT"/>
                <a:cs typeface="DINOT"/>
              </a:rPr>
              <a:t>Comorbid substance abuse</a:t>
            </a:r>
          </a:p>
        </p:txBody>
      </p:sp>
      <p:sp>
        <p:nvSpPr>
          <p:cNvPr id="3075" name="Title 15"/>
          <p:cNvSpPr txBox="1">
            <a:spLocks/>
          </p:cNvSpPr>
          <p:nvPr/>
        </p:nvSpPr>
        <p:spPr bwMode="auto">
          <a:xfrm>
            <a:off x="277092" y="131884"/>
            <a:ext cx="4364183" cy="61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5" tIns="45693" rIns="91385" bIns="45693" anchor="ctr"/>
          <a:lstStyle>
            <a:lvl1pPr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defTabSz="9133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spc="-109" dirty="0">
                <a:solidFill>
                  <a:srgbClr val="1F497D">
                    <a:lumMod val="75000"/>
                  </a:srgbClr>
                </a:solidFill>
                <a:latin typeface="DINOT"/>
                <a:cs typeface="DINOT"/>
              </a:rPr>
              <a:t>Pain Resiliency Program</a:t>
            </a:r>
          </a:p>
          <a:p>
            <a:pPr defTabSz="9133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spc="-109" dirty="0">
                <a:solidFill>
                  <a:srgbClr val="1F497D">
                    <a:lumMod val="75000"/>
                  </a:srgbClr>
                </a:solidFill>
                <a:latin typeface="DINOT"/>
                <a:cs typeface="DINOT"/>
              </a:rPr>
              <a:t>Clinical Model for Persistent Pain</a:t>
            </a:r>
          </a:p>
        </p:txBody>
      </p:sp>
      <p:sp>
        <p:nvSpPr>
          <p:cNvPr id="3078" name="Text Placeholder 8"/>
          <p:cNvSpPr txBox="1">
            <a:spLocks/>
          </p:cNvSpPr>
          <p:nvPr/>
        </p:nvSpPr>
        <p:spPr bwMode="auto">
          <a:xfrm>
            <a:off x="399040" y="861930"/>
            <a:ext cx="4069051" cy="1421981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lIns="99954" tIns="66636" rIns="33318" bIns="16659"/>
          <a:lstStyle>
            <a:lvl1pPr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99954" indent="-166589" defTabSz="913352" eaLnBrk="0" fontAlgn="base" hangingPunct="0">
              <a:spcAft>
                <a:spcPts val="73"/>
              </a:spcAft>
              <a:defRPr/>
            </a:pPr>
            <a:r>
              <a:rPr lang="en-US" sz="1000" b="1" spc="-55" dirty="0">
                <a:solidFill>
                  <a:srgbClr val="1F497D">
                    <a:lumMod val="75000"/>
                  </a:srgbClr>
                </a:solidFill>
                <a:latin typeface="DINOT"/>
                <a:cs typeface="DINOT"/>
              </a:rPr>
              <a:t>LEAD: Mark Altenhofen, </a:t>
            </a:r>
            <a:r>
              <a:rPr lang="en-US" sz="1000" b="1" spc="-55" dirty="0">
                <a:solidFill>
                  <a:prstClr val="black"/>
                </a:solidFill>
                <a:latin typeface="DINOT"/>
                <a:cs typeface="DINOT"/>
              </a:rPr>
              <a:t>MS,</a:t>
            </a:r>
            <a:r>
              <a:rPr lang="en-US" sz="1000" spc="-55" dirty="0">
                <a:solidFill>
                  <a:prstClr val="black"/>
                </a:solidFill>
                <a:latin typeface="DINOT"/>
                <a:cs typeface="DINOT"/>
              </a:rPr>
              <a:t> Oregon Pain Advisors, LLC, Consultant for Jackson Care Connect</a:t>
            </a:r>
            <a:br>
              <a:rPr lang="en-US" sz="1000" spc="-55" dirty="0">
                <a:solidFill>
                  <a:prstClr val="black"/>
                </a:solidFill>
                <a:latin typeface="DINOT"/>
                <a:cs typeface="DINOT"/>
              </a:rPr>
            </a:br>
            <a:r>
              <a:rPr lang="en-US" sz="1000" spc="-55" dirty="0">
                <a:solidFill>
                  <a:prstClr val="black"/>
                </a:solidFill>
                <a:latin typeface="DINOT"/>
                <a:cs typeface="DINOT"/>
                <a:hlinkClick r:id="rId4"/>
              </a:rPr>
              <a:t>mark@painadvisors.com</a:t>
            </a:r>
            <a:r>
              <a:rPr lang="en-US" sz="1000" spc="-55" dirty="0">
                <a:solidFill>
                  <a:prstClr val="black"/>
                </a:solidFill>
                <a:latin typeface="DINOT"/>
                <a:cs typeface="DINOT"/>
              </a:rPr>
              <a:t> </a:t>
            </a:r>
          </a:p>
          <a:p>
            <a:pPr marL="99954" indent="-166589" defTabSz="913352" eaLnBrk="0" fontAlgn="base" hangingPunct="0">
              <a:spcAft>
                <a:spcPts val="73"/>
              </a:spcAft>
              <a:defRPr/>
            </a:pPr>
            <a:r>
              <a:rPr lang="en-US" sz="1000" b="1" spc="-55" dirty="0">
                <a:solidFill>
                  <a:srgbClr val="17375E"/>
                </a:solidFill>
                <a:latin typeface="DINOT"/>
                <a:cs typeface="DINOT"/>
              </a:rPr>
              <a:t>LEAD: Anne Alftine, </a:t>
            </a:r>
            <a:r>
              <a:rPr lang="en-US" sz="1000" b="1" spc="-55" dirty="0">
                <a:solidFill>
                  <a:prstClr val="black"/>
                </a:solidFill>
                <a:latin typeface="DINOT"/>
                <a:cs typeface="DINOT"/>
              </a:rPr>
              <a:t>MD</a:t>
            </a:r>
            <a:r>
              <a:rPr lang="en-US" sz="1000" spc="-55" dirty="0">
                <a:solidFill>
                  <a:prstClr val="black"/>
                </a:solidFill>
                <a:latin typeface="DINOT"/>
                <a:cs typeface="DINOT"/>
              </a:rPr>
              <a:t>, Director of Clinical Integration for Jackson Care Connect  </a:t>
            </a:r>
            <a:r>
              <a:rPr lang="en-US" sz="1000" spc="-55" dirty="0">
                <a:solidFill>
                  <a:prstClr val="black"/>
                </a:solidFill>
                <a:latin typeface="DINOT"/>
                <a:cs typeface="DINOT"/>
                <a:hlinkClick r:id="rId5"/>
              </a:rPr>
              <a:t>alftinea@careoregon.org</a:t>
            </a:r>
            <a:endParaRPr lang="en-US" sz="1000" spc="-55" dirty="0">
              <a:solidFill>
                <a:prstClr val="black"/>
              </a:solidFill>
              <a:latin typeface="DINOT"/>
              <a:cs typeface="DINOT"/>
            </a:endParaRPr>
          </a:p>
          <a:p>
            <a:pPr marL="99954" indent="-166589" defTabSz="913352" eaLnBrk="0" fontAlgn="base" hangingPunct="0">
              <a:spcAft>
                <a:spcPts val="73"/>
              </a:spcAft>
              <a:defRPr/>
            </a:pPr>
            <a:r>
              <a:rPr lang="en-US" sz="1000" spc="-55" dirty="0">
                <a:solidFill>
                  <a:srgbClr val="17375E"/>
                </a:solidFill>
                <a:latin typeface="DINOT"/>
                <a:cs typeface="DINOT"/>
              </a:rPr>
              <a:t>John </a:t>
            </a:r>
            <a:r>
              <a:rPr lang="en-US" sz="1000" spc="-55" dirty="0" err="1">
                <a:solidFill>
                  <a:srgbClr val="17375E"/>
                </a:solidFill>
                <a:latin typeface="DINOT"/>
                <a:cs typeface="DINOT"/>
              </a:rPr>
              <a:t>Kolsbun</a:t>
            </a:r>
            <a:r>
              <a:rPr lang="en-US" sz="1000" spc="-55" dirty="0">
                <a:solidFill>
                  <a:srgbClr val="17375E"/>
                </a:solidFill>
                <a:latin typeface="DINOT"/>
                <a:cs typeface="DINOT"/>
              </a:rPr>
              <a:t>, </a:t>
            </a:r>
            <a:r>
              <a:rPr lang="en-US" sz="1000" spc="-55" dirty="0">
                <a:solidFill>
                  <a:prstClr val="black"/>
                </a:solidFill>
                <a:latin typeface="DINOT"/>
                <a:cs typeface="DINOT"/>
              </a:rPr>
              <a:t>MD, Medical Director, </a:t>
            </a:r>
            <a:r>
              <a:rPr lang="en-US" sz="1000" spc="-55" dirty="0" err="1">
                <a:solidFill>
                  <a:prstClr val="black"/>
                </a:solidFill>
                <a:latin typeface="DINOT"/>
                <a:cs typeface="DINOT"/>
              </a:rPr>
              <a:t>AllCare</a:t>
            </a:r>
            <a:r>
              <a:rPr lang="en-US" sz="1000" spc="-55" dirty="0">
                <a:solidFill>
                  <a:prstClr val="black"/>
                </a:solidFill>
                <a:latin typeface="DINOT"/>
                <a:cs typeface="DINOT"/>
              </a:rPr>
              <a:t> CCO  </a:t>
            </a:r>
            <a:r>
              <a:rPr lang="en-US" sz="1000" spc="-55" dirty="0">
                <a:solidFill>
                  <a:prstClr val="black"/>
                </a:solidFill>
                <a:latin typeface="DINOT"/>
                <a:cs typeface="DINOT"/>
                <a:hlinkClick r:id="rId6"/>
              </a:rPr>
              <a:t>jkolsbun@mripa.org</a:t>
            </a:r>
            <a:endParaRPr lang="en-US" sz="1000" spc="-55" dirty="0">
              <a:solidFill>
                <a:prstClr val="black"/>
              </a:solidFill>
              <a:latin typeface="DINOT"/>
              <a:cs typeface="DINOT"/>
            </a:endParaRPr>
          </a:p>
          <a:p>
            <a:pPr marL="99954" indent="-166589" defTabSz="913352" eaLnBrk="0" fontAlgn="base" hangingPunct="0">
              <a:spcAft>
                <a:spcPts val="73"/>
              </a:spcAft>
              <a:defRPr/>
            </a:pPr>
            <a:r>
              <a:rPr lang="en-US" sz="1000" spc="-55" dirty="0">
                <a:solidFill>
                  <a:srgbClr val="1F497D">
                    <a:lumMod val="75000"/>
                  </a:srgbClr>
                </a:solidFill>
                <a:latin typeface="DINOT"/>
                <a:cs typeface="DINOT"/>
              </a:rPr>
              <a:t>Jim Shames, </a:t>
            </a:r>
            <a:r>
              <a:rPr lang="en-US" sz="1000" spc="-55" dirty="0">
                <a:solidFill>
                  <a:prstClr val="black"/>
                </a:solidFill>
                <a:latin typeface="DINOT"/>
                <a:cs typeface="DINOT"/>
              </a:rPr>
              <a:t>MD, Medical Director, Jackson County Health and Human Services  </a:t>
            </a:r>
            <a:r>
              <a:rPr lang="en-US" sz="1000" spc="-55" dirty="0">
                <a:solidFill>
                  <a:prstClr val="black"/>
                </a:solidFill>
                <a:latin typeface="DINOT"/>
                <a:cs typeface="DINOT"/>
                <a:hlinkClick r:id="rId7"/>
              </a:rPr>
              <a:t>ShamesJG@jacksoncounty.org</a:t>
            </a:r>
            <a:r>
              <a:rPr lang="en-US" sz="1000" spc="-55" dirty="0">
                <a:solidFill>
                  <a:prstClr val="black"/>
                </a:solidFill>
                <a:latin typeface="DINOT"/>
                <a:cs typeface="DINOT"/>
              </a:rPr>
              <a:t>  </a:t>
            </a:r>
          </a:p>
        </p:txBody>
      </p:sp>
      <p:pic>
        <p:nvPicPr>
          <p:cNvPr id="14345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292" y="3626829"/>
            <a:ext cx="1930255" cy="68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6" name="TextBox 15"/>
          <p:cNvSpPr txBox="1">
            <a:spLocks noChangeArrowheads="1"/>
          </p:cNvSpPr>
          <p:nvPr/>
        </p:nvSpPr>
        <p:spPr bwMode="auto">
          <a:xfrm>
            <a:off x="935182" y="3861290"/>
            <a:ext cx="1316182" cy="17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318" tIns="16659" rIns="33318" bIns="16659">
            <a:spAutoFit/>
          </a:bodyPr>
          <a:lstStyle>
            <a:lvl1pPr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defTabSz="91335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prstClr val="black"/>
                </a:solidFill>
              </a:rPr>
              <a:t>Jackson County Rates</a:t>
            </a:r>
          </a:p>
        </p:txBody>
      </p:sp>
      <p:pic>
        <p:nvPicPr>
          <p:cNvPr id="143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7729" y="2555738"/>
            <a:ext cx="1662546" cy="90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8" name="TextBox 20"/>
          <p:cNvSpPr txBox="1">
            <a:spLocks noChangeArrowheads="1"/>
          </p:cNvSpPr>
          <p:nvPr/>
        </p:nvSpPr>
        <p:spPr bwMode="auto">
          <a:xfrm>
            <a:off x="2862256" y="2419302"/>
            <a:ext cx="1107642" cy="31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318" tIns="16659" rIns="33318" bIns="16659">
            <a:spAutoFit/>
          </a:bodyPr>
          <a:lstStyle>
            <a:lvl1pPr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defTabSz="91335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black"/>
                </a:solidFill>
              </a:rPr>
              <a:t>Opiate Rx</a:t>
            </a:r>
          </a:p>
          <a:p>
            <a:pPr defTabSz="91335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black"/>
                </a:solidFill>
              </a:rPr>
              <a:t>National Rates</a:t>
            </a:r>
          </a:p>
        </p:txBody>
      </p:sp>
      <p:pic>
        <p:nvPicPr>
          <p:cNvPr id="1434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7" t="25642" r="26395" b="9045"/>
          <a:stretch>
            <a:fillRect/>
          </a:stretch>
        </p:blipFill>
        <p:spPr bwMode="auto">
          <a:xfrm>
            <a:off x="2867422" y="3637819"/>
            <a:ext cx="1427488" cy="64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50" name="TextBox 1"/>
          <p:cNvSpPr txBox="1">
            <a:spLocks noChangeArrowheads="1"/>
          </p:cNvSpPr>
          <p:nvPr/>
        </p:nvSpPr>
        <p:spPr bwMode="auto">
          <a:xfrm>
            <a:off x="658091" y="3643436"/>
            <a:ext cx="1627909" cy="218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318" tIns="16659" rIns="33318" bIns="16659">
            <a:spAutoFit/>
          </a:bodyPr>
          <a:lstStyle>
            <a:lvl1pPr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defTabSz="91335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b="1">
                <a:solidFill>
                  <a:prstClr val="black"/>
                </a:solidFill>
                <a:cs typeface="Calibri" charset="0"/>
              </a:rPr>
              <a:t>Accidental Overdose Deaths 2004-2011</a:t>
            </a:r>
          </a:p>
          <a:p>
            <a:pPr algn="ctr" defTabSz="91335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b="1">
                <a:solidFill>
                  <a:prstClr val="black"/>
                </a:solidFill>
                <a:cs typeface="Calibri" charset="0"/>
              </a:rPr>
              <a:t>Overdose Drug by General Category</a:t>
            </a:r>
          </a:p>
        </p:txBody>
      </p:sp>
      <p:pic>
        <p:nvPicPr>
          <p:cNvPr id="14351" name="Content Placeholder 3" descr="BioPsychoSocial Graphic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6361" y="5524501"/>
            <a:ext cx="2280858" cy="109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27" name="Text Placeholder 8"/>
          <p:cNvSpPr txBox="1">
            <a:spLocks/>
          </p:cNvSpPr>
          <p:nvPr/>
        </p:nvSpPr>
        <p:spPr bwMode="auto">
          <a:xfrm>
            <a:off x="4641275" y="2561494"/>
            <a:ext cx="4087091" cy="1768719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lIns="166589" tIns="366498" rIns="33318" bIns="16659"/>
          <a:lstStyle>
            <a:lvl1pPr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defTabSz="91335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spc="-36" dirty="0">
                <a:solidFill>
                  <a:srgbClr val="1F497D">
                    <a:lumMod val="75000"/>
                  </a:srgbClr>
                </a:solidFill>
                <a:latin typeface="DINOT"/>
                <a:cs typeface="DINOT"/>
              </a:rPr>
              <a:t>Key measurements, milestones, benchmarks</a:t>
            </a:r>
          </a:p>
          <a:p>
            <a:pPr marL="60736" lvl="1" indent="-60736" defTabSz="913352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900" spc="-36" dirty="0">
                <a:solidFill>
                  <a:prstClr val="black"/>
                </a:solidFill>
                <a:latin typeface="DINOT"/>
                <a:cs typeface="DINOT"/>
              </a:rPr>
              <a:t>Clinical --  Outcomes to improve patient function </a:t>
            </a:r>
            <a:br>
              <a:rPr lang="en-US" sz="900" spc="-36" dirty="0">
                <a:solidFill>
                  <a:prstClr val="black"/>
                </a:solidFill>
                <a:latin typeface="DINOT"/>
                <a:cs typeface="DINOT"/>
              </a:rPr>
            </a:br>
            <a:r>
              <a:rPr lang="en-US" sz="900" spc="-36" dirty="0">
                <a:solidFill>
                  <a:prstClr val="black"/>
                </a:solidFill>
                <a:latin typeface="DINOT"/>
                <a:cs typeface="DINOT"/>
              </a:rPr>
              <a:t>– </a:t>
            </a:r>
            <a:r>
              <a:rPr lang="en-US" sz="900" spc="-36" dirty="0" err="1">
                <a:solidFill>
                  <a:prstClr val="black"/>
                </a:solidFill>
                <a:latin typeface="DINOT"/>
                <a:cs typeface="DINOT"/>
              </a:rPr>
              <a:t>Oswestry</a:t>
            </a:r>
            <a:r>
              <a:rPr lang="en-US" sz="900" spc="-36" dirty="0">
                <a:solidFill>
                  <a:prstClr val="black"/>
                </a:solidFill>
                <a:latin typeface="DINOT"/>
                <a:cs typeface="DINOT"/>
              </a:rPr>
              <a:t>, self efficacy, fear of movement, PHQ-9</a:t>
            </a:r>
          </a:p>
          <a:p>
            <a:pPr marL="60736" lvl="1" indent="-60736" defTabSz="913352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900" spc="-36" dirty="0">
                <a:solidFill>
                  <a:prstClr val="black"/>
                </a:solidFill>
                <a:latin typeface="DINOT"/>
                <a:cs typeface="DINOT"/>
              </a:rPr>
              <a:t>Financial – Reduction in costs or cost </a:t>
            </a:r>
            <a:br>
              <a:rPr lang="en-US" sz="900" spc="-36" dirty="0">
                <a:solidFill>
                  <a:prstClr val="black"/>
                </a:solidFill>
                <a:latin typeface="DINOT"/>
                <a:cs typeface="DINOT"/>
              </a:rPr>
            </a:br>
            <a:r>
              <a:rPr lang="en-US" sz="900" spc="-36" dirty="0">
                <a:solidFill>
                  <a:prstClr val="black"/>
                </a:solidFill>
                <a:latin typeface="DINOT"/>
                <a:cs typeface="DINOT"/>
              </a:rPr>
              <a:t>offsets associated with treatment.</a:t>
            </a:r>
          </a:p>
          <a:p>
            <a:pPr marL="706272" lvl="1" indent="-60736" defTabSz="913352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900" spc="-55" dirty="0">
                <a:solidFill>
                  <a:prstClr val="black"/>
                </a:solidFill>
                <a:latin typeface="DINOT"/>
                <a:cs typeface="DINOT"/>
              </a:rPr>
              <a:t>Utilization – Alignment with appropriate </a:t>
            </a:r>
            <a:r>
              <a:rPr lang="en-US" sz="900" spc="-36" dirty="0">
                <a:solidFill>
                  <a:prstClr val="black"/>
                </a:solidFill>
                <a:latin typeface="DINOT"/>
                <a:cs typeface="DINOT"/>
              </a:rPr>
              <a:t/>
            </a:r>
            <a:br>
              <a:rPr lang="en-US" sz="900" spc="-36" dirty="0">
                <a:solidFill>
                  <a:prstClr val="black"/>
                </a:solidFill>
                <a:latin typeface="DINOT"/>
                <a:cs typeface="DINOT"/>
              </a:rPr>
            </a:br>
            <a:r>
              <a:rPr lang="en-US" sz="900" spc="-36" dirty="0">
                <a:solidFill>
                  <a:prstClr val="black"/>
                </a:solidFill>
                <a:latin typeface="DINOT"/>
                <a:cs typeface="DINOT"/>
              </a:rPr>
              <a:t>healthcare resources.</a:t>
            </a:r>
          </a:p>
          <a:p>
            <a:pPr marL="706272" lvl="1" indent="-60736" defTabSz="913352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900" spc="-36" dirty="0">
                <a:solidFill>
                  <a:prstClr val="black"/>
                </a:solidFill>
                <a:latin typeface="DINOT"/>
                <a:cs typeface="DINOT"/>
              </a:rPr>
              <a:t>Utilization – Appropriate </a:t>
            </a:r>
            <a:br>
              <a:rPr lang="en-US" sz="900" spc="-36" dirty="0">
                <a:solidFill>
                  <a:prstClr val="black"/>
                </a:solidFill>
                <a:latin typeface="DINOT"/>
                <a:cs typeface="DINOT"/>
              </a:rPr>
            </a:br>
            <a:r>
              <a:rPr lang="en-US" sz="900" spc="-36" dirty="0">
                <a:solidFill>
                  <a:prstClr val="black"/>
                </a:solidFill>
                <a:latin typeface="DINOT"/>
                <a:cs typeface="DINOT"/>
              </a:rPr>
              <a:t>referrals to MH &amp; CD </a:t>
            </a:r>
            <a:r>
              <a:rPr lang="en-US" sz="900" spc="-36" dirty="0" err="1">
                <a:solidFill>
                  <a:prstClr val="black"/>
                </a:solidFill>
                <a:latin typeface="DINOT"/>
                <a:cs typeface="DINOT"/>
              </a:rPr>
              <a:t>Tx</a:t>
            </a:r>
            <a:r>
              <a:rPr lang="en-US" sz="900" spc="-36" dirty="0">
                <a:solidFill>
                  <a:prstClr val="black"/>
                </a:solidFill>
                <a:latin typeface="DINOT"/>
                <a:cs typeface="DINOT"/>
              </a:rPr>
              <a:t>.</a:t>
            </a:r>
          </a:p>
          <a:p>
            <a:pPr marL="82138" lvl="1" indent="-82138" defTabSz="913352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900" spc="-36" dirty="0">
                <a:solidFill>
                  <a:prstClr val="black"/>
                </a:solidFill>
                <a:latin typeface="DINOT"/>
                <a:cs typeface="DINOT"/>
              </a:rPr>
              <a:t>Providers --  Training &amp; standards of care.</a:t>
            </a:r>
          </a:p>
        </p:txBody>
      </p:sp>
      <p:pic>
        <p:nvPicPr>
          <p:cNvPr id="14353" name="Picture 3" descr="C:\Users\alftinea\AppData\Local\Microsoft\Windows\Temporary Internet Files\Content.IE5\55FTGTHL\MP900400941[1]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90" b="4120"/>
          <a:stretch>
            <a:fillRect/>
          </a:stretch>
        </p:blipFill>
        <p:spPr bwMode="auto">
          <a:xfrm>
            <a:off x="7633367" y="3703468"/>
            <a:ext cx="1054995" cy="5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4" descr="C:\Users\alftinea\AppData\Local\Microsoft\Windows\Temporary Internet Files\Content.IE5\55FTGTHL\MP900446470[1]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 r="3334"/>
          <a:stretch>
            <a:fillRect/>
          </a:stretch>
        </p:blipFill>
        <p:spPr bwMode="auto">
          <a:xfrm>
            <a:off x="7805450" y="2637692"/>
            <a:ext cx="924358" cy="91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16" descr="C:\Users\alftinea\AppData\Local\Microsoft\Windows\Temporary Internet Files\Content.IE5\7918E1FV\MP900438810[1]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1" b="2"/>
          <a:stretch>
            <a:fillRect/>
          </a:stretch>
        </p:blipFill>
        <p:spPr bwMode="auto">
          <a:xfrm>
            <a:off x="4641275" y="3690374"/>
            <a:ext cx="718127" cy="48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Placeholder 8"/>
          <p:cNvSpPr txBox="1">
            <a:spLocks/>
          </p:cNvSpPr>
          <p:nvPr/>
        </p:nvSpPr>
        <p:spPr bwMode="auto">
          <a:xfrm>
            <a:off x="4641275" y="4396155"/>
            <a:ext cx="4087091" cy="2264019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lIns="166589" tIns="366498" rIns="33318" bIns="16659"/>
          <a:lstStyle>
            <a:lvl1pPr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defTabSz="913352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spc="-36" dirty="0">
                <a:solidFill>
                  <a:srgbClr val="1F497D">
                    <a:lumMod val="75000"/>
                  </a:srgbClr>
                </a:solidFill>
                <a:latin typeface="DINOT"/>
                <a:cs typeface="DINOT"/>
              </a:rPr>
              <a:t>Established to date:</a:t>
            </a:r>
          </a:p>
          <a:p>
            <a:pPr marL="64785" indent="-64785" defTabSz="913352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800" spc="-36" dirty="0">
                <a:solidFill>
                  <a:prstClr val="black"/>
                </a:solidFill>
                <a:latin typeface="DINOT"/>
                <a:cs typeface="DINOT"/>
              </a:rPr>
              <a:t>OPG prescribing &amp; pain </a:t>
            </a:r>
            <a:br>
              <a:rPr lang="en-US" sz="800" spc="-36" dirty="0">
                <a:solidFill>
                  <a:prstClr val="black"/>
                </a:solidFill>
                <a:latin typeface="DINOT"/>
                <a:cs typeface="DINOT"/>
              </a:rPr>
            </a:br>
            <a:r>
              <a:rPr lang="en-US" sz="800" spc="-36" dirty="0">
                <a:solidFill>
                  <a:prstClr val="black"/>
                </a:solidFill>
                <a:latin typeface="DINOT"/>
                <a:cs typeface="DINOT"/>
              </a:rPr>
              <a:t>treatment guidelines</a:t>
            </a:r>
          </a:p>
          <a:p>
            <a:pPr marL="64785" indent="-64785" defTabSz="913352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800" spc="-36" dirty="0">
                <a:solidFill>
                  <a:prstClr val="black"/>
                </a:solidFill>
                <a:latin typeface="DINOT"/>
                <a:cs typeface="DINOT"/>
              </a:rPr>
              <a:t>120 Morphine Equivalent Dose (MED) policy</a:t>
            </a:r>
          </a:p>
          <a:p>
            <a:pPr marL="64785" indent="-64785" defTabSz="913352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800" spc="-36" dirty="0">
                <a:solidFill>
                  <a:prstClr val="black"/>
                </a:solidFill>
                <a:latin typeface="DINOT"/>
                <a:cs typeface="DINOT"/>
              </a:rPr>
              <a:t>Provider training on guideline </a:t>
            </a:r>
            <a:br>
              <a:rPr lang="en-US" sz="800" spc="-36" dirty="0">
                <a:solidFill>
                  <a:prstClr val="black"/>
                </a:solidFill>
                <a:latin typeface="DINOT"/>
                <a:cs typeface="DINOT"/>
              </a:rPr>
            </a:br>
            <a:r>
              <a:rPr lang="en-US" sz="800" spc="-36" dirty="0">
                <a:solidFill>
                  <a:prstClr val="black"/>
                </a:solidFill>
                <a:latin typeface="DINOT"/>
                <a:cs typeface="DINOT"/>
              </a:rPr>
              <a:t>implementation</a:t>
            </a:r>
          </a:p>
          <a:p>
            <a:pPr marL="64785" indent="-64785" defTabSz="913352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800" spc="-36" dirty="0">
                <a:solidFill>
                  <a:prstClr val="black"/>
                </a:solidFill>
                <a:latin typeface="DINOT"/>
                <a:cs typeface="DINOT"/>
              </a:rPr>
              <a:t>Pilot Phase – Pain Resiliency Program (1 year)</a:t>
            </a:r>
          </a:p>
          <a:p>
            <a:pPr marL="64785" indent="-64785" defTabSz="913352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800" spc="-36" dirty="0">
                <a:solidFill>
                  <a:prstClr val="black"/>
                </a:solidFill>
                <a:latin typeface="DINOT"/>
                <a:cs typeface="DINOT"/>
              </a:rPr>
              <a:t>Peer to peer program for chronic pain</a:t>
            </a:r>
          </a:p>
          <a:p>
            <a:pPr marL="64785" indent="-64785" defTabSz="913352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800" spc="-36" dirty="0">
                <a:solidFill>
                  <a:prstClr val="black"/>
                </a:solidFill>
                <a:latin typeface="DINOT"/>
                <a:cs typeface="DINOT"/>
              </a:rPr>
              <a:t>Community outreach</a:t>
            </a:r>
          </a:p>
          <a:p>
            <a:pPr marL="64785" indent="-64785" defTabSz="913352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800" spc="-36" dirty="0">
                <a:solidFill>
                  <a:prstClr val="black"/>
                </a:solidFill>
                <a:latin typeface="DINOT"/>
                <a:cs typeface="DINOT"/>
              </a:rPr>
              <a:t>Provider training on referral </a:t>
            </a:r>
            <a:br>
              <a:rPr lang="en-US" sz="800" spc="-36" dirty="0">
                <a:solidFill>
                  <a:prstClr val="black"/>
                </a:solidFill>
                <a:latin typeface="DINOT"/>
                <a:cs typeface="DINOT"/>
              </a:rPr>
            </a:br>
            <a:r>
              <a:rPr lang="en-US" sz="800" spc="-36" dirty="0">
                <a:solidFill>
                  <a:prstClr val="black"/>
                </a:solidFill>
                <a:latin typeface="DINOT"/>
                <a:cs typeface="DINOT"/>
              </a:rPr>
              <a:t>and pain program workflow</a:t>
            </a:r>
          </a:p>
          <a:p>
            <a:pPr marL="64785" indent="-64785" defTabSz="913352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800" spc="-36" dirty="0">
                <a:solidFill>
                  <a:prstClr val="black"/>
                </a:solidFill>
                <a:latin typeface="DINOT"/>
                <a:cs typeface="DINOT"/>
              </a:rPr>
              <a:t>Implementation of case rate reimbursement</a:t>
            </a:r>
          </a:p>
          <a:p>
            <a:pPr marL="64785" indent="-64785" defTabSz="913352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800" spc="-36" dirty="0">
                <a:solidFill>
                  <a:prstClr val="black"/>
                </a:solidFill>
                <a:latin typeface="DINOT"/>
                <a:cs typeface="DINOT"/>
              </a:rPr>
              <a:t>Ongoing provider training &amp; community outreach</a:t>
            </a:r>
          </a:p>
          <a:p>
            <a:pPr marL="64785" indent="-64785" defTabSz="913352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800" spc="-36" dirty="0">
                <a:solidFill>
                  <a:prstClr val="black"/>
                </a:solidFill>
                <a:latin typeface="DINOT"/>
                <a:cs typeface="DINOT"/>
              </a:rPr>
              <a:t>Pain Resiliency Program sustainability</a:t>
            </a:r>
          </a:p>
          <a:p>
            <a:pPr marL="64785" indent="-64785" defTabSz="9133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US" sz="900" spc="-36" dirty="0">
              <a:solidFill>
                <a:prstClr val="black"/>
              </a:solidFill>
              <a:latin typeface="Calibri Light"/>
            </a:endParaRPr>
          </a:p>
        </p:txBody>
      </p:sp>
      <p:pic>
        <p:nvPicPr>
          <p:cNvPr id="14357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4656" y="989137"/>
            <a:ext cx="1214437" cy="87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49" t="4401" r="22073" b="2606"/>
          <a:stretch>
            <a:fillRect/>
          </a:stretch>
        </p:blipFill>
        <p:spPr bwMode="auto">
          <a:xfrm>
            <a:off x="7175500" y="4841553"/>
            <a:ext cx="1513175" cy="174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9" name="Picture 5" descr="jcc_CMYK_tagline_4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0939" y="235379"/>
            <a:ext cx="1244020" cy="46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8402" y="2375569"/>
            <a:ext cx="1524000" cy="32373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lIns="99954" tIns="16659" rIns="33318" bIns="49977">
            <a:spAutoFit/>
          </a:bodyPr>
          <a:lstStyle/>
          <a:p>
            <a:pPr defTabSz="91335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i="1" dirty="0">
                <a:solidFill>
                  <a:prstClr val="white"/>
                </a:solidFill>
                <a:latin typeface="DINOT"/>
                <a:ea typeface="MS PGothic" charset="0"/>
                <a:cs typeface="DINOT"/>
              </a:rPr>
              <a:t>Background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41275" y="901212"/>
            <a:ext cx="1662545" cy="32373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lIns="99954" tIns="16659" rIns="33318" bIns="49977">
            <a:spAutoFit/>
          </a:bodyPr>
          <a:lstStyle/>
          <a:p>
            <a:pPr defTabSz="91335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i="1" dirty="0">
                <a:solidFill>
                  <a:prstClr val="white"/>
                </a:solidFill>
                <a:latin typeface="DINOT"/>
                <a:ea typeface="MS PGothic" charset="0"/>
                <a:cs typeface="DINOT"/>
              </a:rPr>
              <a:t>Project Goals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41273" y="4396154"/>
            <a:ext cx="3221182" cy="32373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lIns="99954" tIns="16659" rIns="33318" bIns="49977">
            <a:spAutoFit/>
          </a:bodyPr>
          <a:lstStyle/>
          <a:p>
            <a:pPr defTabSz="91335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i="1" dirty="0">
                <a:solidFill>
                  <a:prstClr val="white"/>
                </a:solidFill>
                <a:latin typeface="DINOT"/>
                <a:ea typeface="MS PGothic" charset="0"/>
                <a:cs typeface="DINOT"/>
              </a:rPr>
              <a:t>Progress to Date/Next Steps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81002" y="4528039"/>
            <a:ext cx="2216727" cy="32373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lIns="99954" tIns="16659" rIns="33318" bIns="49977">
            <a:spAutoFit/>
          </a:bodyPr>
          <a:lstStyle/>
          <a:p>
            <a:pPr defTabSz="91335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i="1" dirty="0">
                <a:solidFill>
                  <a:prstClr val="white"/>
                </a:solidFill>
                <a:latin typeface="DINOT"/>
                <a:ea typeface="MS PGothic" charset="0"/>
                <a:cs typeface="DINOT"/>
              </a:rPr>
              <a:t>Chronic Pain Issues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28573" y="2561493"/>
            <a:ext cx="2078182" cy="32373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lIns="99954" tIns="16659" rIns="33318" bIns="49977">
            <a:spAutoFit/>
          </a:bodyPr>
          <a:lstStyle/>
          <a:p>
            <a:pPr defTabSz="91335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i="1" dirty="0">
                <a:solidFill>
                  <a:prstClr val="white"/>
                </a:solidFill>
                <a:latin typeface="DINOT"/>
                <a:ea typeface="MS PGothic" charset="0"/>
                <a:cs typeface="DINOT"/>
              </a:rPr>
              <a:t>Project Measures</a:t>
            </a:r>
          </a:p>
        </p:txBody>
      </p:sp>
      <p:sp>
        <p:nvSpPr>
          <p:cNvPr id="33" name="Text Placeholder 8"/>
          <p:cNvSpPr txBox="1">
            <a:spLocks/>
          </p:cNvSpPr>
          <p:nvPr/>
        </p:nvSpPr>
        <p:spPr>
          <a:xfrm>
            <a:off x="519546" y="3588256"/>
            <a:ext cx="1870364" cy="769327"/>
          </a:xfrm>
          <a:prstGeom prst="rect">
            <a:avLst/>
          </a:prstGeom>
          <a:noFill/>
          <a:ln w="3175">
            <a:solidFill>
              <a:schemeClr val="tx1"/>
            </a:solidFill>
            <a:prstDash val="solid"/>
          </a:ln>
        </p:spPr>
        <p:txBody>
          <a:bodyPr lIns="166589" tIns="366498" rIns="33318" bIns="16659">
            <a:normAutofit/>
          </a:bodyPr>
          <a:lstStyle>
            <a:lvl1pPr marL="685800" indent="-685800" algn="l" defTabSz="25080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37763" indent="-783755" algn="l" defTabSz="25080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35020" indent="-627004" algn="l" defTabSz="25080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89029" indent="-627004" algn="l" defTabSz="25080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643037" indent="-627004" algn="l" defTabSz="25080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97045" indent="-627004" algn="l" defTabSz="25080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51053" indent="-627004" algn="l" defTabSz="25080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405061" indent="-627004" algn="l" defTabSz="25080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659069" indent="-627004" algn="l" defTabSz="25080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US" sz="900" spc="-36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4" name="Picture 33" descr="OPA LOGO Final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5500" y="183004"/>
            <a:ext cx="1039999" cy="554432"/>
          </a:xfrm>
          <a:prstGeom prst="rect">
            <a:avLst/>
          </a:prstGeom>
        </p:spPr>
      </p:pic>
      <p:pic>
        <p:nvPicPr>
          <p:cNvPr id="2" name="Picture 1" descr="AllCare CCO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9912" y="196097"/>
            <a:ext cx="1389895" cy="54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555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45293"/>
            <a:ext cx="8229600" cy="1066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Arial"/>
                <a:cs typeface="Arial"/>
              </a:rPr>
              <a:t>Pain Resiliency Program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 Workflow</a:t>
            </a:r>
            <a:b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US" sz="2700" i="1" dirty="0">
                <a:latin typeface="Arial"/>
                <a:cs typeface="Arial"/>
              </a:rPr>
              <a:t>Jackson Care Connect CCO / </a:t>
            </a:r>
            <a:r>
              <a:rPr lang="en-US" sz="2700" i="1" dirty="0" err="1">
                <a:latin typeface="Arial"/>
                <a:cs typeface="Arial"/>
              </a:rPr>
              <a:t>AllCare</a:t>
            </a:r>
            <a:r>
              <a:rPr lang="en-US" sz="2700" i="1" dirty="0">
                <a:latin typeface="Arial"/>
                <a:cs typeface="Arial"/>
              </a:rPr>
              <a:t> CCO</a:t>
            </a:r>
          </a:p>
        </p:txBody>
      </p:sp>
      <p:sp>
        <p:nvSpPr>
          <p:cNvPr id="3" name="Process 2"/>
          <p:cNvSpPr/>
          <p:nvPr/>
        </p:nvSpPr>
        <p:spPr>
          <a:xfrm>
            <a:off x="152401" y="3288268"/>
            <a:ext cx="1828800" cy="16002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r>
              <a:rPr lang="en-US" dirty="0" smtClean="0"/>
              <a:t>PCP Referral</a:t>
            </a:r>
          </a:p>
          <a:p>
            <a:pPr algn="ctr"/>
            <a:r>
              <a:rPr lang="en-US" dirty="0" smtClean="0"/>
              <a:t>(ED &amp; MidLevel)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057401" y="3897869"/>
            <a:ext cx="381000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6" name="Process 5"/>
          <p:cNvSpPr/>
          <p:nvPr/>
        </p:nvSpPr>
        <p:spPr>
          <a:xfrm>
            <a:off x="2514601" y="3288268"/>
            <a:ext cx="1828800" cy="1600200"/>
          </a:xfrm>
          <a:prstGeom prst="flowChart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r>
              <a:rPr lang="en-US" dirty="0" smtClean="0"/>
              <a:t>Group Orientation;</a:t>
            </a:r>
          </a:p>
          <a:p>
            <a:pPr algn="ctr"/>
            <a:r>
              <a:rPr lang="en-US" dirty="0" smtClean="0"/>
              <a:t>1:1 Intake;</a:t>
            </a:r>
          </a:p>
          <a:p>
            <a:pPr algn="ctr"/>
            <a:r>
              <a:rPr lang="en-US" dirty="0" smtClean="0"/>
              <a:t>Pre-Program</a:t>
            </a:r>
          </a:p>
          <a:p>
            <a:pPr algn="ctr"/>
            <a:r>
              <a:rPr lang="en-US" dirty="0" smtClean="0"/>
              <a:t>Assessments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4419601" y="3897869"/>
            <a:ext cx="381000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6705600" y="3897869"/>
            <a:ext cx="381000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12" name="Alternate Process 11"/>
          <p:cNvSpPr/>
          <p:nvPr/>
        </p:nvSpPr>
        <p:spPr>
          <a:xfrm>
            <a:off x="7162800" y="3288268"/>
            <a:ext cx="1828800" cy="1600200"/>
          </a:xfrm>
          <a:prstGeom prst="flowChartAlternateProcess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r>
              <a:rPr lang="en-US" dirty="0" smtClean="0"/>
              <a:t>Graduation;</a:t>
            </a:r>
          </a:p>
          <a:p>
            <a:pPr algn="ctr"/>
            <a:r>
              <a:rPr lang="en-US" dirty="0" smtClean="0"/>
              <a:t>Post Program Assessments;</a:t>
            </a:r>
          </a:p>
          <a:p>
            <a:pPr algn="ctr"/>
            <a:r>
              <a:rPr lang="en-US" dirty="0" smtClean="0"/>
              <a:t>Outcomes</a:t>
            </a:r>
          </a:p>
          <a:p>
            <a:pPr algn="ctr"/>
            <a:r>
              <a:rPr lang="en-US" dirty="0" smtClean="0"/>
              <a:t>to PCP</a:t>
            </a:r>
            <a:endParaRPr lang="en-US" dirty="0"/>
          </a:p>
        </p:txBody>
      </p:sp>
      <p:sp>
        <p:nvSpPr>
          <p:cNvPr id="13" name="Connector 12"/>
          <p:cNvSpPr/>
          <p:nvPr/>
        </p:nvSpPr>
        <p:spPr>
          <a:xfrm>
            <a:off x="4876801" y="3288269"/>
            <a:ext cx="1828800" cy="1676400"/>
          </a:xfrm>
          <a:prstGeom prst="flowChartConnector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r>
              <a:rPr lang="en-US" u="sng" dirty="0" smtClean="0"/>
              <a:t>Pain School</a:t>
            </a:r>
          </a:p>
          <a:p>
            <a:pPr algn="ctr"/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hrs</a:t>
            </a:r>
            <a:r>
              <a:rPr lang="en-US" dirty="0" smtClean="0"/>
              <a:t> </a:t>
            </a:r>
            <a:r>
              <a:rPr lang="en-US" dirty="0"/>
              <a:t>/</a:t>
            </a:r>
            <a:r>
              <a:rPr lang="en-US" dirty="0" err="1" smtClean="0"/>
              <a:t>wk</a:t>
            </a:r>
            <a:endParaRPr lang="en-US" dirty="0" smtClean="0"/>
          </a:p>
          <a:p>
            <a:pPr algn="ctr"/>
            <a:r>
              <a:rPr lang="en-US" u="sng" dirty="0" smtClean="0"/>
              <a:t>Yoga</a:t>
            </a:r>
          </a:p>
          <a:p>
            <a:pPr algn="ctr"/>
            <a:r>
              <a:rPr lang="en-US" dirty="0" smtClean="0"/>
              <a:t>1 hr/</a:t>
            </a:r>
            <a:r>
              <a:rPr lang="en-US" dirty="0" err="1" smtClean="0"/>
              <a:t>wk</a:t>
            </a:r>
            <a:endParaRPr lang="en-US" dirty="0" smtClean="0"/>
          </a:p>
          <a:p>
            <a:pPr algn="ctr"/>
            <a:r>
              <a:rPr lang="en-US" dirty="0"/>
              <a:t>8</a:t>
            </a:r>
            <a:r>
              <a:rPr lang="en-US" dirty="0" smtClean="0"/>
              <a:t> Weeks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4800" y="1656028"/>
            <a:ext cx="8458200" cy="1143000"/>
          </a:xfrm>
          <a:prstGeom prst="rect">
            <a:avLst/>
          </a:prstGeom>
        </p:spPr>
        <p:txBody>
          <a:bodyPr vert="horz" lIns="91407" tIns="45704" rIns="91407" bIns="45704" anchor="ctr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>
                <a:solidFill>
                  <a:schemeClr val="tx1"/>
                </a:solidFill>
                <a:latin typeface="Arial"/>
                <a:cs typeface="Arial"/>
              </a:rPr>
              <a:t>8 Week Interdisciplinary Group Program; </a:t>
            </a:r>
            <a:r>
              <a:rPr lang="en-US" sz="2800" b="1" u="sng" dirty="0">
                <a:solidFill>
                  <a:srgbClr val="FF0000"/>
                </a:solidFill>
                <a:latin typeface="Arial"/>
                <a:cs typeface="Arial"/>
              </a:rPr>
              <a:t>No Rx</a:t>
            </a:r>
          </a:p>
          <a:p>
            <a:endParaRPr lang="en-US" sz="2800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sz="2100" dirty="0">
                <a:solidFill>
                  <a:schemeClr val="tx1"/>
                </a:solidFill>
                <a:latin typeface="Arial"/>
                <a:cs typeface="Arial"/>
              </a:rPr>
              <a:t>Pain School - Behavioral Health Consultant w/Educational &amp; CBT Focus</a:t>
            </a:r>
          </a:p>
          <a:p>
            <a:r>
              <a:rPr lang="en-US" sz="2100" dirty="0">
                <a:solidFill>
                  <a:schemeClr val="tx1"/>
                </a:solidFill>
                <a:latin typeface="Arial"/>
                <a:cs typeface="Arial"/>
              </a:rPr>
              <a:t>Movement Therapy – Yoga Therapist with Chronic Pain Training</a:t>
            </a:r>
          </a:p>
        </p:txBody>
      </p:sp>
      <p:sp>
        <p:nvSpPr>
          <p:cNvPr id="16" name="Bent-Up Arrow 15"/>
          <p:cNvSpPr/>
          <p:nvPr/>
        </p:nvSpPr>
        <p:spPr>
          <a:xfrm>
            <a:off x="1143000" y="4964669"/>
            <a:ext cx="4724400" cy="457200"/>
          </a:xfrm>
          <a:prstGeom prst="bentUp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b" anchorCtr="0"/>
          <a:lstStyle/>
          <a:p>
            <a:pPr algn="ctr"/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3352801" y="4964668"/>
            <a:ext cx="152400" cy="304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>
            <a:off x="5715001" y="5040868"/>
            <a:ext cx="152400" cy="2286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00200" y="5421868"/>
            <a:ext cx="3581400" cy="379336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algn="ctr"/>
            <a:r>
              <a:rPr lang="en-US" i="1" dirty="0" smtClean="0">
                <a:latin typeface="Arial"/>
                <a:cs typeface="Arial"/>
              </a:rPr>
              <a:t>Feedback to PCP</a:t>
            </a:r>
            <a:endParaRPr lang="en-US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771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/>
                <a:cs typeface="Arial"/>
              </a:rPr>
              <a:t>CCO Project Start-Up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1979"/>
            <a:ext cx="8229600" cy="4663456"/>
          </a:xfrm>
        </p:spPr>
        <p:txBody>
          <a:bodyPr>
            <a:noAutofit/>
          </a:bodyPr>
          <a:lstStyle/>
          <a:p>
            <a:pPr lvl="1" indent="-457037">
              <a:lnSpc>
                <a:spcPct val="70000"/>
              </a:lnSpc>
              <a:buClr>
                <a:schemeClr val="accent6">
                  <a:lumMod val="75000"/>
                </a:schemeClr>
              </a:buClr>
              <a:buFont typeface="Wingdings" charset="2"/>
              <a:buChar char=""/>
            </a:pPr>
            <a:r>
              <a:rPr lang="en-US" sz="1800" dirty="0">
                <a:latin typeface="Arial"/>
                <a:cs typeface="Arial"/>
              </a:rPr>
              <a:t>Opiate Rx Guidelines / Standards of Care</a:t>
            </a:r>
          </a:p>
          <a:p>
            <a:pPr lvl="1" indent="-457037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charset="2"/>
              <a:buChar char=""/>
            </a:pPr>
            <a:r>
              <a:rPr lang="en-US" sz="1800" dirty="0">
                <a:latin typeface="Arial"/>
                <a:cs typeface="Arial"/>
              </a:rPr>
              <a:t>Prepare for pain program start-up. Pilot 6 – 12 Months</a:t>
            </a:r>
          </a:p>
          <a:p>
            <a:pPr lvl="1" indent="-457037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charset="2"/>
              <a:buChar char=""/>
            </a:pPr>
            <a:r>
              <a:rPr lang="en-US" sz="1800" dirty="0">
                <a:latin typeface="Arial"/>
                <a:cs typeface="Arial"/>
              </a:rPr>
              <a:t>Secure funding for pilot from Transformation or Flex Spend $’s via CCO; Move to case rate billing after pilot phase.</a:t>
            </a:r>
          </a:p>
          <a:p>
            <a:pPr lvl="1" indent="-457037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charset="2"/>
              <a:buChar char=""/>
            </a:pPr>
            <a:r>
              <a:rPr lang="en-US" sz="1800" dirty="0">
                <a:latin typeface="Arial"/>
                <a:cs typeface="Arial"/>
              </a:rPr>
              <a:t>Educate providers (especially PCPs) on PAIN + program implementation &amp; access.</a:t>
            </a:r>
          </a:p>
          <a:p>
            <a:pPr lvl="1" indent="-457037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charset="2"/>
              <a:buChar char=""/>
            </a:pPr>
            <a:r>
              <a:rPr lang="en-US" sz="1800" dirty="0">
                <a:latin typeface="Arial"/>
                <a:cs typeface="Arial"/>
              </a:rPr>
              <a:t>Inclusion of chronic pain education for communities (law enforcement, families/support persons).</a:t>
            </a:r>
          </a:p>
          <a:p>
            <a:pPr lvl="1" indent="-457037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charset="2"/>
              <a:buChar char=""/>
            </a:pPr>
            <a:r>
              <a:rPr lang="en-US" sz="1800" dirty="0">
                <a:latin typeface="Arial"/>
                <a:cs typeface="Arial"/>
              </a:rPr>
              <a:t>Communications Plan / Public Announcements via Radio &amp; Newspaper.</a:t>
            </a:r>
          </a:p>
          <a:p>
            <a:pPr lvl="1" indent="-457037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charset="2"/>
              <a:buChar char=""/>
            </a:pPr>
            <a:r>
              <a:rPr lang="en-US" sz="1800" dirty="0">
                <a:latin typeface="Arial"/>
                <a:cs typeface="Arial"/>
              </a:rPr>
              <a:t>CCO Board, CAP, &amp; Pain Subcommittee meetings.</a:t>
            </a:r>
          </a:p>
          <a:p>
            <a:pPr lvl="1" indent="-457037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charset="2"/>
              <a:buChar char=""/>
            </a:pPr>
            <a:r>
              <a:rPr lang="en-US" sz="1800" dirty="0">
                <a:latin typeface="Arial"/>
                <a:cs typeface="Arial"/>
              </a:rPr>
              <a:t>Partnerships – Community Mental Health, CCO, Hospital / Health System, Primary Care, Private Insurance, Chemical Dependency, Non-Emergent Transportation Providers.</a:t>
            </a:r>
          </a:p>
          <a:p>
            <a:pPr lvl="1" indent="-457037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charset="2"/>
              <a:buChar char=""/>
            </a:pPr>
            <a:endParaRPr lang="en-US" sz="1800" dirty="0">
              <a:latin typeface="Arial"/>
              <a:cs typeface="Arial"/>
            </a:endParaRPr>
          </a:p>
          <a:p>
            <a:pPr indent="-457037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charset="2"/>
              <a:buChar char=""/>
            </a:pPr>
            <a:endParaRPr lang="en-US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94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CPC Groups 1 to 7 Clinical Summar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999" y="461852"/>
            <a:ext cx="7688044" cy="59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995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53308086"/>
              </p:ext>
            </p:extLst>
          </p:nvPr>
        </p:nvGraphicFramePr>
        <p:xfrm>
          <a:off x="1739900" y="1130300"/>
          <a:ext cx="5676900" cy="5645706"/>
        </p:xfrm>
        <a:graphic>
          <a:graphicData uri="http://schemas.openxmlformats.org/presentationml/2006/ole">
            <p:oleObj spid="_x0000_s1107" name="Document" r:id="rId3" imgW="6083076" imgH="7822912" progId="Word.Document.12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5100" y="156171"/>
            <a:ext cx="5016500" cy="66416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b="1" dirty="0" smtClean="0"/>
              <a:t>North Coast Pain Clinic</a:t>
            </a:r>
          </a:p>
          <a:p>
            <a:r>
              <a:rPr lang="en-US" b="1" dirty="0" smtClean="0"/>
              <a:t>Program Exit Survey Results (Groups 1-7)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04442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4251</TotalTime>
  <Words>531</Words>
  <Application>Microsoft Office PowerPoint</Application>
  <PresentationFormat>Letter Paper (8.5x11 in)</PresentationFormat>
  <Paragraphs>127</Paragraphs>
  <Slides>11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1_Office Theme</vt:lpstr>
      <vt:lpstr>Document</vt:lpstr>
      <vt:lpstr>Implementation of Pain Programs within Coordinated Care Organizations</vt:lpstr>
      <vt:lpstr>Slide 2</vt:lpstr>
      <vt:lpstr>Slide 3</vt:lpstr>
      <vt:lpstr>Slide 4</vt:lpstr>
      <vt:lpstr>Slide 5</vt:lpstr>
      <vt:lpstr>Pain Resiliency Program Workflow Jackson Care Connect CCO / AllCare CCO</vt:lpstr>
      <vt:lpstr>CCO Project Start-Up</vt:lpstr>
      <vt:lpstr>Slide 8</vt:lpstr>
      <vt:lpstr>Slide 9</vt:lpstr>
      <vt:lpstr>Slide 10</vt:lpstr>
      <vt:lpstr>Q &amp; A</vt:lpstr>
    </vt:vector>
  </TitlesOfParts>
  <Company>Mark Altenhofen 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Altenhofen</dc:creator>
  <cp:lastModifiedBy>skyec</cp:lastModifiedBy>
  <cp:revision>113</cp:revision>
  <cp:lastPrinted>2015-05-19T19:10:30Z</cp:lastPrinted>
  <dcterms:created xsi:type="dcterms:W3CDTF">2014-04-10T02:02:41Z</dcterms:created>
  <dcterms:modified xsi:type="dcterms:W3CDTF">2015-05-26T17:10:02Z</dcterms:modified>
</cp:coreProperties>
</file>