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3"/>
  </p:notesMasterIdLst>
  <p:sldIdLst>
    <p:sldId id="256" r:id="rId2"/>
    <p:sldId id="492" r:id="rId3"/>
    <p:sldId id="493" r:id="rId4"/>
    <p:sldId id="494" r:id="rId5"/>
    <p:sldId id="316" r:id="rId6"/>
    <p:sldId id="501" r:id="rId7"/>
    <p:sldId id="502" r:id="rId8"/>
    <p:sldId id="497" r:id="rId9"/>
    <p:sldId id="419" r:id="rId10"/>
    <p:sldId id="515" r:id="rId11"/>
    <p:sldId id="446" r:id="rId12"/>
    <p:sldId id="516" r:id="rId13"/>
    <p:sldId id="503" r:id="rId14"/>
    <p:sldId id="460" r:id="rId15"/>
    <p:sldId id="461" r:id="rId16"/>
    <p:sldId id="476" r:id="rId17"/>
    <p:sldId id="510" r:id="rId18"/>
    <p:sldId id="421" r:id="rId19"/>
    <p:sldId id="498" r:id="rId20"/>
    <p:sldId id="517" r:id="rId21"/>
    <p:sldId id="518" r:id="rId22"/>
    <p:sldId id="453" r:id="rId23"/>
    <p:sldId id="467" r:id="rId24"/>
    <p:sldId id="504" r:id="rId25"/>
    <p:sldId id="430" r:id="rId26"/>
    <p:sldId id="469" r:id="rId27"/>
    <p:sldId id="463" r:id="rId28"/>
    <p:sldId id="464" r:id="rId29"/>
    <p:sldId id="468" r:id="rId30"/>
    <p:sldId id="470" r:id="rId31"/>
    <p:sldId id="462" r:id="rId32"/>
    <p:sldId id="471" r:id="rId33"/>
    <p:sldId id="511" r:id="rId34"/>
    <p:sldId id="490" r:id="rId35"/>
    <p:sldId id="499" r:id="rId36"/>
    <p:sldId id="505" r:id="rId37"/>
    <p:sldId id="336" r:id="rId38"/>
    <p:sldId id="338" r:id="rId39"/>
    <p:sldId id="339" r:id="rId40"/>
    <p:sldId id="325" r:id="rId41"/>
    <p:sldId id="327" r:id="rId42"/>
    <p:sldId id="352" r:id="rId43"/>
    <p:sldId id="509" r:id="rId44"/>
    <p:sldId id="512" r:id="rId45"/>
    <p:sldId id="500" r:id="rId46"/>
    <p:sldId id="439" r:id="rId47"/>
    <p:sldId id="362" r:id="rId48"/>
    <p:sldId id="363" r:id="rId49"/>
    <p:sldId id="481" r:id="rId50"/>
    <p:sldId id="364" r:id="rId51"/>
    <p:sldId id="448" r:id="rId52"/>
    <p:sldId id="508" r:id="rId53"/>
    <p:sldId id="449" r:id="rId54"/>
    <p:sldId id="459" r:id="rId55"/>
    <p:sldId id="475" r:id="rId56"/>
    <p:sldId id="486" r:id="rId57"/>
    <p:sldId id="495" r:id="rId58"/>
    <p:sldId id="496" r:id="rId59"/>
    <p:sldId id="506" r:id="rId60"/>
    <p:sldId id="507" r:id="rId61"/>
    <p:sldId id="514"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3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cked"/>
        <c:ser>
          <c:idx val="0"/>
          <c:order val="0"/>
          <c:tx>
            <c:strRef>
              <c:f>Sheet1!$A$2</c:f>
              <c:strCache>
                <c:ptCount val="1"/>
                <c:pt idx="0">
                  <c:v>∆-9 THC</c:v>
                </c:pt>
              </c:strCache>
            </c:strRef>
          </c:tx>
          <c:spPr>
            <a:ln w="38100">
              <a:solidFill>
                <a:srgbClr val="007434"/>
              </a:solidFill>
            </a:ln>
          </c:spPr>
          <c:marker>
            <c:symbol val="diamond"/>
            <c:size val="9"/>
            <c:spPr>
              <a:solidFill>
                <a:srgbClr val="007434"/>
              </a:solidFill>
              <a:ln>
                <a:solidFill>
                  <a:srgbClr val="007434"/>
                </a:solidFill>
              </a:ln>
            </c:spPr>
          </c:marker>
          <c:cat>
            <c:strRef>
              <c:f>Sheet1!$B$1:$U$1</c:f>
              <c:strCach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strCache>
            </c:strRef>
          </c:cat>
          <c:val>
            <c:numRef>
              <c:f>Sheet1!$B$2:$U$2</c:f>
              <c:numCache>
                <c:formatCode>General</c:formatCode>
                <c:ptCount val="20"/>
                <c:pt idx="0">
                  <c:v>3.75</c:v>
                </c:pt>
                <c:pt idx="1">
                  <c:v>4.07</c:v>
                </c:pt>
                <c:pt idx="2">
                  <c:v>4.53</c:v>
                </c:pt>
                <c:pt idx="3">
                  <c:v>4.4300000000000006</c:v>
                </c:pt>
                <c:pt idx="4">
                  <c:v>4.55</c:v>
                </c:pt>
                <c:pt idx="5">
                  <c:v>4.87</c:v>
                </c:pt>
                <c:pt idx="6">
                  <c:v>5.31</c:v>
                </c:pt>
                <c:pt idx="7">
                  <c:v>6.35</c:v>
                </c:pt>
                <c:pt idx="8">
                  <c:v>6.28</c:v>
                </c:pt>
                <c:pt idx="9">
                  <c:v>7.09</c:v>
                </c:pt>
                <c:pt idx="10">
                  <c:v>7.17</c:v>
                </c:pt>
                <c:pt idx="11">
                  <c:v>7.51</c:v>
                </c:pt>
                <c:pt idx="12">
                  <c:v>8.2100000000000009</c:v>
                </c:pt>
                <c:pt idx="13">
                  <c:v>8.6</c:v>
                </c:pt>
                <c:pt idx="14">
                  <c:v>8.2000000000000011</c:v>
                </c:pt>
                <c:pt idx="15">
                  <c:v>9.5400000000000009</c:v>
                </c:pt>
                <c:pt idx="16">
                  <c:v>11.129999999999999</c:v>
                </c:pt>
                <c:pt idx="17">
                  <c:v>13.01</c:v>
                </c:pt>
                <c:pt idx="18">
                  <c:v>13.2</c:v>
                </c:pt>
                <c:pt idx="19">
                  <c:v>13.8</c:v>
                </c:pt>
              </c:numCache>
            </c:numRef>
          </c:val>
        </c:ser>
        <c:dLbls/>
        <c:marker val="1"/>
        <c:axId val="81108352"/>
        <c:axId val="81122432"/>
      </c:lineChart>
      <c:catAx>
        <c:axId val="81108352"/>
        <c:scaling>
          <c:orientation val="minMax"/>
        </c:scaling>
        <c:axPos val="b"/>
        <c:numFmt formatCode="00" sourceLinked="0"/>
        <c:tickLblPos val="nextTo"/>
        <c:txPr>
          <a:bodyPr rot="-3540000"/>
          <a:lstStyle/>
          <a:p>
            <a:pPr>
              <a:defRPr sz="1400">
                <a:latin typeface="Arial" panose="020B0604020202020204" pitchFamily="34" charset="0"/>
                <a:cs typeface="Arial" panose="020B0604020202020204" pitchFamily="34" charset="0"/>
              </a:defRPr>
            </a:pPr>
            <a:endParaRPr lang="en-US"/>
          </a:p>
        </c:txPr>
        <c:crossAx val="81122432"/>
        <c:crosses val="autoZero"/>
        <c:auto val="1"/>
        <c:lblAlgn val="ctr"/>
        <c:lblOffset val="100"/>
      </c:catAx>
      <c:valAx>
        <c:axId val="81122432"/>
        <c:scaling>
          <c:orientation val="minMax"/>
        </c:scaling>
        <c:axPos val="l"/>
        <c:majorGridlines/>
        <c:numFmt formatCode="General" sourceLinked="1"/>
        <c:tickLblPos val="nextTo"/>
        <c:txPr>
          <a:bodyPr/>
          <a:lstStyle/>
          <a:p>
            <a:pPr>
              <a:defRPr>
                <a:latin typeface="Arial" panose="020B0604020202020204" pitchFamily="34" charset="0"/>
                <a:cs typeface="Arial" panose="020B0604020202020204" pitchFamily="34" charset="0"/>
              </a:defRPr>
            </a:pPr>
            <a:endParaRPr lang="en-US"/>
          </a:p>
        </c:txPr>
        <c:crossAx val="81108352"/>
        <c:crosses val="autoZero"/>
        <c:crossBetween val="between"/>
      </c:valAx>
    </c:plotArea>
    <c:legend>
      <c:legendPos val="r"/>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302877234685302"/>
          <c:y val="3.5203523288402511E-2"/>
          <c:w val="0.81264720447679917"/>
          <c:h val="0.69243071311001403"/>
        </c:manualLayout>
      </c:layout>
      <c:barChart>
        <c:barDir val="col"/>
        <c:grouping val="clustered"/>
        <c:ser>
          <c:idx val="1"/>
          <c:order val="0"/>
          <c:tx>
            <c:strRef>
              <c:f>Sheet1!$B$1</c:f>
              <c:strCache>
                <c:ptCount val="1"/>
                <c:pt idx="0">
                  <c:v>Medical Marijuana States</c:v>
                </c:pt>
              </c:strCache>
            </c:strRef>
          </c:tx>
          <c:spPr>
            <a:solidFill>
              <a:srgbClr val="00FF00"/>
            </a:solidFill>
            <a:ln>
              <a:noFill/>
            </a:ln>
          </c:spPr>
          <c:dPt>
            <c:idx val="8"/>
          </c:dPt>
          <c:dPt>
            <c:idx val="9"/>
          </c:dPt>
          <c:cat>
            <c:strRef>
              <c:f>Sheet1!$A$2:$A$11</c:f>
              <c:strCache>
                <c:ptCount val="10"/>
                <c:pt idx="0">
                  <c:v>Given friend</c:v>
                </c:pt>
                <c:pt idx="1">
                  <c:v>         Bought friend</c:v>
                </c:pt>
                <c:pt idx="2">
                  <c:v>         Bought dealer/stranger</c:v>
                </c:pt>
                <c:pt idx="3">
                  <c:v>         Given relative</c:v>
                </c:pt>
                <c:pt idx="4">
                  <c:v>         Other method</c:v>
                </c:pt>
                <c:pt idx="5">
                  <c:v>         Bought relative</c:v>
                </c:pt>
                <c:pt idx="6">
                  <c:v>         Took relative</c:v>
                </c:pt>
                <c:pt idx="7">
                  <c:v>         Took friend</c:v>
                </c:pt>
                <c:pt idx="8">
                  <c:v>         Own MMJ Rx</c:v>
                </c:pt>
                <c:pt idx="9">
                  <c:v>Someone else's MMJ Rx</c:v>
                </c:pt>
              </c:strCache>
            </c:strRef>
          </c:cat>
          <c:val>
            <c:numRef>
              <c:f>Sheet1!$B$2:$B$11</c:f>
              <c:numCache>
                <c:formatCode>General</c:formatCode>
                <c:ptCount val="10"/>
                <c:pt idx="0">
                  <c:v>61.849999999999994</c:v>
                </c:pt>
                <c:pt idx="1">
                  <c:v>52.74</c:v>
                </c:pt>
                <c:pt idx="2">
                  <c:v>25.53</c:v>
                </c:pt>
                <c:pt idx="3">
                  <c:v>14.83</c:v>
                </c:pt>
                <c:pt idx="4">
                  <c:v>14.2</c:v>
                </c:pt>
                <c:pt idx="5">
                  <c:v>8.09</c:v>
                </c:pt>
                <c:pt idx="6">
                  <c:v>4.4700000000000006</c:v>
                </c:pt>
                <c:pt idx="7">
                  <c:v>2.68</c:v>
                </c:pt>
                <c:pt idx="8">
                  <c:v>5.4700000000000006</c:v>
                </c:pt>
                <c:pt idx="9" formatCode="0.0">
                  <c:v>34.18</c:v>
                </c:pt>
              </c:numCache>
            </c:numRef>
          </c:val>
        </c:ser>
        <c:ser>
          <c:idx val="0"/>
          <c:order val="1"/>
          <c:tx>
            <c:strRef>
              <c:f>Sheet1!$C$1</c:f>
              <c:strCache>
                <c:ptCount val="1"/>
                <c:pt idx="0">
                  <c:v>Non-Medical Marijuana States</c:v>
                </c:pt>
              </c:strCache>
            </c:strRef>
          </c:tx>
          <c:spPr>
            <a:solidFill>
              <a:srgbClr val="00B0F0"/>
            </a:solidFill>
            <a:ln>
              <a:solidFill>
                <a:schemeClr val="accent1"/>
              </a:solidFill>
            </a:ln>
          </c:spPr>
          <c:dPt>
            <c:idx val="8"/>
          </c:dPt>
          <c:dPt>
            <c:idx val="9"/>
          </c:dPt>
          <c:cat>
            <c:strRef>
              <c:f>Sheet1!$A$2:$A$11</c:f>
              <c:strCache>
                <c:ptCount val="10"/>
                <c:pt idx="0">
                  <c:v>Given friend</c:v>
                </c:pt>
                <c:pt idx="1">
                  <c:v>         Bought friend</c:v>
                </c:pt>
                <c:pt idx="2">
                  <c:v>         Bought dealer/stranger</c:v>
                </c:pt>
                <c:pt idx="3">
                  <c:v>         Given relative</c:v>
                </c:pt>
                <c:pt idx="4">
                  <c:v>         Other method</c:v>
                </c:pt>
                <c:pt idx="5">
                  <c:v>         Bought relative</c:v>
                </c:pt>
                <c:pt idx="6">
                  <c:v>         Took relative</c:v>
                </c:pt>
                <c:pt idx="7">
                  <c:v>         Took friend</c:v>
                </c:pt>
                <c:pt idx="8">
                  <c:v>         Own MMJ Rx</c:v>
                </c:pt>
                <c:pt idx="9">
                  <c:v>Someone else's MMJ Rx</c:v>
                </c:pt>
              </c:strCache>
            </c:strRef>
          </c:cat>
          <c:val>
            <c:numRef>
              <c:f>Sheet1!$C$2:$C$11</c:f>
              <c:numCache>
                <c:formatCode>General</c:formatCode>
                <c:ptCount val="10"/>
                <c:pt idx="0">
                  <c:v>62.2</c:v>
                </c:pt>
                <c:pt idx="1">
                  <c:v>49.25</c:v>
                </c:pt>
                <c:pt idx="2">
                  <c:v>30.08</c:v>
                </c:pt>
                <c:pt idx="3">
                  <c:v>9.3000000000000007</c:v>
                </c:pt>
                <c:pt idx="4">
                  <c:v>13.97</c:v>
                </c:pt>
                <c:pt idx="5">
                  <c:v>5.2700000000000005</c:v>
                </c:pt>
                <c:pt idx="6">
                  <c:v>2.5</c:v>
                </c:pt>
                <c:pt idx="7">
                  <c:v>3.5</c:v>
                </c:pt>
                <c:pt idx="8">
                  <c:v>1.62</c:v>
                </c:pt>
                <c:pt idx="9" formatCode="0.0">
                  <c:v>8.64</c:v>
                </c:pt>
              </c:numCache>
            </c:numRef>
          </c:val>
        </c:ser>
        <c:dLbls/>
        <c:gapWidth val="97"/>
        <c:axId val="80912384"/>
        <c:axId val="80913920"/>
      </c:barChart>
      <c:catAx>
        <c:axId val="80912384"/>
        <c:scaling>
          <c:orientation val="minMax"/>
        </c:scaling>
        <c:axPos val="b"/>
        <c:numFmt formatCode="General" sourceLinked="1"/>
        <c:tickLblPos val="nextTo"/>
        <c:txPr>
          <a:bodyPr rot="-1860000" anchor="b" anchorCtr="1"/>
          <a:lstStyle/>
          <a:p>
            <a:pPr>
              <a:defRPr sz="1200" b="1" baseline="0">
                <a:latin typeface="Arial" pitchFamily="34" charset="0"/>
              </a:defRPr>
            </a:pPr>
            <a:endParaRPr lang="en-US"/>
          </a:p>
        </c:txPr>
        <c:crossAx val="80913920"/>
        <c:crosses val="autoZero"/>
        <c:auto val="1"/>
        <c:lblAlgn val="ctr"/>
        <c:lblOffset val="100"/>
      </c:catAx>
      <c:valAx>
        <c:axId val="80913920"/>
        <c:scaling>
          <c:orientation val="minMax"/>
          <c:max val="100"/>
        </c:scaling>
        <c:axPos val="l"/>
        <c:majorGridlines/>
        <c:numFmt formatCode="General" sourceLinked="1"/>
        <c:tickLblPos val="nextTo"/>
        <c:txPr>
          <a:bodyPr/>
          <a:lstStyle/>
          <a:p>
            <a:pPr>
              <a:defRPr b="1">
                <a:latin typeface="Arial" pitchFamily="34" charset="0"/>
                <a:cs typeface="Arial" pitchFamily="34" charset="0"/>
              </a:defRPr>
            </a:pPr>
            <a:endParaRPr lang="en-US"/>
          </a:p>
        </c:txPr>
        <c:crossAx val="80912384"/>
        <c:crosses val="autoZero"/>
        <c:crossBetween val="between"/>
        <c:majorUnit val="20"/>
      </c:valAx>
      <c:spPr>
        <a:noFill/>
        <a:ln>
          <a:solidFill>
            <a:srgbClr val="FFFFFF"/>
          </a:solidFill>
        </a:ln>
      </c:spPr>
    </c:plotArea>
    <c:legend>
      <c:legendPos val="t"/>
      <c:layout>
        <c:manualLayout>
          <c:xMode val="edge"/>
          <c:yMode val="edge"/>
          <c:x val="0.12973879837347402"/>
          <c:y val="5.9896902010474595E-2"/>
          <c:w val="0.80411429703362602"/>
          <c:h val="6.6938475910850101E-2"/>
        </c:manualLayout>
      </c:layout>
      <c:spPr>
        <a:ln>
          <a:solidFill>
            <a:srgbClr val="FFFFFF"/>
          </a:solidFill>
        </a:ln>
      </c:spPr>
      <c:txPr>
        <a:bodyPr/>
        <a:lstStyle/>
        <a:p>
          <a:pPr>
            <a:defRPr sz="1600">
              <a:latin typeface="Arial" panose="020B0604020202020204" pitchFamily="34" charset="0"/>
              <a:cs typeface="Arial" panose="020B0604020202020204" pitchFamily="34" charset="0"/>
            </a:defRPr>
          </a:pPr>
          <a:endParaRPr lang="en-US"/>
        </a:p>
      </c:txPr>
    </c:legend>
    <c:plotVisOnly val="1"/>
    <c:dispBlanksAs val="gap"/>
  </c:chart>
  <c:spPr>
    <a:solidFill>
      <a:schemeClr val="bg1"/>
    </a:solidFill>
  </c:spPr>
  <c:txPr>
    <a:bodyPr/>
    <a:lstStyle/>
    <a:p>
      <a:pPr>
        <a:defRPr sz="1794"/>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0.75996</cdr:x>
      <cdr:y>0.63492</cdr:y>
    </cdr:from>
    <cdr:to>
      <cdr:x>0.81656</cdr:x>
      <cdr:y>0.71429</cdr:y>
    </cdr:to>
    <cdr:sp macro="" textlink="">
      <cdr:nvSpPr>
        <cdr:cNvPr id="5" name="TextBox 4"/>
        <cdr:cNvSpPr txBox="1"/>
      </cdr:nvSpPr>
      <cdr:spPr>
        <a:xfrm xmlns:a="http://schemas.openxmlformats.org/drawingml/2006/main">
          <a:off x="6905625" y="3048000"/>
          <a:ext cx="514316" cy="381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0.83962</cdr:x>
      <cdr:y>0.44444</cdr:y>
    </cdr:from>
    <cdr:to>
      <cdr:x>0.89623</cdr:x>
      <cdr:y>0.52381</cdr:y>
    </cdr:to>
    <cdr:sp macro="" textlink="">
      <cdr:nvSpPr>
        <cdr:cNvPr id="6" name="TextBox 1"/>
        <cdr:cNvSpPr txBox="1"/>
      </cdr:nvSpPr>
      <cdr:spPr>
        <a:xfrm xmlns:a="http://schemas.openxmlformats.org/drawingml/2006/main">
          <a:off x="6781800" y="2133600"/>
          <a:ext cx="457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57B3D-9BF4-4F52-BAB6-4C98DBB8E277}" type="datetimeFigureOut">
              <a:rPr lang="en-CA" smtClean="0"/>
              <a:pPr/>
              <a:t>27/05/2015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BD28E-E642-4684-8834-E737503E42E8}" type="slidenum">
              <a:rPr lang="en-CA" smtClean="0"/>
              <a:pPr/>
              <a:t>‹#›</a:t>
            </a:fld>
            <a:endParaRPr lang="en-CA"/>
          </a:p>
        </p:txBody>
      </p:sp>
    </p:spTree>
    <p:extLst>
      <p:ext uri="{BB962C8B-B14F-4D97-AF65-F5344CB8AC3E}">
        <p14:creationId xmlns:p14="http://schemas.microsoft.com/office/powerpoint/2010/main" xmlns="" val="408059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Times New Roman" charset="0"/>
              </a:rPr>
              <a:t>Any</a:t>
            </a:r>
            <a:r>
              <a:rPr lang="en-US" dirty="0" smtClean="0">
                <a:solidFill>
                  <a:srgbClr val="000000"/>
                </a:solidFill>
                <a:latin typeface="Times New Roman" charset="0"/>
                <a:cs typeface="+mn-cs"/>
              </a:rPr>
              <a:t> “bias” I may have comes from treating thousands of people with addiction and pain conditions</a:t>
            </a:r>
          </a:p>
          <a:p>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4</a:t>
            </a:fld>
            <a:endParaRPr lang="en-CA"/>
          </a:p>
        </p:txBody>
      </p:sp>
    </p:spTree>
    <p:extLst>
      <p:ext uri="{BB962C8B-B14F-4D97-AF65-F5344CB8AC3E}">
        <p14:creationId xmlns:p14="http://schemas.microsoft.com/office/powerpoint/2010/main" xmlns="" val="298233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p:spPr>
        <p:txBody>
          <a:bodyPr/>
          <a:lstStyle/>
          <a:p>
            <a:r>
              <a:rPr lang="en-CA" dirty="0" smtClean="0">
                <a:latin typeface="Arial" charset="0"/>
              </a:rPr>
              <a:t>Case</a:t>
            </a:r>
            <a:r>
              <a:rPr lang="en-CA" baseline="0" dirty="0" smtClean="0">
                <a:latin typeface="Arial" charset="0"/>
              </a:rPr>
              <a:t> reports of arrhythmias. Also evidence of </a:t>
            </a:r>
            <a:r>
              <a:rPr lang="en-CA" baseline="0" dirty="0" err="1" smtClean="0">
                <a:latin typeface="Arial" charset="0"/>
              </a:rPr>
              <a:t>gynecomastia</a:t>
            </a:r>
            <a:r>
              <a:rPr lang="en-CA" baseline="0" dirty="0" smtClean="0">
                <a:latin typeface="Arial" charset="0"/>
              </a:rPr>
              <a:t>, lowered testosterone, and interference with LH and FSH.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Decreased exercise time to onset of angina (MJ 48%, tobacco 23%, placebo 8%) </a:t>
            </a:r>
            <a:r>
              <a:rPr lang="en-US" sz="1000" dirty="0" smtClean="0">
                <a:cs typeface="+mn-cs"/>
              </a:rPr>
              <a:t>[</a:t>
            </a:r>
            <a:r>
              <a:rPr lang="en-US" sz="1000" dirty="0" err="1" smtClean="0">
                <a:cs typeface="+mn-cs"/>
              </a:rPr>
              <a:t>Aronow</a:t>
            </a:r>
            <a:r>
              <a:rPr lang="en-US" sz="1000" dirty="0" smtClean="0">
                <a:cs typeface="+mn-cs"/>
              </a:rPr>
              <a:t> et al. NEJM 1974;291:65-67]</a:t>
            </a:r>
          </a:p>
          <a:p>
            <a:pPr>
              <a:defRPr/>
            </a:pPr>
            <a:r>
              <a:rPr lang="en-US" sz="1000" dirty="0" smtClean="0">
                <a:cs typeface="+mn-cs"/>
              </a:rPr>
              <a:t>cancer from 1 joint-year of MJ smoking (8%) was similar to 1 pack-year of cigarette smoking (7%). </a:t>
            </a:r>
            <a:r>
              <a:rPr lang="en-US" sz="800" dirty="0" smtClean="0">
                <a:cs typeface="+mn-cs"/>
              </a:rPr>
              <a:t> [Aldington et al. </a:t>
            </a:r>
            <a:r>
              <a:rPr lang="en-US" sz="800" dirty="0" err="1" smtClean="0">
                <a:cs typeface="+mn-cs"/>
              </a:rPr>
              <a:t>Eur</a:t>
            </a:r>
            <a:r>
              <a:rPr lang="en-US" sz="800" dirty="0" smtClean="0">
                <a:cs typeface="+mn-cs"/>
              </a:rPr>
              <a:t> </a:t>
            </a:r>
            <a:r>
              <a:rPr lang="en-US" sz="800" dirty="0" err="1" smtClean="0">
                <a:cs typeface="+mn-cs"/>
              </a:rPr>
              <a:t>Respir</a:t>
            </a:r>
            <a:r>
              <a:rPr lang="en-US" sz="800" dirty="0" smtClean="0">
                <a:cs typeface="+mn-cs"/>
              </a:rPr>
              <a:t> J 2008;31:280-286] </a:t>
            </a:r>
          </a:p>
          <a:p>
            <a:pPr>
              <a:defRPr/>
            </a:pPr>
            <a:r>
              <a:rPr lang="en-US" sz="800" dirty="0" smtClean="0">
                <a:cs typeface="+mn-cs"/>
              </a:rPr>
              <a:t>Increased tar (3x) &amp; carbon monoxide (5x) delivery compared to cigarettes</a:t>
            </a:r>
          </a:p>
          <a:p>
            <a:pPr>
              <a:defRPr/>
            </a:pPr>
            <a:r>
              <a:rPr lang="en-US" sz="800" dirty="0" smtClean="0">
                <a:cs typeface="+mn-cs"/>
              </a:rPr>
              <a:t>MJ smoke contains carcinogens (nitrosamines, phenols, aldehydes, polyvinyl chlorides, </a:t>
            </a:r>
            <a:r>
              <a:rPr lang="en-US" sz="800" dirty="0" err="1" smtClean="0">
                <a:cs typeface="+mn-cs"/>
              </a:rPr>
              <a:t>benzopyrene</a:t>
            </a:r>
            <a:r>
              <a:rPr lang="en-US" sz="800" dirty="0" smtClean="0">
                <a:cs typeface="+mn-cs"/>
              </a:rPr>
              <a:t>) </a:t>
            </a:r>
          </a:p>
          <a:p>
            <a:pPr>
              <a:defRPr/>
            </a:pPr>
            <a:r>
              <a:rPr lang="en-US" sz="800" dirty="0" err="1" smtClean="0">
                <a:cs typeface="+mn-cs"/>
              </a:rPr>
              <a:t>Cytologic</a:t>
            </a:r>
            <a:r>
              <a:rPr lang="en-US" sz="800" dirty="0" smtClean="0">
                <a:cs typeface="+mn-cs"/>
              </a:rPr>
              <a:t> changes- metaplasia, decreased </a:t>
            </a:r>
            <a:r>
              <a:rPr lang="en-US" sz="800" dirty="0" err="1" smtClean="0">
                <a:cs typeface="+mn-cs"/>
              </a:rPr>
              <a:t>tumoricidal</a:t>
            </a:r>
            <a:r>
              <a:rPr lang="en-US" sz="800" dirty="0" smtClean="0">
                <a:cs typeface="+mn-cs"/>
              </a:rPr>
              <a:t> activity of alveolar macrophages    </a:t>
            </a:r>
          </a:p>
          <a:p>
            <a:pPr>
              <a:defRPr/>
            </a:pPr>
            <a:r>
              <a:rPr lang="en-US" sz="800" dirty="0" smtClean="0"/>
              <a:t>A US study of youth in treatment for cannabis use disorder showed the vast majority obtained their dried cannabis from people with a medical marijuana exemption/prescription </a:t>
            </a:r>
            <a:endParaRPr lang="en-US" sz="800" dirty="0" smtClean="0">
              <a:cs typeface="+mn-cs"/>
            </a:endParaRPr>
          </a:p>
          <a:p>
            <a:pPr>
              <a:defRPr/>
            </a:pPr>
            <a:endParaRPr lang="en-US" sz="800"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cs typeface="+mn-cs"/>
            </a:endParaRPr>
          </a:p>
          <a:p>
            <a:endParaRPr lang="en-CA" dirty="0">
              <a:latin typeface="Arial" charset="0"/>
            </a:endParaRPr>
          </a:p>
        </p:txBody>
      </p:sp>
      <p:sp>
        <p:nvSpPr>
          <p:cNvPr id="58371" name="Date Placeholder 3"/>
          <p:cNvSpPr>
            <a:spLocks noGrp="1"/>
          </p:cNvSpPr>
          <p:nvPr>
            <p:ph type="dt" sz="quarter" idx="1"/>
          </p:nvPr>
        </p:nvSpPr>
        <p:spPr>
          <a:noFill/>
        </p:spPr>
        <p:txBody>
          <a:bodyPr/>
          <a:lstStyle>
            <a:lvl1pPr>
              <a:defRPr sz="2300">
                <a:solidFill>
                  <a:schemeClr val="tx1"/>
                </a:solidFill>
                <a:latin typeface="Times New Roman" charset="0"/>
                <a:ea typeface="ＭＳ Ｐゴシック" charset="0"/>
                <a:cs typeface="ＭＳ Ｐゴシック" charset="0"/>
              </a:defRPr>
            </a:lvl1pPr>
            <a:lvl2pPr marL="721776" indent="-277606">
              <a:defRPr sz="2300">
                <a:solidFill>
                  <a:schemeClr val="tx1"/>
                </a:solidFill>
                <a:latin typeface="Times New Roman" charset="0"/>
                <a:ea typeface="ＭＳ Ｐゴシック" charset="0"/>
              </a:defRPr>
            </a:lvl2pPr>
            <a:lvl3pPr marL="1110425" indent="-222085">
              <a:defRPr sz="2300">
                <a:solidFill>
                  <a:schemeClr val="tx1"/>
                </a:solidFill>
                <a:latin typeface="Times New Roman" charset="0"/>
                <a:ea typeface="ＭＳ Ｐゴシック" charset="0"/>
              </a:defRPr>
            </a:lvl3pPr>
            <a:lvl4pPr marL="1554594" indent="-222085">
              <a:defRPr sz="2300">
                <a:solidFill>
                  <a:schemeClr val="tx1"/>
                </a:solidFill>
                <a:latin typeface="Times New Roman" charset="0"/>
                <a:ea typeface="ＭＳ Ｐゴシック" charset="0"/>
              </a:defRPr>
            </a:lvl4pPr>
            <a:lvl5pPr marL="1998764" indent="-222085">
              <a:defRPr sz="2300">
                <a:solidFill>
                  <a:schemeClr val="tx1"/>
                </a:solidFill>
                <a:latin typeface="Times New Roman" charset="0"/>
                <a:ea typeface="ＭＳ Ｐゴシック" charset="0"/>
              </a:defRPr>
            </a:lvl5pPr>
            <a:lvl6pPr marL="2442934" indent="-222085" eaLnBrk="0" fontAlgn="base" hangingPunct="0">
              <a:spcBef>
                <a:spcPct val="0"/>
              </a:spcBef>
              <a:spcAft>
                <a:spcPct val="0"/>
              </a:spcAft>
              <a:defRPr sz="2300">
                <a:solidFill>
                  <a:schemeClr val="tx1"/>
                </a:solidFill>
                <a:latin typeface="Times New Roman" charset="0"/>
                <a:ea typeface="ＭＳ Ｐゴシック" charset="0"/>
              </a:defRPr>
            </a:lvl6pPr>
            <a:lvl7pPr marL="2887104" indent="-222085" eaLnBrk="0" fontAlgn="base" hangingPunct="0">
              <a:spcBef>
                <a:spcPct val="0"/>
              </a:spcBef>
              <a:spcAft>
                <a:spcPct val="0"/>
              </a:spcAft>
              <a:defRPr sz="2300">
                <a:solidFill>
                  <a:schemeClr val="tx1"/>
                </a:solidFill>
                <a:latin typeface="Times New Roman" charset="0"/>
                <a:ea typeface="ＭＳ Ｐゴシック" charset="0"/>
              </a:defRPr>
            </a:lvl7pPr>
            <a:lvl8pPr marL="3331274" indent="-222085" eaLnBrk="0" fontAlgn="base" hangingPunct="0">
              <a:spcBef>
                <a:spcPct val="0"/>
              </a:spcBef>
              <a:spcAft>
                <a:spcPct val="0"/>
              </a:spcAft>
              <a:defRPr sz="2300">
                <a:solidFill>
                  <a:schemeClr val="tx1"/>
                </a:solidFill>
                <a:latin typeface="Times New Roman" charset="0"/>
                <a:ea typeface="ＭＳ Ｐゴシック" charset="0"/>
              </a:defRPr>
            </a:lvl8pPr>
            <a:lvl9pPr marL="3775443" indent="-222085" eaLnBrk="0" fontAlgn="base" hangingPunct="0">
              <a:spcBef>
                <a:spcPct val="0"/>
              </a:spcBef>
              <a:spcAft>
                <a:spcPct val="0"/>
              </a:spcAft>
              <a:defRPr sz="2300">
                <a:solidFill>
                  <a:schemeClr val="tx1"/>
                </a:solidFill>
                <a:latin typeface="Times New Roman" charset="0"/>
                <a:ea typeface="ＭＳ Ｐゴシック" charset="0"/>
              </a:defRPr>
            </a:lvl9pPr>
          </a:lstStyle>
          <a:p>
            <a:fld id="{8A10F401-7DF0-044C-B69C-3E4E20AF855E}" type="datetime1">
              <a:rPr lang="en-US" sz="1200"/>
              <a:pPr/>
              <a:t>5/27/2015</a:t>
            </a:fld>
            <a:endParaRPr lang="en-US" sz="1200"/>
          </a:p>
        </p:txBody>
      </p:sp>
      <p:sp>
        <p:nvSpPr>
          <p:cNvPr id="58372" name="Slide Number Placeholder 4"/>
          <p:cNvSpPr>
            <a:spLocks noGrp="1"/>
          </p:cNvSpPr>
          <p:nvPr>
            <p:ph type="sldNum" sz="quarter" idx="5"/>
          </p:nvPr>
        </p:nvSpPr>
        <p:spPr>
          <a:noFill/>
        </p:spPr>
        <p:txBody>
          <a:bodyPr/>
          <a:lstStyle>
            <a:lvl1pPr>
              <a:defRPr sz="2300">
                <a:solidFill>
                  <a:schemeClr val="tx1"/>
                </a:solidFill>
                <a:latin typeface="Times New Roman" charset="0"/>
                <a:ea typeface="ＭＳ Ｐゴシック" charset="0"/>
                <a:cs typeface="ＭＳ Ｐゴシック" charset="0"/>
              </a:defRPr>
            </a:lvl1pPr>
            <a:lvl2pPr marL="721776" indent="-277606">
              <a:defRPr sz="2300">
                <a:solidFill>
                  <a:schemeClr val="tx1"/>
                </a:solidFill>
                <a:latin typeface="Times New Roman" charset="0"/>
                <a:ea typeface="ＭＳ Ｐゴシック" charset="0"/>
              </a:defRPr>
            </a:lvl2pPr>
            <a:lvl3pPr marL="1110425" indent="-222085">
              <a:defRPr sz="2300">
                <a:solidFill>
                  <a:schemeClr val="tx1"/>
                </a:solidFill>
                <a:latin typeface="Times New Roman" charset="0"/>
                <a:ea typeface="ＭＳ Ｐゴシック" charset="0"/>
              </a:defRPr>
            </a:lvl3pPr>
            <a:lvl4pPr marL="1554594" indent="-222085">
              <a:defRPr sz="2300">
                <a:solidFill>
                  <a:schemeClr val="tx1"/>
                </a:solidFill>
                <a:latin typeface="Times New Roman" charset="0"/>
                <a:ea typeface="ＭＳ Ｐゴシック" charset="0"/>
              </a:defRPr>
            </a:lvl4pPr>
            <a:lvl5pPr marL="1998764" indent="-222085">
              <a:defRPr sz="2300">
                <a:solidFill>
                  <a:schemeClr val="tx1"/>
                </a:solidFill>
                <a:latin typeface="Times New Roman" charset="0"/>
                <a:ea typeface="ＭＳ Ｐゴシック" charset="0"/>
              </a:defRPr>
            </a:lvl5pPr>
            <a:lvl6pPr marL="2442934" indent="-222085" eaLnBrk="0" fontAlgn="base" hangingPunct="0">
              <a:spcBef>
                <a:spcPct val="0"/>
              </a:spcBef>
              <a:spcAft>
                <a:spcPct val="0"/>
              </a:spcAft>
              <a:defRPr sz="2300">
                <a:solidFill>
                  <a:schemeClr val="tx1"/>
                </a:solidFill>
                <a:latin typeface="Times New Roman" charset="0"/>
                <a:ea typeface="ＭＳ Ｐゴシック" charset="0"/>
              </a:defRPr>
            </a:lvl6pPr>
            <a:lvl7pPr marL="2887104" indent="-222085" eaLnBrk="0" fontAlgn="base" hangingPunct="0">
              <a:spcBef>
                <a:spcPct val="0"/>
              </a:spcBef>
              <a:spcAft>
                <a:spcPct val="0"/>
              </a:spcAft>
              <a:defRPr sz="2300">
                <a:solidFill>
                  <a:schemeClr val="tx1"/>
                </a:solidFill>
                <a:latin typeface="Times New Roman" charset="0"/>
                <a:ea typeface="ＭＳ Ｐゴシック" charset="0"/>
              </a:defRPr>
            </a:lvl7pPr>
            <a:lvl8pPr marL="3331274" indent="-222085" eaLnBrk="0" fontAlgn="base" hangingPunct="0">
              <a:spcBef>
                <a:spcPct val="0"/>
              </a:spcBef>
              <a:spcAft>
                <a:spcPct val="0"/>
              </a:spcAft>
              <a:defRPr sz="2300">
                <a:solidFill>
                  <a:schemeClr val="tx1"/>
                </a:solidFill>
                <a:latin typeface="Times New Roman" charset="0"/>
                <a:ea typeface="ＭＳ Ｐゴシック" charset="0"/>
              </a:defRPr>
            </a:lvl8pPr>
            <a:lvl9pPr marL="3775443" indent="-222085" eaLnBrk="0" fontAlgn="base" hangingPunct="0">
              <a:spcBef>
                <a:spcPct val="0"/>
              </a:spcBef>
              <a:spcAft>
                <a:spcPct val="0"/>
              </a:spcAft>
              <a:defRPr sz="2300">
                <a:solidFill>
                  <a:schemeClr val="tx1"/>
                </a:solidFill>
                <a:latin typeface="Times New Roman" charset="0"/>
                <a:ea typeface="ＭＳ Ｐゴシック" charset="0"/>
              </a:defRPr>
            </a:lvl9pPr>
          </a:lstStyle>
          <a:p>
            <a:fld id="{A3336764-E4F3-9A4E-9A47-D100E4F937E3}" type="slidenum">
              <a:rPr lang="en-US" sz="1200"/>
              <a:pPr/>
              <a:t>18</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43000" y="685800"/>
            <a:ext cx="4572000" cy="3429000"/>
          </a:xfrm>
          <a:ln/>
        </p:spPr>
      </p:sp>
      <p:sp>
        <p:nvSpPr>
          <p:cNvPr id="70659" name="Notes Placeholder 2"/>
          <p:cNvSpPr>
            <a:spLocks noGrp="1"/>
          </p:cNvSpPr>
          <p:nvPr>
            <p:ph type="body" idx="1"/>
          </p:nvPr>
        </p:nvSpPr>
        <p:spPr>
          <a:noFill/>
          <a:ln/>
        </p:spPr>
        <p:txBody>
          <a:bodyPr/>
          <a:lstStyle/>
          <a:p>
            <a:endParaRPr lang="en-US" smtClean="0">
              <a:latin typeface="Times" charset="0"/>
            </a:endParaRPr>
          </a:p>
        </p:txBody>
      </p:sp>
      <p:sp>
        <p:nvSpPr>
          <p:cNvPr id="70660" name="Slide Number Placeholder 3"/>
          <p:cNvSpPr>
            <a:spLocks noGrp="1"/>
          </p:cNvSpPr>
          <p:nvPr>
            <p:ph type="sldNum" sz="quarter" idx="5"/>
          </p:nvPr>
        </p:nvSpPr>
        <p:spPr>
          <a:noFill/>
        </p:spPr>
        <p:txBody>
          <a:bodyPr/>
          <a:lstStyle/>
          <a:p>
            <a:fld id="{D062FD47-B603-4DF0-A58E-7714FB16CD4E}" type="slidenum">
              <a:rPr lang="en-US"/>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xfrm>
            <a:off x="1143000" y="685800"/>
            <a:ext cx="4572000" cy="3429000"/>
          </a:xfrm>
          <a:ln/>
        </p:spPr>
      </p:sp>
      <p:sp>
        <p:nvSpPr>
          <p:cNvPr id="158723" name="Notes Placeholder 2"/>
          <p:cNvSpPr>
            <a:spLocks noGrp="1"/>
          </p:cNvSpPr>
          <p:nvPr>
            <p:ph type="body" idx="1"/>
          </p:nvPr>
        </p:nvSpPr>
        <p:spPr>
          <a:noFill/>
          <a:ln/>
        </p:spPr>
        <p:txBody>
          <a:bodyPr/>
          <a:lstStyle/>
          <a:p>
            <a:pPr algn="l" rtl="0" eaLnBrk="1" fontAlgn="base" hangingPunct="1">
              <a:spcBef>
                <a:spcPct val="30000"/>
              </a:spcBef>
              <a:spcAft>
                <a:spcPct val="0"/>
              </a:spcAft>
            </a:pPr>
            <a:r>
              <a:rPr lang="en-US" b="0" kern="1200" dirty="0" smtClean="0">
                <a:solidFill>
                  <a:schemeClr val="tx1"/>
                </a:solidFill>
                <a:latin typeface="Arial" charset="0"/>
                <a:ea typeface="+mn-ea"/>
                <a:cs typeface="+mn-cs"/>
              </a:rPr>
              <a:t>B021. Where did you get the marijuana you used during the last year? (Mark all that apply)</a:t>
            </a:r>
          </a:p>
          <a:p>
            <a:pPr algn="l" rtl="0" eaLnBrk="1" fontAlgn="base" hangingPunct="1">
              <a:spcBef>
                <a:spcPct val="30000"/>
              </a:spcBef>
              <a:spcAft>
                <a:spcPct val="0"/>
              </a:spcAft>
            </a:pPr>
            <a:r>
              <a:rPr lang="en-US" b="0" kern="1200" dirty="0" smtClean="0">
                <a:solidFill>
                  <a:schemeClr val="tx1"/>
                </a:solidFill>
                <a:latin typeface="Arial" charset="0"/>
                <a:ea typeface="+mn-ea"/>
                <a:cs typeface="+mn-cs"/>
              </a:rPr>
              <a:t>Overall</a:t>
            </a:r>
            <a:r>
              <a:rPr lang="en-US" b="0" kern="1200" baseline="0" dirty="0" smtClean="0">
                <a:solidFill>
                  <a:schemeClr val="tx1"/>
                </a:solidFill>
                <a:latin typeface="Arial" charset="0"/>
                <a:ea typeface="+mn-ea"/>
                <a:cs typeface="+mn-cs"/>
              </a:rPr>
              <a:t> 3.1% said they got their </a:t>
            </a:r>
            <a:r>
              <a:rPr lang="en-US" b="0" kern="1200" baseline="0" dirty="0" err="1" smtClean="0">
                <a:solidFill>
                  <a:schemeClr val="tx1"/>
                </a:solidFill>
                <a:latin typeface="Arial" charset="0"/>
                <a:ea typeface="+mn-ea"/>
                <a:cs typeface="+mn-cs"/>
              </a:rPr>
              <a:t>mj</a:t>
            </a:r>
            <a:r>
              <a:rPr lang="en-US" b="0" kern="1200" baseline="0" dirty="0" smtClean="0">
                <a:solidFill>
                  <a:schemeClr val="tx1"/>
                </a:solidFill>
                <a:latin typeface="Arial" charset="0"/>
                <a:ea typeface="+mn-ea"/>
                <a:cs typeface="+mn-cs"/>
              </a:rPr>
              <a:t> from own </a:t>
            </a:r>
            <a:r>
              <a:rPr lang="en-US" b="0" kern="1200" baseline="0" dirty="0" err="1" smtClean="0">
                <a:solidFill>
                  <a:schemeClr val="tx1"/>
                </a:solidFill>
                <a:latin typeface="Arial" charset="0"/>
                <a:ea typeface="+mn-ea"/>
                <a:cs typeface="+mn-cs"/>
              </a:rPr>
              <a:t>mmj</a:t>
            </a:r>
            <a:r>
              <a:rPr lang="en-US" b="0" kern="1200" baseline="0" dirty="0" smtClean="0">
                <a:solidFill>
                  <a:schemeClr val="tx1"/>
                </a:solidFill>
                <a:latin typeface="Arial" charset="0"/>
                <a:ea typeface="+mn-ea"/>
                <a:cs typeface="+mn-cs"/>
              </a:rPr>
              <a:t> prescription- split to 5.5 in </a:t>
            </a:r>
            <a:r>
              <a:rPr lang="en-US" b="0" kern="1200" baseline="0" dirty="0" err="1" smtClean="0">
                <a:solidFill>
                  <a:schemeClr val="tx1"/>
                </a:solidFill>
                <a:latin typeface="Arial" charset="0"/>
                <a:ea typeface="+mn-ea"/>
                <a:cs typeface="+mn-cs"/>
              </a:rPr>
              <a:t>mmj</a:t>
            </a:r>
            <a:r>
              <a:rPr lang="en-US" b="0" kern="1200" baseline="0" dirty="0" smtClean="0">
                <a:solidFill>
                  <a:schemeClr val="tx1"/>
                </a:solidFill>
                <a:latin typeface="Arial" charset="0"/>
                <a:ea typeface="+mn-ea"/>
                <a:cs typeface="+mn-cs"/>
              </a:rPr>
              <a:t> state </a:t>
            </a:r>
            <a:r>
              <a:rPr lang="en-US" b="0" kern="1200" baseline="0" dirty="0" err="1" smtClean="0">
                <a:solidFill>
                  <a:schemeClr val="tx1"/>
                </a:solidFill>
                <a:latin typeface="Arial" charset="0"/>
                <a:ea typeface="+mn-ea"/>
                <a:cs typeface="+mn-cs"/>
              </a:rPr>
              <a:t>vs</a:t>
            </a:r>
            <a:r>
              <a:rPr lang="en-US" b="0" kern="1200" baseline="0" dirty="0" smtClean="0">
                <a:solidFill>
                  <a:schemeClr val="tx1"/>
                </a:solidFill>
                <a:latin typeface="Arial" charset="0"/>
                <a:ea typeface="+mn-ea"/>
                <a:cs typeface="+mn-cs"/>
              </a:rPr>
              <a:t> 1.6 in non-</a:t>
            </a:r>
            <a:r>
              <a:rPr lang="en-US" b="0" kern="1200" baseline="0" dirty="0" err="1" smtClean="0">
                <a:solidFill>
                  <a:schemeClr val="tx1"/>
                </a:solidFill>
                <a:latin typeface="Arial" charset="0"/>
                <a:ea typeface="+mn-ea"/>
                <a:cs typeface="+mn-cs"/>
              </a:rPr>
              <a:t>mmj</a:t>
            </a:r>
            <a:r>
              <a:rPr lang="en-US" b="0" kern="1200" baseline="0" dirty="0" smtClean="0">
                <a:solidFill>
                  <a:schemeClr val="tx1"/>
                </a:solidFill>
                <a:latin typeface="Arial" charset="0"/>
                <a:ea typeface="+mn-ea"/>
                <a:cs typeface="+mn-cs"/>
              </a:rPr>
              <a:t> state (?).</a:t>
            </a:r>
          </a:p>
          <a:p>
            <a:pPr algn="l" rtl="0" eaLnBrk="1" fontAlgn="base" hangingPunct="1">
              <a:spcBef>
                <a:spcPct val="30000"/>
              </a:spcBef>
              <a:spcAft>
                <a:spcPct val="0"/>
              </a:spcAft>
            </a:pPr>
            <a:r>
              <a:rPr lang="en-US" sz="1600" dirty="0">
                <a:latin typeface="Arial" panose="020B0604020202020204" pitchFamily="34" charset="0"/>
                <a:cs typeface="Arial" panose="020B0604020202020204" pitchFamily="34" charset="0"/>
              </a:rPr>
              <a:t>B021a. Did you get any of the marijuana you used during the last year from someone else's medical marijuana prescription?</a:t>
            </a:r>
          </a:p>
          <a:p>
            <a:pPr algn="l" rtl="0" eaLnBrk="1" fontAlgn="base" hangingPunct="1">
              <a:spcBef>
                <a:spcPct val="30000"/>
              </a:spcBef>
              <a:spcAft>
                <a:spcPct val="0"/>
              </a:spcAft>
            </a:pPr>
            <a:r>
              <a:rPr lang="en-US" sz="1600" dirty="0">
                <a:latin typeface="Arial" charset="0"/>
                <a:cs typeface="Arial" panose="020B0604020202020204" pitchFamily="34" charset="0"/>
              </a:rPr>
              <a:t>Overall 18.4% said they got the </a:t>
            </a:r>
            <a:r>
              <a:rPr lang="en-US" sz="1600" dirty="0" err="1">
                <a:latin typeface="Arial" charset="0"/>
                <a:cs typeface="Arial" panose="020B0604020202020204" pitchFamily="34" charset="0"/>
              </a:rPr>
              <a:t>mj</a:t>
            </a:r>
            <a:r>
              <a:rPr lang="en-US" sz="1600" dirty="0">
                <a:latin typeface="Arial" charset="0"/>
                <a:cs typeface="Arial" panose="020B0604020202020204" pitchFamily="34" charset="0"/>
              </a:rPr>
              <a:t> they used from someone else’s prescription – over 1/3 of those in </a:t>
            </a:r>
            <a:r>
              <a:rPr lang="en-US" sz="1600" dirty="0" err="1">
                <a:latin typeface="Arial" charset="0"/>
                <a:cs typeface="Arial" panose="020B0604020202020204" pitchFamily="34" charset="0"/>
              </a:rPr>
              <a:t>mmj</a:t>
            </a:r>
            <a:r>
              <a:rPr lang="en-US" sz="1600" dirty="0">
                <a:latin typeface="Arial" charset="0"/>
                <a:cs typeface="Arial" panose="020B0604020202020204" pitchFamily="34" charset="0"/>
              </a:rPr>
              <a:t> states said yes to this question compared to less than 9% in non-</a:t>
            </a:r>
            <a:r>
              <a:rPr lang="en-US" sz="1600" dirty="0" err="1">
                <a:latin typeface="Arial" charset="0"/>
                <a:cs typeface="Arial" panose="020B0604020202020204" pitchFamily="34" charset="0"/>
              </a:rPr>
              <a:t>mmj</a:t>
            </a:r>
            <a:r>
              <a:rPr lang="en-US" sz="1600" dirty="0">
                <a:latin typeface="Arial" charset="0"/>
                <a:cs typeface="Arial" panose="020B0604020202020204" pitchFamily="34" charset="0"/>
              </a:rPr>
              <a:t> states</a:t>
            </a:r>
          </a:p>
          <a:p>
            <a:pPr algn="l" rtl="0" eaLnBrk="1" fontAlgn="base" hangingPunct="1">
              <a:spcBef>
                <a:spcPct val="30000"/>
              </a:spcBef>
              <a:spcAft>
                <a:spcPct val="0"/>
              </a:spcAft>
            </a:pPr>
            <a:r>
              <a:rPr lang="en-US" b="0" kern="1200" baseline="0" dirty="0" smtClean="0">
                <a:solidFill>
                  <a:schemeClr val="tx1"/>
                </a:solidFill>
                <a:latin typeface="Arial" charset="0"/>
                <a:ea typeface="+mn-ea"/>
                <a:cs typeface="+mn-cs"/>
              </a:rPr>
              <a:t>  </a:t>
            </a:r>
            <a:endParaRPr lang="en-US" b="0" kern="1200" dirty="0" smtClean="0">
              <a:solidFill>
                <a:schemeClr val="tx1"/>
              </a:solidFill>
              <a:latin typeface="Arial" charset="0"/>
              <a:ea typeface="+mn-ea"/>
              <a:cs typeface="+mn-cs"/>
            </a:endParaRPr>
          </a:p>
        </p:txBody>
      </p:sp>
      <p:sp>
        <p:nvSpPr>
          <p:cNvPr id="158724" name="Slide Number Placeholder 3"/>
          <p:cNvSpPr>
            <a:spLocks noGrp="1"/>
          </p:cNvSpPr>
          <p:nvPr>
            <p:ph type="sldNum" sz="quarter" idx="5"/>
          </p:nvPr>
        </p:nvSpPr>
        <p:spPr>
          <a:noFill/>
        </p:spPr>
        <p:txBody>
          <a:bodyPr/>
          <a:lstStyle/>
          <a:p>
            <a:fld id="{64E3C189-0218-47DC-89AB-6B60203C6890}" type="slidenum">
              <a:rPr lang="en-US">
                <a:solidFill>
                  <a:srgbClr val="000000"/>
                </a:solidFill>
              </a:rPr>
              <a:pPr/>
              <a:t>21</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mean</a:t>
            </a:r>
            <a:r>
              <a:rPr lang="en-US" baseline="0" dirty="0" smtClean="0"/>
              <a:t> to be alarmist</a:t>
            </a:r>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22</a:t>
            </a:fld>
            <a:endParaRPr lang="en-CA"/>
          </a:p>
        </p:txBody>
      </p:sp>
    </p:spTree>
    <p:extLst>
      <p:ext uri="{BB962C8B-B14F-4D97-AF65-F5344CB8AC3E}">
        <p14:creationId xmlns:p14="http://schemas.microsoft.com/office/powerpoint/2010/main" xmlns="" val="330292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Inhaled evidence for antispasmodic largely</a:t>
            </a:r>
            <a:r>
              <a:rPr lang="en-US" baseline="0" dirty="0" smtClean="0"/>
              <a:t> anecdotal</a:t>
            </a:r>
          </a:p>
          <a:p>
            <a:r>
              <a:rPr lang="en-US" baseline="0" dirty="0" smtClean="0"/>
              <a:t>Animal studies show both pro and anti </a:t>
            </a:r>
            <a:r>
              <a:rPr lang="en-US" baseline="0" dirty="0" err="1" smtClean="0"/>
              <a:t>convulsant</a:t>
            </a:r>
            <a:r>
              <a:rPr lang="en-US" baseline="0" dirty="0" smtClean="0"/>
              <a:t> properties</a:t>
            </a:r>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25</a:t>
            </a:fld>
            <a:endParaRPr lang="en-CA"/>
          </a:p>
        </p:txBody>
      </p:sp>
    </p:spTree>
    <p:extLst>
      <p:ext uri="{BB962C8B-B14F-4D97-AF65-F5344CB8AC3E}">
        <p14:creationId xmlns:p14="http://schemas.microsoft.com/office/powerpoint/2010/main" xmlns="" val="165502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n</a:t>
            </a:r>
            <a:r>
              <a:rPr lang="en-US" dirty="0" smtClean="0"/>
              <a:t>ote that any</a:t>
            </a:r>
            <a:r>
              <a:rPr lang="en-US" baseline="0" dirty="0" smtClean="0"/>
              <a:t> mood altering drug alters pain perception during euphoria, including alcohol, cocaine, etc.</a:t>
            </a:r>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26</a:t>
            </a:fld>
            <a:endParaRPr lang="en-CA"/>
          </a:p>
        </p:txBody>
      </p:sp>
    </p:spTree>
    <p:extLst>
      <p:ext uri="{BB962C8B-B14F-4D97-AF65-F5344CB8AC3E}">
        <p14:creationId xmlns:p14="http://schemas.microsoft.com/office/powerpoint/2010/main" xmlns="" val="74215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1CBF56AD-3A08-7E44-9E4B-CDE1E2FC0C4A}" type="slidenum">
              <a:rPr lang="en-GB"/>
              <a:pPr/>
              <a:t>27</a:t>
            </a:fld>
            <a:endParaRPr lang="en-GB"/>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dirty="0"/>
              <a:t>LR – </a:t>
            </a:r>
            <a:r>
              <a:rPr lang="en-US" dirty="0" err="1"/>
              <a:t>Nabilone</a:t>
            </a:r>
            <a:r>
              <a:rPr lang="en-US" dirty="0"/>
              <a:t>, </a:t>
            </a:r>
            <a:r>
              <a:rPr lang="en-US" dirty="0" err="1"/>
              <a:t>Cessemet</a:t>
            </a:r>
            <a:r>
              <a:rPr lang="en-US" dirty="0"/>
              <a:t>, </a:t>
            </a:r>
            <a:r>
              <a:rPr lang="en-US" dirty="0" err="1"/>
              <a:t>Sativex</a:t>
            </a:r>
            <a:r>
              <a:rPr lang="en-US" dirty="0"/>
              <a:t> (CB2 receptor agonist supposedly), smoked, </a:t>
            </a:r>
            <a:r>
              <a:rPr lang="en-US" dirty="0" smtClean="0"/>
              <a:t>ingested</a:t>
            </a:r>
          </a:p>
          <a:p>
            <a:r>
              <a:rPr lang="en-US" dirty="0" smtClean="0"/>
              <a:t>I like this study since it is how our </a:t>
            </a:r>
            <a:r>
              <a:rPr lang="en-US" dirty="0" err="1" smtClean="0"/>
              <a:t>pts</a:t>
            </a:r>
            <a:r>
              <a:rPr lang="en-US" dirty="0" smtClean="0"/>
              <a:t> use it – every which way.</a:t>
            </a:r>
            <a:r>
              <a:rPr lang="en-US" baseline="0" dirty="0" smtClean="0"/>
              <a:t> AND FOR EVERY TYPE OF PAIN</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C124D66-1F0F-D041-BFDE-6133D7629B13}" type="slidenum">
              <a:rPr lang="en-GB"/>
              <a:pPr/>
              <a:t>28</a:t>
            </a:fld>
            <a:endParaRPr lang="en-GB"/>
          </a:p>
        </p:txBody>
      </p:sp>
      <p:sp>
        <p:nvSpPr>
          <p:cNvPr id="207874" name="Rectangle 2"/>
          <p:cNvSpPr>
            <a:spLocks noGrp="1" noRot="1" noChangeAspect="1" noChangeArrowheads="1" noTextEdit="1"/>
          </p:cNvSpPr>
          <p:nvPr>
            <p:ph type="sldImg"/>
          </p:nvPr>
        </p:nvSpPr>
        <p:spPr>
          <a:xfrm>
            <a:off x="1143000" y="685800"/>
            <a:ext cx="4572000" cy="3429000"/>
          </a:xfrm>
          <a:ln/>
        </p:spPr>
      </p:sp>
      <p:sp>
        <p:nvSpPr>
          <p:cNvPr id="207875" name="Rectangle 3"/>
          <p:cNvSpPr>
            <a:spLocks noGrp="1" noChangeArrowheads="1"/>
          </p:cNvSpPr>
          <p:nvPr>
            <p:ph type="body" idx="1"/>
          </p:nvPr>
        </p:nvSpPr>
        <p:spPr>
          <a:xfrm>
            <a:off x="914400" y="4343400"/>
            <a:ext cx="5029200" cy="4114800"/>
          </a:xfrm>
        </p:spPr>
        <p:txBody>
          <a:bodyPr/>
          <a:lstStyle/>
          <a:p>
            <a:r>
              <a:rPr lang="en-US" sz="1000" dirty="0" smtClean="0"/>
              <a:t>A positive # would indicate more pain a negative score less pain. The</a:t>
            </a:r>
            <a:r>
              <a:rPr lang="en-US" sz="1000" baseline="0" dirty="0" smtClean="0"/>
              <a:t> pain drop was incredibly modest – and would not be considered clinically significant (usually a change of 2 would be needed). This is only about 0.5 or less on a 10 </a:t>
            </a:r>
            <a:r>
              <a:rPr lang="en-US" sz="1000" baseline="0" dirty="0" err="1" smtClean="0"/>
              <a:t>pt</a:t>
            </a:r>
            <a:r>
              <a:rPr lang="en-US" sz="1000" baseline="0" dirty="0" smtClean="0"/>
              <a:t> scale. This is far less than an NSAID or an opioid = 2-3 </a:t>
            </a:r>
            <a:r>
              <a:rPr lang="en-US" sz="1000" baseline="0" dirty="0" err="1" smtClean="0"/>
              <a:t>pts</a:t>
            </a:r>
            <a:r>
              <a:rPr lang="en-US" sz="1000" baseline="0" dirty="0" smtClean="0"/>
              <a:t> drop on a 10 </a:t>
            </a:r>
            <a:r>
              <a:rPr lang="en-US" sz="1000" baseline="0" dirty="0" err="1" smtClean="0"/>
              <a:t>pt</a:t>
            </a:r>
            <a:r>
              <a:rPr lang="en-US" sz="1000" baseline="0" dirty="0" smtClean="0"/>
              <a:t> scale.</a:t>
            </a:r>
            <a:endParaRPr lang="en-US" sz="1000" dirty="0" smtClean="0"/>
          </a:p>
          <a:p>
            <a:r>
              <a:rPr lang="en-US" sz="1000" dirty="0" smtClean="0"/>
              <a:t>Altered </a:t>
            </a:r>
            <a:r>
              <a:rPr lang="en-US" sz="1000" dirty="0"/>
              <a:t>perception = blurred vision, hallucinations, tinnitus, disorientation, confusion, dissociation, and acute psychosis.</a:t>
            </a:r>
          </a:p>
          <a:p>
            <a:r>
              <a:rPr lang="en-US" sz="1000" dirty="0"/>
              <a:t>Events of altered motor function = speech, ataxia, muscle twitching, and numbness.</a:t>
            </a:r>
          </a:p>
          <a:p>
            <a:r>
              <a:rPr lang="en-US" sz="1000" dirty="0"/>
              <a:t>Events affecting cognitive </a:t>
            </a:r>
            <a:r>
              <a:rPr lang="en-US" sz="1000" dirty="0" err="1"/>
              <a:t>fxn</a:t>
            </a:r>
            <a:r>
              <a:rPr lang="en-US" sz="1000" dirty="0"/>
              <a:t> = Impaired memory, disturbance in attention, disconnected thought.</a:t>
            </a:r>
          </a:p>
          <a:p>
            <a:r>
              <a:rPr lang="en-US" sz="1000" dirty="0"/>
              <a:t>All of the above mentioned categories and each specific area had adverse changes overall.</a:t>
            </a:r>
          </a:p>
          <a:p>
            <a:r>
              <a:rPr lang="en-US" sz="1000" dirty="0"/>
              <a:t>Nb. In the long term trials (4 studies of 4 to 5 weeks) the cases of acute psychosis on naïve subjects ranged from 36.3% to 80%!!!!</a:t>
            </a:r>
          </a:p>
          <a:p>
            <a:r>
              <a:rPr lang="en-US" sz="1000" dirty="0"/>
              <a:t>None of the studies reported on the addictive effects of the agents used!! And </a:t>
            </a:r>
            <a:r>
              <a:rPr lang="en-US" sz="1000" dirty="0" err="1"/>
              <a:t>pts</a:t>
            </a:r>
            <a:r>
              <a:rPr lang="en-US" sz="1000" dirty="0"/>
              <a:t> were not followed after to see the effect of use of the substance on addictive behaviors.  </a:t>
            </a:r>
          </a:p>
          <a:p>
            <a:r>
              <a:rPr lang="en-US" sz="1000" dirty="0"/>
              <a:t>Eleven of the studies provided no information on prior use of cannabis.</a:t>
            </a:r>
          </a:p>
          <a:p>
            <a:r>
              <a:rPr lang="en-US" sz="1000" dirty="0"/>
              <a:t>Dearth of studies comparing cannabis to gold standard treatments in RCTs</a:t>
            </a:r>
          </a:p>
          <a:p>
            <a:r>
              <a:rPr lang="en-US" sz="1000" dirty="0"/>
              <a:t>SMD = standard mean difference scored as 0 = baseline then pain decrease to negative 10, or increase to positive 10 (negative value favors cannabis as pain relieving)</a:t>
            </a:r>
          </a:p>
          <a:p>
            <a:r>
              <a:rPr lang="en-US" sz="1000" dirty="0"/>
              <a:t>There may be better efficacy outcome in studies with clear neuropathic pain only but these usually don’t detail side effects and are often short term studies.</a:t>
            </a:r>
          </a:p>
          <a:p>
            <a:r>
              <a:rPr lang="en-US" sz="1000" dirty="0"/>
              <a:t>May be a better result for MS – approved in Canada (LMR)</a:t>
            </a:r>
          </a:p>
          <a:p>
            <a:pPr>
              <a:lnSpc>
                <a:spcPct val="90000"/>
              </a:lnSpc>
            </a:pPr>
            <a:r>
              <a:rPr lang="en-US" sz="1000" dirty="0"/>
              <a:t>Efficacy -0.61 SMD (-0.84 to -0.37), modest</a:t>
            </a:r>
          </a:p>
          <a:p>
            <a:pPr>
              <a:lnSpc>
                <a:spcPct val="90000"/>
              </a:lnSpc>
            </a:pPr>
            <a:r>
              <a:rPr lang="en-US" sz="1000" dirty="0"/>
              <a:t>Altered perception OR: 4.51 (3.05-6.66), NNH: 7 (6-9)</a:t>
            </a:r>
          </a:p>
          <a:p>
            <a:pPr>
              <a:lnSpc>
                <a:spcPct val="90000"/>
              </a:lnSpc>
            </a:pPr>
            <a:r>
              <a:rPr lang="en-US" sz="1000" dirty="0"/>
              <a:t>Events of altered motor </a:t>
            </a:r>
            <a:r>
              <a:rPr lang="en-US" sz="1000" dirty="0" err="1"/>
              <a:t>fxn</a:t>
            </a:r>
            <a:r>
              <a:rPr lang="en-US" sz="1000" dirty="0"/>
              <a:t>, OR: 3.93 (2.83-5.47), NNH: 5 (4-6)</a:t>
            </a:r>
          </a:p>
          <a:p>
            <a:pPr>
              <a:lnSpc>
                <a:spcPct val="90000"/>
              </a:lnSpc>
            </a:pPr>
            <a:r>
              <a:rPr lang="en-US" sz="1000" dirty="0"/>
              <a:t>Events that altered cognitive </a:t>
            </a:r>
            <a:r>
              <a:rPr lang="en-US" sz="1000" dirty="0" err="1"/>
              <a:t>fxn</a:t>
            </a:r>
            <a:r>
              <a:rPr lang="en-US" sz="1000" dirty="0"/>
              <a:t>, OR: 4.46 (2.37-8.37), NNH: 8 (6-12)</a:t>
            </a:r>
          </a:p>
          <a:p>
            <a:r>
              <a:rPr lang="en-US" sz="1000" dirty="0"/>
              <a:t>“More risk than harm” was in the conclusion section.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779715-797E-0742-BDA2-8AD0149E42A9}" type="datetime1">
              <a:rPr lang="en-US" sz="1200">
                <a:latin typeface="Times New Roman" charset="0"/>
              </a:rPr>
              <a:pPr eaLnBrk="1" hangingPunct="1"/>
              <a:t>5/27/2015</a:t>
            </a:fld>
            <a:endParaRPr lang="en-US" sz="1200">
              <a:latin typeface="Times New Roman" charset="0"/>
            </a:endParaRPr>
          </a:p>
        </p:txBody>
      </p:sp>
      <p:sp>
        <p:nvSpPr>
          <p:cNvPr id="63490" name="Rectangle 1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3D4225-C64F-EA4F-B776-7FF0EF657A57}" type="slidenum">
              <a:rPr lang="en-US" sz="1200">
                <a:latin typeface="Times New Roman" charset="0"/>
              </a:rPr>
              <a:pPr eaLnBrk="1" hangingPunct="1"/>
              <a:t>29</a:t>
            </a:fld>
            <a:endParaRPr lang="en-US" sz="1200">
              <a:latin typeface="Times New Roman"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6x more likely to do the above behaviors than someone on</a:t>
            </a:r>
            <a:r>
              <a:rPr lang="en-US" baseline="0" dirty="0" smtClean="0">
                <a:latin typeface="Calibri" charset="0"/>
              </a:rPr>
              <a:t> opioids not using cannabis.</a:t>
            </a:r>
            <a:endParaRPr lang="en-US"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smoked cannabis, 7 </a:t>
            </a:r>
            <a:r>
              <a:rPr lang="en-US" dirty="0" err="1" smtClean="0"/>
              <a:t>oromucosal</a:t>
            </a:r>
            <a:r>
              <a:rPr lang="en-US" dirty="0" smtClean="0"/>
              <a:t> extracts, 4 </a:t>
            </a:r>
            <a:r>
              <a:rPr lang="en-US" dirty="0" err="1" smtClean="0"/>
              <a:t>nabilone</a:t>
            </a:r>
            <a:r>
              <a:rPr lang="en-US" dirty="0" smtClean="0"/>
              <a:t>, 2 </a:t>
            </a:r>
            <a:r>
              <a:rPr lang="en-US" dirty="0" err="1" smtClean="0"/>
              <a:t>dronabinol</a:t>
            </a:r>
            <a:r>
              <a:rPr lang="en-US" dirty="0" smtClean="0"/>
              <a:t>, 2 </a:t>
            </a:r>
            <a:r>
              <a:rPr lang="en-US" dirty="0" err="1" smtClean="0"/>
              <a:t>ajulemic</a:t>
            </a:r>
            <a:r>
              <a:rPr lang="en-US" dirty="0" smtClean="0"/>
              <a:t> acid</a:t>
            </a:r>
          </a:p>
          <a:p>
            <a:r>
              <a:rPr lang="en-US" dirty="0" smtClean="0"/>
              <a:t>NNT for 50% reduction varied</a:t>
            </a:r>
          </a:p>
          <a:p>
            <a:r>
              <a:rPr lang="en-US" dirty="0" smtClean="0"/>
              <a:t>Most s/e transient</a:t>
            </a:r>
            <a:r>
              <a:rPr lang="en-US" baseline="0" dirty="0" smtClean="0"/>
              <a:t>: sedation, dizziness, dry mouth, nausea, decreased memory and concentration, headache, anxiety, paranoia, etc. SUD not studied (typically an exclusion criteria)</a:t>
            </a:r>
          </a:p>
          <a:p>
            <a:r>
              <a:rPr lang="en-US" baseline="0" dirty="0" smtClean="0"/>
              <a:t>One person fractured leg attributed to the dizziness, and in some studies up to 10% pulled out due to s/e. Some studies reported improvement in sleep.</a:t>
            </a:r>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30</a:t>
            </a:fld>
            <a:endParaRPr lang="en-CA"/>
          </a:p>
        </p:txBody>
      </p:sp>
    </p:spTree>
    <p:extLst>
      <p:ext uri="{BB962C8B-B14F-4D97-AF65-F5344CB8AC3E}">
        <p14:creationId xmlns:p14="http://schemas.microsoft.com/office/powerpoint/2010/main" xmlns="" val="212065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200" dirty="0" smtClean="0"/>
              <a:t>Role in infant bonding, regulates dopamine (DA), can influence sleep, appetite, pain, immune function </a:t>
            </a:r>
            <a:endParaRPr lang="en-US" sz="1300" dirty="0" smtClean="0"/>
          </a:p>
          <a:p>
            <a:pPr>
              <a:lnSpc>
                <a:spcPct val="90000"/>
              </a:lnSpc>
              <a:defRPr/>
            </a:pPr>
            <a:r>
              <a:rPr lang="en-US" sz="1300" dirty="0" smtClean="0"/>
              <a:t>Endogenous Cannabinoid Agonists</a:t>
            </a:r>
          </a:p>
          <a:p>
            <a:pPr lvl="1">
              <a:lnSpc>
                <a:spcPct val="90000"/>
              </a:lnSpc>
              <a:defRPr/>
            </a:pPr>
            <a:r>
              <a:rPr lang="en-US" sz="1300" dirty="0" smtClean="0"/>
              <a:t>N-</a:t>
            </a:r>
            <a:r>
              <a:rPr lang="en-US" sz="1300" dirty="0" err="1" smtClean="0"/>
              <a:t>arachidonylglycerol</a:t>
            </a:r>
            <a:r>
              <a:rPr lang="en-US" sz="1300" dirty="0" smtClean="0"/>
              <a:t> (</a:t>
            </a:r>
            <a:r>
              <a:rPr lang="en-US" sz="1300" dirty="0" err="1" smtClean="0"/>
              <a:t>Anandamide</a:t>
            </a:r>
            <a:r>
              <a:rPr lang="en-US" sz="1300" dirty="0" smtClean="0"/>
              <a:t>) = BLISS</a:t>
            </a:r>
          </a:p>
          <a:p>
            <a:pPr lvl="2">
              <a:lnSpc>
                <a:spcPct val="90000"/>
              </a:lnSpc>
              <a:defRPr/>
            </a:pPr>
            <a:r>
              <a:rPr lang="en-US" sz="1300" dirty="0" smtClean="0"/>
              <a:t>Less potent and shorter acting than ∆</a:t>
            </a:r>
            <a:r>
              <a:rPr lang="en-US" sz="1300" baseline="30000" dirty="0" smtClean="0"/>
              <a:t>9</a:t>
            </a:r>
            <a:r>
              <a:rPr lang="en-US" sz="1300" dirty="0" smtClean="0"/>
              <a:t>-THC </a:t>
            </a:r>
          </a:p>
          <a:p>
            <a:pPr lvl="1">
              <a:lnSpc>
                <a:spcPct val="90000"/>
              </a:lnSpc>
              <a:defRPr/>
            </a:pPr>
            <a:r>
              <a:rPr lang="en-US" sz="1300" dirty="0" smtClean="0"/>
              <a:t>2- </a:t>
            </a:r>
            <a:r>
              <a:rPr lang="en-US" sz="1300" dirty="0" err="1" smtClean="0"/>
              <a:t>arachidonylglycerol</a:t>
            </a:r>
            <a:r>
              <a:rPr lang="en-US" sz="1300" baseline="0" dirty="0" smtClean="0"/>
              <a:t> and </a:t>
            </a:r>
            <a:r>
              <a:rPr lang="en-US" sz="1300" dirty="0" err="1" smtClean="0"/>
              <a:t>Palmitoylethanolamide</a:t>
            </a:r>
            <a:endParaRPr lang="en-US" sz="1200" dirty="0" smtClean="0"/>
          </a:p>
          <a:p>
            <a:pPr>
              <a:defRPr/>
            </a:pPr>
            <a:r>
              <a:rPr lang="en-US" sz="1200" dirty="0" smtClean="0"/>
              <a:t>Cannabinoid Receptors</a:t>
            </a:r>
          </a:p>
          <a:p>
            <a:pPr lvl="1">
              <a:defRPr/>
            </a:pPr>
            <a:r>
              <a:rPr lang="en-US" sz="1200" dirty="0" smtClean="0"/>
              <a:t>CB1-Located throughout CNS (hippocampus, cortex, olfactory, basal ganglia, cerebellum, &amp; spinal cord). Recently discovered in the placenta  </a:t>
            </a:r>
          </a:p>
          <a:p>
            <a:pPr lvl="1">
              <a:defRPr/>
            </a:pPr>
            <a:r>
              <a:rPr lang="en-US" sz="1200" dirty="0" smtClean="0"/>
              <a:t>CB2 - Located peripherally (spleen, B lymphocytes, &amp; macrophages)</a:t>
            </a:r>
          </a:p>
          <a:p>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8</a:t>
            </a:fld>
            <a:endParaRPr lang="en-CA"/>
          </a:p>
        </p:txBody>
      </p:sp>
    </p:spTree>
    <p:extLst>
      <p:ext uri="{BB962C8B-B14F-4D97-AF65-F5344CB8AC3E}">
        <p14:creationId xmlns:p14="http://schemas.microsoft.com/office/powerpoint/2010/main" xmlns="" val="303215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srgbClr val="000000"/>
                </a:solidFill>
              </a:rPr>
              <a:t>oromucal</a:t>
            </a:r>
            <a:r>
              <a:rPr lang="en-US" dirty="0" smtClean="0"/>
              <a:t> </a:t>
            </a:r>
            <a:r>
              <a:rPr lang="en-US" b="1" dirty="0" err="1" smtClean="0">
                <a:solidFill>
                  <a:srgbClr val="003399"/>
                </a:solidFill>
              </a:rPr>
              <a:t>Nabiximols</a:t>
            </a:r>
            <a:r>
              <a:rPr lang="en-US" b="1" dirty="0" smtClean="0">
                <a:solidFill>
                  <a:srgbClr val="003399"/>
                </a:solidFill>
              </a:rPr>
              <a:t> = </a:t>
            </a:r>
            <a:r>
              <a:rPr lang="en-US" b="1" dirty="0" err="1" smtClean="0">
                <a:solidFill>
                  <a:srgbClr val="003399"/>
                </a:solidFill>
              </a:rPr>
              <a:t>Sativex</a:t>
            </a:r>
            <a:endParaRPr lang="en-US" dirty="0" smtClean="0"/>
          </a:p>
          <a:p>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31</a:t>
            </a:fld>
            <a:endParaRPr lang="en-CA"/>
          </a:p>
        </p:txBody>
      </p:sp>
    </p:spTree>
    <p:extLst>
      <p:ext uri="{BB962C8B-B14F-4D97-AF65-F5344CB8AC3E}">
        <p14:creationId xmlns:p14="http://schemas.microsoft.com/office/powerpoint/2010/main" xmlns="" val="2176158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situation puts family physicians in a difficult position: we are asked to authorize our patients’ access to a product with little evidence to support its use, and in the absence of regulatory oversight and approval.</a:t>
            </a:r>
            <a:endParaRPr lang="en-US" dirty="0"/>
          </a:p>
        </p:txBody>
      </p:sp>
      <p:sp>
        <p:nvSpPr>
          <p:cNvPr id="4" name="Slide Number Placeholder 3"/>
          <p:cNvSpPr>
            <a:spLocks noGrp="1"/>
          </p:cNvSpPr>
          <p:nvPr>
            <p:ph type="sldNum" sz="quarter" idx="10"/>
          </p:nvPr>
        </p:nvSpPr>
        <p:spPr/>
        <p:txBody>
          <a:bodyPr/>
          <a:lstStyle/>
          <a:p>
            <a:fld id="{A9369E2C-03AC-C346-BE9C-57F58E40C0F9}" type="slidenum">
              <a:rPr lang="en-US" smtClean="0"/>
              <a:pPr/>
              <a:t>35</a:t>
            </a:fld>
            <a:endParaRPr lang="en-US"/>
          </a:p>
        </p:txBody>
      </p:sp>
    </p:spTree>
    <p:extLst>
      <p:ext uri="{BB962C8B-B14F-4D97-AF65-F5344CB8AC3E}">
        <p14:creationId xmlns:p14="http://schemas.microsoft.com/office/powerpoint/2010/main" xmlns="" val="816402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36</a:t>
            </a:fld>
            <a:endParaRPr lang="en-CA"/>
          </a:p>
        </p:txBody>
      </p:sp>
    </p:spTree>
    <p:extLst>
      <p:ext uri="{BB962C8B-B14F-4D97-AF65-F5344CB8AC3E}">
        <p14:creationId xmlns:p14="http://schemas.microsoft.com/office/powerpoint/2010/main" xmlns="" val="1963061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our knowledge, there have been no controlled studies to date on the use of dried cannabis in the treatment of anxiety disorders. There is, however, a strong and consistent association between cannabis use and anxiety and mood disorders, although causality has not been established.28-38 Acute cannabis use can trigger anxiety and panic attacks,39 and studies on 40 animals and human volunteers suggest that high doses of cannabis actually worsen anxiety. Cannabis use may worsen psychiatric impairment in patients with anxiety disorders.36,41,42</a:t>
            </a: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tetrahydrocannabinol</a:t>
            </a:r>
            <a:r>
              <a:rPr lang="en-US" sz="1200" kern="1200" dirty="0" smtClean="0">
                <a:solidFill>
                  <a:schemeClr val="tx1"/>
                </a:solidFill>
                <a:latin typeface="+mn-lt"/>
                <a:ea typeface="+mn-ea"/>
                <a:cs typeface="+mn-cs"/>
              </a:rPr>
              <a:t> (THC) content of cannabis is associated with anxiety,41 though this relationship appears to be bidirectional.43,44 Physicians should consider the THC content of available cannabis and consider authorizing, if at all, only lower-strength strains for patients with anxiety.45 Regular users of cannabis might experience early symptoms of cannabis withdrawal, including an exacerbation of anxiety, when they abstain; withdrawal symptoms can ultimately be resolved through cannabis cessation.46</a:t>
            </a:r>
          </a:p>
          <a:p>
            <a:r>
              <a:rPr lang="en-US" sz="1200" kern="1200" dirty="0" smtClean="0">
                <a:solidFill>
                  <a:schemeClr val="tx1"/>
                </a:solidFill>
                <a:latin typeface="+mn-lt"/>
                <a:ea typeface="+mn-ea"/>
                <a:cs typeface="+mn-cs"/>
              </a:rPr>
              <a:t>The evidence for using pharmaceutical cannabinoids in the treatment of anxiety and insomnia is stronger than the evidence for using dried cannabis. Small trials have demonstrated that oral </a:t>
            </a:r>
            <a:r>
              <a:rPr lang="en-US" sz="1200" kern="1200" dirty="0" err="1" smtClean="0">
                <a:solidFill>
                  <a:schemeClr val="tx1"/>
                </a:solidFill>
                <a:latin typeface="+mn-lt"/>
                <a:ea typeface="+mn-ea"/>
                <a:cs typeface="+mn-cs"/>
              </a:rPr>
              <a:t>nabilone</a:t>
            </a:r>
            <a:r>
              <a:rPr lang="en-US" sz="1200" kern="1200" dirty="0" smtClean="0">
                <a:solidFill>
                  <a:schemeClr val="tx1"/>
                </a:solidFill>
                <a:latin typeface="+mn-lt"/>
                <a:ea typeface="+mn-ea"/>
                <a:cs typeface="+mn-cs"/>
              </a:rPr>
              <a:t> improves sleep in patients with fibromyalgia or post-traumatic stress disorder.13,47 An oral extract of pure </a:t>
            </a:r>
            <a:r>
              <a:rPr lang="en-US" sz="1200" kern="1200" dirty="0" err="1" smtClean="0">
                <a:solidFill>
                  <a:schemeClr val="tx1"/>
                </a:solidFill>
                <a:latin typeface="+mn-lt"/>
                <a:ea typeface="+mn-ea"/>
                <a:cs typeface="+mn-cs"/>
              </a:rPr>
              <a:t>cannabidiol</a:t>
            </a:r>
            <a:r>
              <a:rPr lang="en-US" sz="1200" kern="1200" dirty="0" smtClean="0">
                <a:solidFill>
                  <a:schemeClr val="tx1"/>
                </a:solidFill>
                <a:latin typeface="+mn-lt"/>
                <a:ea typeface="+mn-ea"/>
                <a:cs typeface="+mn-cs"/>
              </a:rPr>
              <a:t> has been shown to relieve symptoms of social anxiety.48</a:t>
            </a:r>
            <a:endParaRPr lang="en-US" dirty="0"/>
          </a:p>
        </p:txBody>
      </p:sp>
      <p:sp>
        <p:nvSpPr>
          <p:cNvPr id="4" name="Slide Number Placeholder 3"/>
          <p:cNvSpPr>
            <a:spLocks noGrp="1"/>
          </p:cNvSpPr>
          <p:nvPr>
            <p:ph type="sldNum" sz="quarter" idx="10"/>
          </p:nvPr>
        </p:nvSpPr>
        <p:spPr/>
        <p:txBody>
          <a:bodyPr/>
          <a:lstStyle/>
          <a:p>
            <a:fld id="{A9369E2C-03AC-C346-BE9C-57F58E40C0F9}" type="slidenum">
              <a:rPr lang="en-US" smtClean="0"/>
              <a:pPr/>
              <a:t>37</a:t>
            </a:fld>
            <a:endParaRPr lang="en-US"/>
          </a:p>
        </p:txBody>
      </p:sp>
    </p:spTree>
    <p:extLst>
      <p:ext uri="{BB962C8B-B14F-4D97-AF65-F5344CB8AC3E}">
        <p14:creationId xmlns:p14="http://schemas.microsoft.com/office/powerpoint/2010/main" xmlns="" val="293854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latin typeface="+mn-lt"/>
                <a:ea typeface="+mn-ea"/>
                <a:cs typeface="+mn-cs"/>
              </a:rPr>
              <a:t>Patients under the age of 25 (Level II)</a:t>
            </a:r>
          </a:p>
          <a:p>
            <a:r>
              <a:rPr lang="en-US" sz="1200" b="0" i="0" kern="1200" dirty="0" smtClean="0">
                <a:solidFill>
                  <a:schemeClr val="tx1"/>
                </a:solidFill>
                <a:latin typeface="+mn-lt"/>
                <a:ea typeface="+mn-ea"/>
                <a:cs typeface="+mn-cs"/>
              </a:rPr>
              <a:t>Youth who smoke cannabis are at greater risk than older adults for cannabis-related psychosocial harms, including suicidal ideation, illicit drug use, cannabis use disorder, and long-term cognitive impairment.4,33,49-52 IQ and psychosis.</a:t>
            </a:r>
          </a:p>
          <a:p>
            <a:r>
              <a:rPr lang="en-US" sz="1200" b="1" i="1" kern="1200" dirty="0" smtClean="0">
                <a:solidFill>
                  <a:schemeClr val="tx1"/>
                </a:solidFill>
                <a:latin typeface="+mn-lt"/>
                <a:ea typeface="+mn-ea"/>
                <a:cs typeface="+mn-cs"/>
              </a:rPr>
              <a:t>Patients with current, past, or strong family history of psychosis (Level II)</a:t>
            </a:r>
          </a:p>
          <a:p>
            <a:r>
              <a:rPr lang="en-US" sz="1200" b="0" i="0" kern="1200" dirty="0" smtClean="0">
                <a:solidFill>
                  <a:schemeClr val="tx1"/>
                </a:solidFill>
                <a:latin typeface="+mn-lt"/>
                <a:ea typeface="+mn-ea"/>
                <a:cs typeface="+mn-cs"/>
              </a:rPr>
              <a:t>Observational studies have demonstrated a consistent association between cannabis use in adolescence and persistent psychosis.53-60</a:t>
            </a:r>
          </a:p>
          <a:p>
            <a:r>
              <a:rPr lang="en-US" sz="1200" b="1" i="1" kern="1200" dirty="0" smtClean="0">
                <a:solidFill>
                  <a:schemeClr val="tx1"/>
                </a:solidFill>
                <a:latin typeface="+mn-lt"/>
                <a:ea typeface="+mn-ea"/>
                <a:cs typeface="+mn-cs"/>
              </a:rPr>
              <a:t>Patients with current or past cannabis use disorder (Level III)</a:t>
            </a:r>
          </a:p>
          <a:p>
            <a:r>
              <a:rPr lang="en-US" sz="1200" b="0" i="0" kern="1200" dirty="0" smtClean="0">
                <a:solidFill>
                  <a:schemeClr val="tx1"/>
                </a:solidFill>
                <a:latin typeface="+mn-lt"/>
                <a:ea typeface="+mn-ea"/>
                <a:cs typeface="+mn-cs"/>
              </a:rPr>
              <a:t>Pain patients with cannabis use disorder should be counseled to discontinue cannabis and be referred for addiction treatment.</a:t>
            </a:r>
          </a:p>
          <a:p>
            <a:r>
              <a:rPr lang="en-US" sz="1200" b="1" i="1" kern="1200" dirty="0" smtClean="0">
                <a:solidFill>
                  <a:schemeClr val="tx1"/>
                </a:solidFill>
                <a:latin typeface="+mn-lt"/>
                <a:ea typeface="+mn-ea"/>
                <a:cs typeface="+mn-cs"/>
              </a:rPr>
              <a:t>Patients with an active substance use disorder (Level III)</a:t>
            </a:r>
          </a:p>
          <a:p>
            <a:r>
              <a:rPr lang="en-US" sz="1200" b="0" i="0" kern="1200" dirty="0" smtClean="0">
                <a:solidFill>
                  <a:schemeClr val="tx1"/>
                </a:solidFill>
                <a:latin typeface="+mn-lt"/>
                <a:ea typeface="+mn-ea"/>
                <a:cs typeface="+mn-cs"/>
              </a:rPr>
              <a:t>Dried cannabis should not be authorized for any patient with a current problematic use of alcohol, opioids, or other drugs.</a:t>
            </a:r>
          </a:p>
          <a:p>
            <a:r>
              <a:rPr lang="en-US" sz="1200" b="0" i="0" kern="1200" dirty="0" smtClean="0">
                <a:solidFill>
                  <a:schemeClr val="tx1"/>
                </a:solidFill>
                <a:latin typeface="+mn-lt"/>
                <a:ea typeface="+mn-ea"/>
                <a:cs typeface="+mn-cs"/>
              </a:rPr>
              <a:t>REV Final for review 2014 Aug 6	Page 12</a:t>
            </a:r>
            <a:r>
              <a:rPr lang="en-US" sz="1200" b="1" i="1" kern="1200" dirty="0" smtClean="0">
                <a:solidFill>
                  <a:schemeClr val="tx1"/>
                </a:solidFill>
                <a:latin typeface="+mn-lt"/>
                <a:ea typeface="+mn-ea"/>
                <a:cs typeface="+mn-cs"/>
              </a:rPr>
              <a:t>Patients with cardiovascular disease (Level III)</a:t>
            </a:r>
          </a:p>
          <a:p>
            <a:r>
              <a:rPr lang="en-US" sz="1200" b="0" i="0" kern="1200" dirty="0" smtClean="0">
                <a:solidFill>
                  <a:schemeClr val="tx1"/>
                </a:solidFill>
                <a:latin typeface="+mn-lt"/>
                <a:ea typeface="+mn-ea"/>
                <a:cs typeface="+mn-cs"/>
              </a:rPr>
              <a:t>Cannabis use causes acute physiological effects such as hypertension, tachycardia, catecholamine release, and vascular constriction.61-64 There have been reports of young people suffering cardiovascular events shortly after smoking cannabis.65-67</a:t>
            </a:r>
          </a:p>
          <a:p>
            <a:r>
              <a:rPr lang="en-US" sz="1200" b="1" i="1" kern="1200" dirty="0" smtClean="0">
                <a:solidFill>
                  <a:schemeClr val="tx1"/>
                </a:solidFill>
                <a:latin typeface="+mn-lt"/>
                <a:ea typeface="+mn-ea"/>
                <a:cs typeface="+mn-cs"/>
              </a:rPr>
              <a:t>Patients with respiratory disease (Level III)</a:t>
            </a:r>
          </a:p>
          <a:p>
            <a:r>
              <a:rPr lang="en-US" sz="1200" b="0" i="0" kern="1200" dirty="0" smtClean="0">
                <a:solidFill>
                  <a:schemeClr val="tx1"/>
                </a:solidFill>
                <a:latin typeface="+mn-lt"/>
                <a:ea typeface="+mn-ea"/>
                <a:cs typeface="+mn-cs"/>
              </a:rPr>
              <a:t>Heavy cannabis smoking may be an independent risk factor for impaired respiratory function and chronic obstructive pulmonary disease.68,69</a:t>
            </a:r>
          </a:p>
          <a:p>
            <a:r>
              <a:rPr lang="en-US" sz="1200" b="0" i="0" kern="1200" dirty="0" smtClean="0">
                <a:solidFill>
                  <a:schemeClr val="tx1"/>
                </a:solidFill>
                <a:latin typeface="+mn-lt"/>
                <a:ea typeface="+mn-ea"/>
                <a:cs typeface="+mn-cs"/>
              </a:rPr>
              <a:t>Use of smoked cannabinoids has been found to increase the risk of airflow obstruction and hyperinflation but has been less associated with macroscopic emphysema.70 The cannabis use was associated with increased risk of lung cancer71 and head and neck cancer.72 The respiratory symptoms associated with dried cannabis use include wheezing apart from colds, exercise- induced shortness of breath, nocturnal wakening with chest tightness, and early morning sputum production.73</a:t>
            </a:r>
          </a:p>
          <a:p>
            <a:r>
              <a:rPr lang="en-US" sz="1200" b="0" i="0" kern="1200" dirty="0" smtClean="0">
                <a:solidFill>
                  <a:schemeClr val="tx1"/>
                </a:solidFill>
                <a:latin typeface="+mn-lt"/>
                <a:ea typeface="+mn-ea"/>
                <a:cs typeface="+mn-cs"/>
              </a:rPr>
              <a:t>The depth of inhalation and the length of time the breath is held are usually greater when smoking marijuana than when smoking cigarettes. This means exposure to the chemicals in the smoke is greater for cannabis than for tobacco cigarettes, even though the frequency of smoking may be less. Cannabis smokers, for example, end up with five times more carbon monoxide in their blood stream than tobacco smokers.71</a:t>
            </a:r>
          </a:p>
          <a:p>
            <a:r>
              <a:rPr lang="en-US" sz="1200" b="1" i="1" kern="1200" dirty="0" smtClean="0">
                <a:solidFill>
                  <a:schemeClr val="tx1"/>
                </a:solidFill>
                <a:latin typeface="+mn-lt"/>
                <a:ea typeface="+mn-ea"/>
                <a:cs typeface="+mn-cs"/>
              </a:rPr>
              <a:t>Patients who are pregnant, planning to become pregnant, or breastfeeding (Level II)</a:t>
            </a:r>
          </a:p>
          <a:p>
            <a:r>
              <a:rPr lang="en-US" sz="1200" b="0" i="0" kern="1200" dirty="0" smtClean="0">
                <a:solidFill>
                  <a:schemeClr val="tx1"/>
                </a:solidFill>
                <a:latin typeface="+mn-lt"/>
                <a:ea typeface="+mn-ea"/>
                <a:cs typeface="+mn-cs"/>
              </a:rPr>
              <a:t>Preliminary evidence links cannabis use during pregnancy to neurodevelopmental abnormalities in infants.74 Cannabis enters the breast milk and is contraindicated in women who are breastfeeding.</a:t>
            </a:r>
            <a:endParaRPr lang="en-US" dirty="0"/>
          </a:p>
        </p:txBody>
      </p:sp>
      <p:sp>
        <p:nvSpPr>
          <p:cNvPr id="4" name="Slide Number Placeholder 3"/>
          <p:cNvSpPr>
            <a:spLocks noGrp="1"/>
          </p:cNvSpPr>
          <p:nvPr>
            <p:ph type="sldNum" sz="quarter" idx="10"/>
          </p:nvPr>
        </p:nvSpPr>
        <p:spPr/>
        <p:txBody>
          <a:bodyPr/>
          <a:lstStyle/>
          <a:p>
            <a:fld id="{A9369E2C-03AC-C346-BE9C-57F58E40C0F9}" type="slidenum">
              <a:rPr lang="en-US" smtClean="0"/>
              <a:pPr/>
              <a:t>38</a:t>
            </a:fld>
            <a:endParaRPr lang="en-US"/>
          </a:p>
        </p:txBody>
      </p:sp>
    </p:spTree>
    <p:extLst>
      <p:ext uri="{BB962C8B-B14F-4D97-AF65-F5344CB8AC3E}">
        <p14:creationId xmlns:p14="http://schemas.microsoft.com/office/powerpoint/2010/main" xmlns="" val="2572904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latin typeface="+mn-lt"/>
                <a:ea typeface="+mn-ea"/>
                <a:cs typeface="+mn-cs"/>
              </a:rPr>
              <a:t>Patients with current mood and anxiety disorders (Level II)</a:t>
            </a:r>
          </a:p>
          <a:p>
            <a:r>
              <a:rPr lang="en-US" sz="1200" b="0" i="0" kern="1200" dirty="0" smtClean="0">
                <a:solidFill>
                  <a:schemeClr val="tx1"/>
                </a:solidFill>
                <a:latin typeface="+mn-lt"/>
                <a:ea typeface="+mn-ea"/>
                <a:cs typeface="+mn-cs"/>
              </a:rPr>
              <a:t>Caution should be used when authorizing cannabis for patients with current mood or anxiety disorders, for the reasons outlined in Recommendation 3. If patients with co-existing anxiety and neuropathic pain are authorized for cannabis treatment, </a:t>
            </a:r>
            <a:r>
              <a:rPr lang="en-US" sz="1200" b="0" i="0"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the dose should be kept low to avoid triggering anxiety, ii) the provider should consider indicating low THC-content or </a:t>
            </a:r>
            <a:r>
              <a:rPr lang="en-US" sz="1200" b="0" i="0" kern="1200" dirty="0" err="1" smtClean="0">
                <a:solidFill>
                  <a:schemeClr val="tx1"/>
                </a:solidFill>
                <a:latin typeface="+mn-lt"/>
                <a:ea typeface="+mn-ea"/>
                <a:cs typeface="+mn-cs"/>
              </a:rPr>
              <a:t>cannabidiol</a:t>
            </a:r>
            <a:r>
              <a:rPr lang="en-US" sz="1200" b="0" i="0" kern="1200" dirty="0" smtClean="0">
                <a:solidFill>
                  <a:schemeClr val="tx1"/>
                </a:solidFill>
                <a:latin typeface="+mn-lt"/>
                <a:ea typeface="+mn-ea"/>
                <a:cs typeface="+mn-cs"/>
              </a:rPr>
              <a:t>- only (CBD-only) strains on the medical document, and iii) cannabis should be discontinued if the patient’s anxiety or mood worsens.</a:t>
            </a:r>
          </a:p>
          <a:p>
            <a:r>
              <a:rPr lang="en-US" sz="1200" b="1" i="1" kern="1200" dirty="0" smtClean="0">
                <a:solidFill>
                  <a:schemeClr val="tx1"/>
                </a:solidFill>
                <a:latin typeface="+mn-lt"/>
                <a:ea typeface="+mn-ea"/>
                <a:cs typeface="+mn-cs"/>
              </a:rPr>
              <a:t>Tobacco smokers (Level II)</a:t>
            </a:r>
          </a:p>
          <a:p>
            <a:r>
              <a:rPr lang="en-US" sz="1200" b="0" i="0" kern="1200" dirty="0" smtClean="0">
                <a:solidFill>
                  <a:schemeClr val="tx1"/>
                </a:solidFill>
                <a:latin typeface="+mn-lt"/>
                <a:ea typeface="+mn-ea"/>
                <a:cs typeface="+mn-cs"/>
              </a:rPr>
              <a:t>Even after controlling for tobacco smoking, cannabis smoking has been associated with lung cancer75 and chronic bronchitis. Patients who smoke tobacco should be strongly advised to use cannabis via vaporization rather than by smoking it.</a:t>
            </a:r>
          </a:p>
          <a:p>
            <a:r>
              <a:rPr lang="en-US" sz="1200" b="0" i="0" kern="1200" dirty="0" smtClean="0">
                <a:solidFill>
                  <a:schemeClr val="tx1"/>
                </a:solidFill>
                <a:latin typeface="+mn-lt"/>
                <a:ea typeface="+mn-ea"/>
                <a:cs typeface="+mn-cs"/>
              </a:rPr>
              <a:t>REV Final for review 2014 Aug 6	Page 13</a:t>
            </a:r>
            <a:r>
              <a:rPr lang="en-US" sz="1200" b="1" i="1" kern="1200" dirty="0" smtClean="0">
                <a:solidFill>
                  <a:schemeClr val="tx1"/>
                </a:solidFill>
                <a:latin typeface="+mn-lt"/>
                <a:ea typeface="+mn-ea"/>
                <a:cs typeface="+mn-cs"/>
              </a:rPr>
              <a:t>Patients with risk factors for cardiovascular disease (Level III)</a:t>
            </a:r>
          </a:p>
          <a:p>
            <a:r>
              <a:rPr lang="en-US" sz="1200" b="0" i="0" kern="1200" dirty="0" smtClean="0">
                <a:solidFill>
                  <a:schemeClr val="tx1"/>
                </a:solidFill>
                <a:latin typeface="+mn-lt"/>
                <a:ea typeface="+mn-ea"/>
                <a:cs typeface="+mn-cs"/>
              </a:rPr>
              <a:t>Physicians are advised to use considerable caution when authorizing dried cannabis for use by patients with risk factors for cardiovascular disease (see Recommendation 4e). The dose should be kept low, and the patient should be encouraged to take it through vaporization or the oral route rather than by smoking it.</a:t>
            </a:r>
          </a:p>
          <a:p>
            <a:r>
              <a:rPr lang="en-US" sz="1200" b="1" i="1" kern="1200" dirty="0" smtClean="0">
                <a:solidFill>
                  <a:schemeClr val="tx1"/>
                </a:solidFill>
                <a:latin typeface="+mn-lt"/>
                <a:ea typeface="+mn-ea"/>
                <a:cs typeface="+mn-cs"/>
              </a:rPr>
              <a:t>Heavy users of alcohol, or taking high doses of opioids, or benzodiazepines (Level III)</a:t>
            </a:r>
          </a:p>
          <a:p>
            <a:r>
              <a:rPr lang="en-US" sz="1200" b="0" i="0" kern="1200" dirty="0" smtClean="0">
                <a:solidFill>
                  <a:schemeClr val="tx1"/>
                </a:solidFill>
                <a:latin typeface="+mn-lt"/>
                <a:ea typeface="+mn-ea"/>
                <a:cs typeface="+mn-cs"/>
              </a:rPr>
              <a:t>Cannabis use can worsen the cognitive impairment caused by opioids, benzodiazepines, other sedatives, and alcohol.76 Patients taking dried cannabis should be advised to use alcohol in moderation, and physicians should consider tapering patients on high doses of opioids or benzodiazepines.77,78</a:t>
            </a:r>
            <a:endParaRPr lang="en-US" dirty="0"/>
          </a:p>
        </p:txBody>
      </p:sp>
      <p:sp>
        <p:nvSpPr>
          <p:cNvPr id="4" name="Slide Number Placeholder 3"/>
          <p:cNvSpPr>
            <a:spLocks noGrp="1"/>
          </p:cNvSpPr>
          <p:nvPr>
            <p:ph type="sldNum" sz="quarter" idx="10"/>
          </p:nvPr>
        </p:nvSpPr>
        <p:spPr/>
        <p:txBody>
          <a:bodyPr/>
          <a:lstStyle/>
          <a:p>
            <a:fld id="{A9369E2C-03AC-C346-BE9C-57F58E40C0F9}" type="slidenum">
              <a:rPr lang="en-US" smtClean="0"/>
              <a:pPr/>
              <a:t>39</a:t>
            </a:fld>
            <a:endParaRPr lang="en-US"/>
          </a:p>
        </p:txBody>
      </p:sp>
    </p:spTree>
    <p:extLst>
      <p:ext uri="{BB962C8B-B14F-4D97-AF65-F5344CB8AC3E}">
        <p14:creationId xmlns:p14="http://schemas.microsoft.com/office/powerpoint/2010/main" xmlns="" val="710716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physician should ask the patient to rate the pain on a 10-point scale, and to describe the effect of the pain on daily activities, including sleep. The physician should also assess the</a:t>
            </a:r>
            <a:r>
              <a:rPr lang="en-US" sz="120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patient’s mood. The physician should take a careful history of current and past substance use, including cannabis, alcohol, tobacco, prescription opioids and benzodiazepines, and illicit drugs such as heroin and cocaine. Several of the provincial medical regulators (the provincial licensing colleges) recommend a standardized tool to assess the risk of addiction; the CAGE-AID is one simple, validated tool81 available to physicians (Table 4). A urine drug screen is also advised, and the patient should be asked to read and sign a treatment agreement (Table 2).</a:t>
            </a:r>
            <a:endParaRPr lang="en-US" dirty="0"/>
          </a:p>
        </p:txBody>
      </p:sp>
      <p:sp>
        <p:nvSpPr>
          <p:cNvPr id="4" name="Slide Number Placeholder 3"/>
          <p:cNvSpPr>
            <a:spLocks noGrp="1"/>
          </p:cNvSpPr>
          <p:nvPr>
            <p:ph type="sldNum" sz="quarter" idx="10"/>
          </p:nvPr>
        </p:nvSpPr>
        <p:spPr/>
        <p:txBody>
          <a:bodyPr/>
          <a:lstStyle/>
          <a:p>
            <a:fld id="{A9369E2C-03AC-C346-BE9C-57F58E40C0F9}" type="slidenum">
              <a:rPr lang="en-US" smtClean="0"/>
              <a:pPr/>
              <a:t>40</a:t>
            </a:fld>
            <a:endParaRPr lang="en-US"/>
          </a:p>
        </p:txBody>
      </p:sp>
    </p:spTree>
    <p:extLst>
      <p:ext uri="{BB962C8B-B14F-4D97-AF65-F5344CB8AC3E}">
        <p14:creationId xmlns:p14="http://schemas.microsoft.com/office/powerpoint/2010/main" xmlns="" val="70862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Cannabis use prior to driving is an independent risk factor for motor vehicle accidents.82-86 Patients should be advised not to drive for a minimum of four hours after inhalation or 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minimum of six hours after oral ingestion87; they should abstain from driving for a full eight hours if they experience euphoria.88</a:t>
            </a:r>
          </a:p>
          <a:p>
            <a:r>
              <a:rPr lang="en-US" sz="1200" kern="1200" dirty="0" smtClean="0">
                <a:solidFill>
                  <a:schemeClr val="tx1"/>
                </a:solidFill>
                <a:latin typeface="+mn-lt"/>
                <a:ea typeface="+mn-ea"/>
                <a:cs typeface="+mn-cs"/>
              </a:rPr>
              <a:t>However, note that “Health Canada states that the ability to drive or perform activities requiring alertness may be impaired for up to 24 hours following a single consumption.”12</a:t>
            </a:r>
            <a:endParaRPr lang="en-US" dirty="0"/>
          </a:p>
        </p:txBody>
      </p:sp>
      <p:sp>
        <p:nvSpPr>
          <p:cNvPr id="4" name="Slide Number Placeholder 3"/>
          <p:cNvSpPr>
            <a:spLocks noGrp="1"/>
          </p:cNvSpPr>
          <p:nvPr>
            <p:ph type="sldNum" sz="quarter" idx="10"/>
          </p:nvPr>
        </p:nvSpPr>
        <p:spPr/>
        <p:txBody>
          <a:bodyPr/>
          <a:lstStyle/>
          <a:p>
            <a:fld id="{A9369E2C-03AC-C346-BE9C-57F58E40C0F9}" type="slidenum">
              <a:rPr lang="en-US" smtClean="0"/>
              <a:pPr/>
              <a:t>41</a:t>
            </a:fld>
            <a:endParaRPr lang="en-US"/>
          </a:p>
        </p:txBody>
      </p:sp>
    </p:spTree>
    <p:extLst>
      <p:ext uri="{BB962C8B-B14F-4D97-AF65-F5344CB8AC3E}">
        <p14:creationId xmlns:p14="http://schemas.microsoft.com/office/powerpoint/2010/main" xmlns="" val="1023466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400-700 mg are in the studies as</a:t>
            </a:r>
            <a:r>
              <a:rPr lang="en-US" baseline="0" dirty="0" smtClean="0"/>
              <a:t> daily amount needed for analgesia. </a:t>
            </a:r>
            <a:r>
              <a:rPr lang="en-US" dirty="0" smtClean="0"/>
              <a:t>Max typical would equal</a:t>
            </a:r>
            <a:r>
              <a:rPr lang="en-US" baseline="0" dirty="0" smtClean="0"/>
              <a:t> about 1 joint (500mg) per day. For cannabis tolerant individuals doses may need to go up to 1-3 mg /d. Note that I changed the total to 15 g from Mel’s 12 – so the math would add up. Above </a:t>
            </a:r>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44</a:t>
            </a:fld>
            <a:endParaRPr lang="en-CA"/>
          </a:p>
        </p:txBody>
      </p:sp>
    </p:spTree>
    <p:extLst>
      <p:ext uri="{BB962C8B-B14F-4D97-AF65-F5344CB8AC3E}">
        <p14:creationId xmlns:p14="http://schemas.microsoft.com/office/powerpoint/2010/main" xmlns="" val="1153942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400-700 mg are in the studies as</a:t>
            </a:r>
            <a:r>
              <a:rPr lang="en-US" baseline="0" dirty="0" smtClean="0"/>
              <a:t> daily amount needed for analgesia. </a:t>
            </a:r>
            <a:r>
              <a:rPr lang="en-US" dirty="0" smtClean="0"/>
              <a:t>Max typical would equal</a:t>
            </a:r>
            <a:r>
              <a:rPr lang="en-US" baseline="0" dirty="0" smtClean="0"/>
              <a:t> about 1 joint (500mg) per day. For cannabis tolerant individuals doses may need to go up to 1-3 mg /d. Note that I changed the total to 15 g from Mel’s 12 – so the math would add up.</a:t>
            </a:r>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45</a:t>
            </a:fld>
            <a:endParaRPr lang="en-CA"/>
          </a:p>
        </p:txBody>
      </p:sp>
    </p:spTree>
    <p:extLst>
      <p:ext uri="{BB962C8B-B14F-4D97-AF65-F5344CB8AC3E}">
        <p14:creationId xmlns:p14="http://schemas.microsoft.com/office/powerpoint/2010/main" xmlns="" val="115394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p:spPr>
        <p:txBody>
          <a:bodyPr/>
          <a:lstStyle/>
          <a:p>
            <a:r>
              <a:rPr lang="en-CA">
                <a:latin typeface="Arial" charset="0"/>
              </a:rPr>
              <a:t>Paranoia, delusions, hallucinations</a:t>
            </a:r>
          </a:p>
        </p:txBody>
      </p:sp>
      <p:sp>
        <p:nvSpPr>
          <p:cNvPr id="54275" name="Date Placeholder 3"/>
          <p:cNvSpPr>
            <a:spLocks noGrp="1"/>
          </p:cNvSpPr>
          <p:nvPr>
            <p:ph type="dt" sz="quarter" idx="1"/>
          </p:nvPr>
        </p:nvSpPr>
        <p:spPr>
          <a:noFill/>
        </p:spPr>
        <p:txBody>
          <a:bodyPr/>
          <a:lstStyle>
            <a:lvl1pPr>
              <a:defRPr sz="2300">
                <a:solidFill>
                  <a:schemeClr val="tx1"/>
                </a:solidFill>
                <a:latin typeface="Times New Roman" charset="0"/>
                <a:ea typeface="ＭＳ Ｐゴシック" charset="0"/>
                <a:cs typeface="ＭＳ Ｐゴシック" charset="0"/>
              </a:defRPr>
            </a:lvl1pPr>
            <a:lvl2pPr marL="721776" indent="-277606">
              <a:defRPr sz="2300">
                <a:solidFill>
                  <a:schemeClr val="tx1"/>
                </a:solidFill>
                <a:latin typeface="Times New Roman" charset="0"/>
                <a:ea typeface="ＭＳ Ｐゴシック" charset="0"/>
              </a:defRPr>
            </a:lvl2pPr>
            <a:lvl3pPr marL="1110425" indent="-222085">
              <a:defRPr sz="2300">
                <a:solidFill>
                  <a:schemeClr val="tx1"/>
                </a:solidFill>
                <a:latin typeface="Times New Roman" charset="0"/>
                <a:ea typeface="ＭＳ Ｐゴシック" charset="0"/>
              </a:defRPr>
            </a:lvl3pPr>
            <a:lvl4pPr marL="1554594" indent="-222085">
              <a:defRPr sz="2300">
                <a:solidFill>
                  <a:schemeClr val="tx1"/>
                </a:solidFill>
                <a:latin typeface="Times New Roman" charset="0"/>
                <a:ea typeface="ＭＳ Ｐゴシック" charset="0"/>
              </a:defRPr>
            </a:lvl4pPr>
            <a:lvl5pPr marL="1998764" indent="-222085">
              <a:defRPr sz="2300">
                <a:solidFill>
                  <a:schemeClr val="tx1"/>
                </a:solidFill>
                <a:latin typeface="Times New Roman" charset="0"/>
                <a:ea typeface="ＭＳ Ｐゴシック" charset="0"/>
              </a:defRPr>
            </a:lvl5pPr>
            <a:lvl6pPr marL="2442934" indent="-222085" eaLnBrk="0" fontAlgn="base" hangingPunct="0">
              <a:spcBef>
                <a:spcPct val="0"/>
              </a:spcBef>
              <a:spcAft>
                <a:spcPct val="0"/>
              </a:spcAft>
              <a:defRPr sz="2300">
                <a:solidFill>
                  <a:schemeClr val="tx1"/>
                </a:solidFill>
                <a:latin typeface="Times New Roman" charset="0"/>
                <a:ea typeface="ＭＳ Ｐゴシック" charset="0"/>
              </a:defRPr>
            </a:lvl6pPr>
            <a:lvl7pPr marL="2887104" indent="-222085" eaLnBrk="0" fontAlgn="base" hangingPunct="0">
              <a:spcBef>
                <a:spcPct val="0"/>
              </a:spcBef>
              <a:spcAft>
                <a:spcPct val="0"/>
              </a:spcAft>
              <a:defRPr sz="2300">
                <a:solidFill>
                  <a:schemeClr val="tx1"/>
                </a:solidFill>
                <a:latin typeface="Times New Roman" charset="0"/>
                <a:ea typeface="ＭＳ Ｐゴシック" charset="0"/>
              </a:defRPr>
            </a:lvl7pPr>
            <a:lvl8pPr marL="3331274" indent="-222085" eaLnBrk="0" fontAlgn="base" hangingPunct="0">
              <a:spcBef>
                <a:spcPct val="0"/>
              </a:spcBef>
              <a:spcAft>
                <a:spcPct val="0"/>
              </a:spcAft>
              <a:defRPr sz="2300">
                <a:solidFill>
                  <a:schemeClr val="tx1"/>
                </a:solidFill>
                <a:latin typeface="Times New Roman" charset="0"/>
                <a:ea typeface="ＭＳ Ｐゴシック" charset="0"/>
              </a:defRPr>
            </a:lvl8pPr>
            <a:lvl9pPr marL="3775443" indent="-222085" eaLnBrk="0" fontAlgn="base" hangingPunct="0">
              <a:spcBef>
                <a:spcPct val="0"/>
              </a:spcBef>
              <a:spcAft>
                <a:spcPct val="0"/>
              </a:spcAft>
              <a:defRPr sz="2300">
                <a:solidFill>
                  <a:schemeClr val="tx1"/>
                </a:solidFill>
                <a:latin typeface="Times New Roman" charset="0"/>
                <a:ea typeface="ＭＳ Ｐゴシック" charset="0"/>
              </a:defRPr>
            </a:lvl9pPr>
          </a:lstStyle>
          <a:p>
            <a:fld id="{AE20C70E-6587-ED44-8AAD-5978F8A7EACF}" type="datetime1">
              <a:rPr lang="en-US" sz="1200"/>
              <a:pPr/>
              <a:t>5/27/2015</a:t>
            </a:fld>
            <a:endParaRPr lang="en-US" sz="1200"/>
          </a:p>
        </p:txBody>
      </p:sp>
      <p:sp>
        <p:nvSpPr>
          <p:cNvPr id="54276" name="Slide Number Placeholder 4"/>
          <p:cNvSpPr>
            <a:spLocks noGrp="1"/>
          </p:cNvSpPr>
          <p:nvPr>
            <p:ph type="sldNum" sz="quarter" idx="5"/>
          </p:nvPr>
        </p:nvSpPr>
        <p:spPr>
          <a:noFill/>
        </p:spPr>
        <p:txBody>
          <a:bodyPr/>
          <a:lstStyle>
            <a:lvl1pPr>
              <a:defRPr sz="2300">
                <a:solidFill>
                  <a:schemeClr val="tx1"/>
                </a:solidFill>
                <a:latin typeface="Times New Roman" charset="0"/>
                <a:ea typeface="ＭＳ Ｐゴシック" charset="0"/>
                <a:cs typeface="ＭＳ Ｐゴシック" charset="0"/>
              </a:defRPr>
            </a:lvl1pPr>
            <a:lvl2pPr marL="721776" indent="-277606">
              <a:defRPr sz="2300">
                <a:solidFill>
                  <a:schemeClr val="tx1"/>
                </a:solidFill>
                <a:latin typeface="Times New Roman" charset="0"/>
                <a:ea typeface="ＭＳ Ｐゴシック" charset="0"/>
              </a:defRPr>
            </a:lvl2pPr>
            <a:lvl3pPr marL="1110425" indent="-222085">
              <a:defRPr sz="2300">
                <a:solidFill>
                  <a:schemeClr val="tx1"/>
                </a:solidFill>
                <a:latin typeface="Times New Roman" charset="0"/>
                <a:ea typeface="ＭＳ Ｐゴシック" charset="0"/>
              </a:defRPr>
            </a:lvl3pPr>
            <a:lvl4pPr marL="1554594" indent="-222085">
              <a:defRPr sz="2300">
                <a:solidFill>
                  <a:schemeClr val="tx1"/>
                </a:solidFill>
                <a:latin typeface="Times New Roman" charset="0"/>
                <a:ea typeface="ＭＳ Ｐゴシック" charset="0"/>
              </a:defRPr>
            </a:lvl4pPr>
            <a:lvl5pPr marL="1998764" indent="-222085">
              <a:defRPr sz="2300">
                <a:solidFill>
                  <a:schemeClr val="tx1"/>
                </a:solidFill>
                <a:latin typeface="Times New Roman" charset="0"/>
                <a:ea typeface="ＭＳ Ｐゴシック" charset="0"/>
              </a:defRPr>
            </a:lvl5pPr>
            <a:lvl6pPr marL="2442934" indent="-222085" eaLnBrk="0" fontAlgn="base" hangingPunct="0">
              <a:spcBef>
                <a:spcPct val="0"/>
              </a:spcBef>
              <a:spcAft>
                <a:spcPct val="0"/>
              </a:spcAft>
              <a:defRPr sz="2300">
                <a:solidFill>
                  <a:schemeClr val="tx1"/>
                </a:solidFill>
                <a:latin typeface="Times New Roman" charset="0"/>
                <a:ea typeface="ＭＳ Ｐゴシック" charset="0"/>
              </a:defRPr>
            </a:lvl6pPr>
            <a:lvl7pPr marL="2887104" indent="-222085" eaLnBrk="0" fontAlgn="base" hangingPunct="0">
              <a:spcBef>
                <a:spcPct val="0"/>
              </a:spcBef>
              <a:spcAft>
                <a:spcPct val="0"/>
              </a:spcAft>
              <a:defRPr sz="2300">
                <a:solidFill>
                  <a:schemeClr val="tx1"/>
                </a:solidFill>
                <a:latin typeface="Times New Roman" charset="0"/>
                <a:ea typeface="ＭＳ Ｐゴシック" charset="0"/>
              </a:defRPr>
            </a:lvl7pPr>
            <a:lvl8pPr marL="3331274" indent="-222085" eaLnBrk="0" fontAlgn="base" hangingPunct="0">
              <a:spcBef>
                <a:spcPct val="0"/>
              </a:spcBef>
              <a:spcAft>
                <a:spcPct val="0"/>
              </a:spcAft>
              <a:defRPr sz="2300">
                <a:solidFill>
                  <a:schemeClr val="tx1"/>
                </a:solidFill>
                <a:latin typeface="Times New Roman" charset="0"/>
                <a:ea typeface="ＭＳ Ｐゴシック" charset="0"/>
              </a:defRPr>
            </a:lvl8pPr>
            <a:lvl9pPr marL="3775443" indent="-222085" eaLnBrk="0" fontAlgn="base" hangingPunct="0">
              <a:spcBef>
                <a:spcPct val="0"/>
              </a:spcBef>
              <a:spcAft>
                <a:spcPct val="0"/>
              </a:spcAft>
              <a:defRPr sz="2300">
                <a:solidFill>
                  <a:schemeClr val="tx1"/>
                </a:solidFill>
                <a:latin typeface="Times New Roman" charset="0"/>
                <a:ea typeface="ＭＳ Ｐゴシック" charset="0"/>
              </a:defRPr>
            </a:lvl9pPr>
          </a:lstStyle>
          <a:p>
            <a:fld id="{6D92DAA4-415E-5543-98DB-39AE3842BB64}" type="slidenum">
              <a:rPr lang="en-US" sz="1200"/>
              <a:pPr/>
              <a:t>9</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CA">
              <a:latin typeface="Arial" charset="0"/>
            </a:endParaRPr>
          </a:p>
        </p:txBody>
      </p:sp>
      <p:sp>
        <p:nvSpPr>
          <p:cNvPr id="87043" name="Date Placeholder 3"/>
          <p:cNvSpPr>
            <a:spLocks noGrp="1"/>
          </p:cNvSpPr>
          <p:nvPr>
            <p:ph type="dt" sz="quarter" idx="1"/>
          </p:nvPr>
        </p:nvSpPr>
        <p:spPr>
          <a:noFill/>
        </p:spPr>
        <p:txBody>
          <a:bodyPr/>
          <a:lstStyle>
            <a:lvl1pPr>
              <a:defRPr sz="2300">
                <a:solidFill>
                  <a:schemeClr val="tx1"/>
                </a:solidFill>
                <a:latin typeface="Times New Roman" charset="0"/>
                <a:ea typeface="ＭＳ Ｐゴシック" charset="0"/>
                <a:cs typeface="ＭＳ Ｐゴシック" charset="0"/>
              </a:defRPr>
            </a:lvl1pPr>
            <a:lvl2pPr marL="721776" indent="-277606">
              <a:defRPr sz="2300">
                <a:solidFill>
                  <a:schemeClr val="tx1"/>
                </a:solidFill>
                <a:latin typeface="Times New Roman" charset="0"/>
                <a:ea typeface="ＭＳ Ｐゴシック" charset="0"/>
              </a:defRPr>
            </a:lvl2pPr>
            <a:lvl3pPr marL="1110425" indent="-222085">
              <a:defRPr sz="2300">
                <a:solidFill>
                  <a:schemeClr val="tx1"/>
                </a:solidFill>
                <a:latin typeface="Times New Roman" charset="0"/>
                <a:ea typeface="ＭＳ Ｐゴシック" charset="0"/>
              </a:defRPr>
            </a:lvl3pPr>
            <a:lvl4pPr marL="1554594" indent="-222085">
              <a:defRPr sz="2300">
                <a:solidFill>
                  <a:schemeClr val="tx1"/>
                </a:solidFill>
                <a:latin typeface="Times New Roman" charset="0"/>
                <a:ea typeface="ＭＳ Ｐゴシック" charset="0"/>
              </a:defRPr>
            </a:lvl4pPr>
            <a:lvl5pPr marL="1998764" indent="-222085">
              <a:defRPr sz="2300">
                <a:solidFill>
                  <a:schemeClr val="tx1"/>
                </a:solidFill>
                <a:latin typeface="Times New Roman" charset="0"/>
                <a:ea typeface="ＭＳ Ｐゴシック" charset="0"/>
              </a:defRPr>
            </a:lvl5pPr>
            <a:lvl6pPr marL="2442934" indent="-222085" eaLnBrk="0" fontAlgn="base" hangingPunct="0">
              <a:spcBef>
                <a:spcPct val="0"/>
              </a:spcBef>
              <a:spcAft>
                <a:spcPct val="0"/>
              </a:spcAft>
              <a:defRPr sz="2300">
                <a:solidFill>
                  <a:schemeClr val="tx1"/>
                </a:solidFill>
                <a:latin typeface="Times New Roman" charset="0"/>
                <a:ea typeface="ＭＳ Ｐゴシック" charset="0"/>
              </a:defRPr>
            </a:lvl6pPr>
            <a:lvl7pPr marL="2887104" indent="-222085" eaLnBrk="0" fontAlgn="base" hangingPunct="0">
              <a:spcBef>
                <a:spcPct val="0"/>
              </a:spcBef>
              <a:spcAft>
                <a:spcPct val="0"/>
              </a:spcAft>
              <a:defRPr sz="2300">
                <a:solidFill>
                  <a:schemeClr val="tx1"/>
                </a:solidFill>
                <a:latin typeface="Times New Roman" charset="0"/>
                <a:ea typeface="ＭＳ Ｐゴシック" charset="0"/>
              </a:defRPr>
            </a:lvl7pPr>
            <a:lvl8pPr marL="3331274" indent="-222085" eaLnBrk="0" fontAlgn="base" hangingPunct="0">
              <a:spcBef>
                <a:spcPct val="0"/>
              </a:spcBef>
              <a:spcAft>
                <a:spcPct val="0"/>
              </a:spcAft>
              <a:defRPr sz="2300">
                <a:solidFill>
                  <a:schemeClr val="tx1"/>
                </a:solidFill>
                <a:latin typeface="Times New Roman" charset="0"/>
                <a:ea typeface="ＭＳ Ｐゴシック" charset="0"/>
              </a:defRPr>
            </a:lvl8pPr>
            <a:lvl9pPr marL="3775443" indent="-222085" eaLnBrk="0" fontAlgn="base" hangingPunct="0">
              <a:spcBef>
                <a:spcPct val="0"/>
              </a:spcBef>
              <a:spcAft>
                <a:spcPct val="0"/>
              </a:spcAft>
              <a:defRPr sz="2300">
                <a:solidFill>
                  <a:schemeClr val="tx1"/>
                </a:solidFill>
                <a:latin typeface="Times New Roman" charset="0"/>
                <a:ea typeface="ＭＳ Ｐゴシック" charset="0"/>
              </a:defRPr>
            </a:lvl9pPr>
          </a:lstStyle>
          <a:p>
            <a:fld id="{9FF3451E-D0D7-1F43-90FA-B735096E88B9}" type="datetime1">
              <a:rPr lang="en-US" sz="1200"/>
              <a:pPr/>
              <a:t>5/27/2015</a:t>
            </a:fld>
            <a:endParaRPr lang="en-US" sz="1200"/>
          </a:p>
        </p:txBody>
      </p:sp>
      <p:sp>
        <p:nvSpPr>
          <p:cNvPr id="87044" name="Slide Number Placeholder 4"/>
          <p:cNvSpPr>
            <a:spLocks noGrp="1"/>
          </p:cNvSpPr>
          <p:nvPr>
            <p:ph type="sldNum" sz="quarter" idx="5"/>
          </p:nvPr>
        </p:nvSpPr>
        <p:spPr>
          <a:noFill/>
        </p:spPr>
        <p:txBody>
          <a:bodyPr/>
          <a:lstStyle>
            <a:lvl1pPr>
              <a:defRPr sz="2300">
                <a:solidFill>
                  <a:schemeClr val="tx1"/>
                </a:solidFill>
                <a:latin typeface="Times New Roman" charset="0"/>
                <a:ea typeface="ＭＳ Ｐゴシック" charset="0"/>
                <a:cs typeface="ＭＳ Ｐゴシック" charset="0"/>
              </a:defRPr>
            </a:lvl1pPr>
            <a:lvl2pPr marL="721776" indent="-277606">
              <a:defRPr sz="2300">
                <a:solidFill>
                  <a:schemeClr val="tx1"/>
                </a:solidFill>
                <a:latin typeface="Times New Roman" charset="0"/>
                <a:ea typeface="ＭＳ Ｐゴシック" charset="0"/>
              </a:defRPr>
            </a:lvl2pPr>
            <a:lvl3pPr marL="1110425" indent="-222085">
              <a:defRPr sz="2300">
                <a:solidFill>
                  <a:schemeClr val="tx1"/>
                </a:solidFill>
                <a:latin typeface="Times New Roman" charset="0"/>
                <a:ea typeface="ＭＳ Ｐゴシック" charset="0"/>
              </a:defRPr>
            </a:lvl3pPr>
            <a:lvl4pPr marL="1554594" indent="-222085">
              <a:defRPr sz="2300">
                <a:solidFill>
                  <a:schemeClr val="tx1"/>
                </a:solidFill>
                <a:latin typeface="Times New Roman" charset="0"/>
                <a:ea typeface="ＭＳ Ｐゴシック" charset="0"/>
              </a:defRPr>
            </a:lvl4pPr>
            <a:lvl5pPr marL="1998764" indent="-222085">
              <a:defRPr sz="2300">
                <a:solidFill>
                  <a:schemeClr val="tx1"/>
                </a:solidFill>
                <a:latin typeface="Times New Roman" charset="0"/>
                <a:ea typeface="ＭＳ Ｐゴシック" charset="0"/>
              </a:defRPr>
            </a:lvl5pPr>
            <a:lvl6pPr marL="2442934" indent="-222085" eaLnBrk="0" fontAlgn="base" hangingPunct="0">
              <a:spcBef>
                <a:spcPct val="0"/>
              </a:spcBef>
              <a:spcAft>
                <a:spcPct val="0"/>
              </a:spcAft>
              <a:defRPr sz="2300">
                <a:solidFill>
                  <a:schemeClr val="tx1"/>
                </a:solidFill>
                <a:latin typeface="Times New Roman" charset="0"/>
                <a:ea typeface="ＭＳ Ｐゴシック" charset="0"/>
              </a:defRPr>
            </a:lvl6pPr>
            <a:lvl7pPr marL="2887104" indent="-222085" eaLnBrk="0" fontAlgn="base" hangingPunct="0">
              <a:spcBef>
                <a:spcPct val="0"/>
              </a:spcBef>
              <a:spcAft>
                <a:spcPct val="0"/>
              </a:spcAft>
              <a:defRPr sz="2300">
                <a:solidFill>
                  <a:schemeClr val="tx1"/>
                </a:solidFill>
                <a:latin typeface="Times New Roman" charset="0"/>
                <a:ea typeface="ＭＳ Ｐゴシック" charset="0"/>
              </a:defRPr>
            </a:lvl7pPr>
            <a:lvl8pPr marL="3331274" indent="-222085" eaLnBrk="0" fontAlgn="base" hangingPunct="0">
              <a:spcBef>
                <a:spcPct val="0"/>
              </a:spcBef>
              <a:spcAft>
                <a:spcPct val="0"/>
              </a:spcAft>
              <a:defRPr sz="2300">
                <a:solidFill>
                  <a:schemeClr val="tx1"/>
                </a:solidFill>
                <a:latin typeface="Times New Roman" charset="0"/>
                <a:ea typeface="ＭＳ Ｐゴシック" charset="0"/>
              </a:defRPr>
            </a:lvl8pPr>
            <a:lvl9pPr marL="3775443" indent="-222085" eaLnBrk="0" fontAlgn="base" hangingPunct="0">
              <a:spcBef>
                <a:spcPct val="0"/>
              </a:spcBef>
              <a:spcAft>
                <a:spcPct val="0"/>
              </a:spcAft>
              <a:defRPr sz="2300">
                <a:solidFill>
                  <a:schemeClr val="tx1"/>
                </a:solidFill>
                <a:latin typeface="Times New Roman" charset="0"/>
                <a:ea typeface="ＭＳ Ｐゴシック" charset="0"/>
              </a:defRPr>
            </a:lvl9pPr>
          </a:lstStyle>
          <a:p>
            <a:fld id="{42F61F1A-9DA9-7C4C-B3BE-CFF3A979C68A}" type="slidenum">
              <a:rPr lang="en-US" sz="1200"/>
              <a:pPr/>
              <a:t>53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Looking at daily use it has been reasonably stable over time, but this</a:t>
            </a:r>
            <a:r>
              <a:rPr lang="en-US" baseline="0" dirty="0" smtClean="0"/>
              <a:t> white line shows over the past 10 years the potency of marijuana appears to have increased disproportionately (based on</a:t>
            </a:r>
            <a:r>
              <a:rPr lang="en-US" dirty="0" smtClean="0"/>
              <a:t> the average cannabinoid concentration by year).  I can’t comment on any</a:t>
            </a:r>
            <a:r>
              <a:rPr lang="en-US" baseline="0" dirty="0" smtClean="0"/>
              <a:t> potential impact, whether users are titrating their intake or actually absorbing much higher concentrations of THC but it’s certainly noteworthy and warrants investigation</a:t>
            </a:r>
            <a:endParaRPr lang="en-US" dirty="0"/>
          </a:p>
        </p:txBody>
      </p:sp>
      <p:sp>
        <p:nvSpPr>
          <p:cNvPr id="4" name="Slide Number Placeholder 3"/>
          <p:cNvSpPr>
            <a:spLocks noGrp="1"/>
          </p:cNvSpPr>
          <p:nvPr>
            <p:ph type="sldNum" sz="quarter" idx="10"/>
          </p:nvPr>
        </p:nvSpPr>
        <p:spPr/>
        <p:txBody>
          <a:bodyPr/>
          <a:lstStyle/>
          <a:p>
            <a:pPr>
              <a:defRPr/>
            </a:pPr>
            <a:fld id="{7915F192-056C-4F39-84A0-6E6D88A2ED44}"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xmlns="" val="360335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testing or quality assurance in place with dried</a:t>
            </a:r>
            <a:r>
              <a:rPr lang="en-US" baseline="0" dirty="0" smtClean="0"/>
              <a:t> cannabis</a:t>
            </a:r>
            <a:r>
              <a:rPr lang="en-US" dirty="0" smtClean="0"/>
              <a:t> typically, just the claims</a:t>
            </a:r>
            <a:r>
              <a:rPr lang="en-US" baseline="0" dirty="0" smtClean="0"/>
              <a:t> of the seller, unlike in the pharmaceutical industry which is regulated. Gov’t agencies have regulated THC levels.</a:t>
            </a:r>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13</a:t>
            </a:fld>
            <a:endParaRPr lang="en-CA"/>
          </a:p>
        </p:txBody>
      </p:sp>
    </p:spTree>
    <p:extLst>
      <p:ext uri="{BB962C8B-B14F-4D97-AF65-F5344CB8AC3E}">
        <p14:creationId xmlns:p14="http://schemas.microsoft.com/office/powerpoint/2010/main" xmlns="" val="51471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dirty="0" err="1"/>
              <a:t>Nabilone</a:t>
            </a:r>
            <a:r>
              <a:rPr lang="en-US" dirty="0"/>
              <a:t> (</a:t>
            </a:r>
            <a:r>
              <a:rPr lang="en-US" dirty="0" err="1"/>
              <a:t>Cesamet</a:t>
            </a:r>
            <a:r>
              <a:rPr lang="en-US" dirty="0"/>
              <a:t>) – synthetic cannabinoid – antiemetic</a:t>
            </a:r>
          </a:p>
          <a:p>
            <a:r>
              <a:rPr lang="en-US" dirty="0"/>
              <a:t>Delta-9-tetrahydrocannabinol-cannabidiol (</a:t>
            </a:r>
            <a:r>
              <a:rPr lang="en-US" dirty="0" err="1"/>
              <a:t>Sativex</a:t>
            </a:r>
            <a:r>
              <a:rPr lang="en-US" dirty="0"/>
              <a:t>)</a:t>
            </a:r>
          </a:p>
          <a:p>
            <a:r>
              <a:rPr lang="en-CA" altLang="ja-JP" dirty="0" err="1" smtClean="0">
                <a:solidFill>
                  <a:srgbClr val="003399"/>
                </a:solidFill>
              </a:rPr>
              <a:t>Nabiximols</a:t>
            </a:r>
            <a:r>
              <a:rPr lang="en-CA" altLang="ja-JP" dirty="0" smtClean="0">
                <a:solidFill>
                  <a:srgbClr val="003399"/>
                </a:solidFill>
              </a:rPr>
              <a:t> (</a:t>
            </a:r>
            <a:r>
              <a:rPr lang="en-US" dirty="0" err="1" smtClean="0">
                <a:solidFill>
                  <a:srgbClr val="003399"/>
                </a:solidFill>
              </a:rPr>
              <a:t>Sativex</a:t>
            </a:r>
            <a:r>
              <a:rPr lang="en-CA" dirty="0" smtClean="0">
                <a:solidFill>
                  <a:srgbClr val="003399"/>
                </a:solidFill>
              </a:rPr>
              <a:t>)</a:t>
            </a:r>
            <a:r>
              <a:rPr lang="en-US" dirty="0" smtClean="0">
                <a:solidFill>
                  <a:srgbClr val="003399"/>
                </a:solidFill>
              </a:rPr>
              <a:t> </a:t>
            </a:r>
            <a:r>
              <a:rPr lang="en-US" dirty="0"/>
              <a:t>(Delta-9-tetrahydrocannabinol-</a:t>
            </a:r>
            <a:r>
              <a:rPr lang="en-US" dirty="0" smtClean="0"/>
              <a:t>cannabidiol,</a:t>
            </a:r>
            <a:r>
              <a:rPr lang="en-US" baseline="0" dirty="0" smtClean="0"/>
              <a:t> </a:t>
            </a:r>
            <a:r>
              <a:rPr lang="en-US" baseline="0" dirty="0" err="1" smtClean="0"/>
              <a:t>oro</a:t>
            </a:r>
            <a:r>
              <a:rPr lang="en-US" baseline="0" dirty="0" smtClean="0"/>
              <a:t>-mucosal</a:t>
            </a:r>
            <a:r>
              <a:rPr lang="en-US" dirty="0" smtClean="0"/>
              <a:t> </a:t>
            </a:r>
            <a:r>
              <a:rPr lang="en-US" dirty="0"/>
              <a:t>cannabinoid</a:t>
            </a:r>
          </a:p>
          <a:p>
            <a:endParaRPr lang="en-CA" dirty="0"/>
          </a:p>
        </p:txBody>
      </p:sp>
      <p:sp>
        <p:nvSpPr>
          <p:cNvPr id="48132" name="Slide Number Placeholder 3"/>
          <p:cNvSpPr>
            <a:spLocks noGrp="1"/>
          </p:cNvSpPr>
          <p:nvPr>
            <p:ph type="sldNum" sz="quarter" idx="5"/>
          </p:nvPr>
        </p:nvSpPr>
        <p:spPr>
          <a:noFill/>
        </p:spPr>
        <p:txBody>
          <a:bodyPr/>
          <a:lstStyle>
            <a:lvl1pPr>
              <a:tabLst>
                <a:tab pos="724860" algn="l"/>
                <a:tab pos="1449721" algn="l"/>
                <a:tab pos="2174581" algn="l"/>
                <a:tab pos="2899442" algn="l"/>
              </a:tabLst>
              <a:defRPr>
                <a:solidFill>
                  <a:schemeClr val="tx1"/>
                </a:solidFill>
                <a:latin typeface="Times New Roman" charset="0"/>
                <a:ea typeface="ＭＳ Ｐゴシック" charset="0"/>
              </a:defRPr>
            </a:lvl1pPr>
            <a:lvl2pPr marL="721776" indent="-277606">
              <a:tabLst>
                <a:tab pos="724860" algn="l"/>
                <a:tab pos="1449721" algn="l"/>
                <a:tab pos="2174581" algn="l"/>
                <a:tab pos="2899442" algn="l"/>
              </a:tabLst>
              <a:defRPr>
                <a:solidFill>
                  <a:schemeClr val="tx1"/>
                </a:solidFill>
                <a:latin typeface="Times New Roman" charset="0"/>
                <a:ea typeface="ＭＳ Ｐゴシック" charset="0"/>
              </a:defRPr>
            </a:lvl2pPr>
            <a:lvl3pPr marL="1110425" indent="-222085">
              <a:tabLst>
                <a:tab pos="724860" algn="l"/>
                <a:tab pos="1449721" algn="l"/>
                <a:tab pos="2174581" algn="l"/>
                <a:tab pos="2899442" algn="l"/>
              </a:tabLst>
              <a:defRPr>
                <a:solidFill>
                  <a:schemeClr val="tx1"/>
                </a:solidFill>
                <a:latin typeface="Times New Roman" charset="0"/>
                <a:ea typeface="ＭＳ Ｐゴシック" charset="0"/>
              </a:defRPr>
            </a:lvl3pPr>
            <a:lvl4pPr marL="1554594" indent="-222085">
              <a:tabLst>
                <a:tab pos="724860" algn="l"/>
                <a:tab pos="1449721" algn="l"/>
                <a:tab pos="2174581" algn="l"/>
                <a:tab pos="2899442" algn="l"/>
              </a:tabLst>
              <a:defRPr>
                <a:solidFill>
                  <a:schemeClr val="tx1"/>
                </a:solidFill>
                <a:latin typeface="Times New Roman" charset="0"/>
                <a:ea typeface="ＭＳ Ｐゴシック" charset="0"/>
              </a:defRPr>
            </a:lvl4pPr>
            <a:lvl5pPr marL="1998764" indent="-222085">
              <a:tabLst>
                <a:tab pos="724860" algn="l"/>
                <a:tab pos="1449721" algn="l"/>
                <a:tab pos="2174581" algn="l"/>
                <a:tab pos="2899442" algn="l"/>
              </a:tabLst>
              <a:defRPr>
                <a:solidFill>
                  <a:schemeClr val="tx1"/>
                </a:solidFill>
                <a:latin typeface="Times New Roman" charset="0"/>
                <a:ea typeface="ＭＳ Ｐゴシック" charset="0"/>
              </a:defRPr>
            </a:lvl5pPr>
            <a:lvl6pPr marL="2442934" indent="-222085" eaLnBrk="0" fontAlgn="base" hangingPunct="0">
              <a:spcBef>
                <a:spcPct val="0"/>
              </a:spcBef>
              <a:spcAft>
                <a:spcPct val="0"/>
              </a:spcAft>
              <a:tabLst>
                <a:tab pos="724860" algn="l"/>
                <a:tab pos="1449721" algn="l"/>
                <a:tab pos="2174581" algn="l"/>
                <a:tab pos="2899442" algn="l"/>
              </a:tabLst>
              <a:defRPr>
                <a:solidFill>
                  <a:schemeClr val="tx1"/>
                </a:solidFill>
                <a:latin typeface="Times New Roman" charset="0"/>
                <a:ea typeface="ＭＳ Ｐゴシック" charset="0"/>
              </a:defRPr>
            </a:lvl6pPr>
            <a:lvl7pPr marL="2887104" indent="-222085" eaLnBrk="0" fontAlgn="base" hangingPunct="0">
              <a:spcBef>
                <a:spcPct val="0"/>
              </a:spcBef>
              <a:spcAft>
                <a:spcPct val="0"/>
              </a:spcAft>
              <a:tabLst>
                <a:tab pos="724860" algn="l"/>
                <a:tab pos="1449721" algn="l"/>
                <a:tab pos="2174581" algn="l"/>
                <a:tab pos="2899442" algn="l"/>
              </a:tabLst>
              <a:defRPr>
                <a:solidFill>
                  <a:schemeClr val="tx1"/>
                </a:solidFill>
                <a:latin typeface="Times New Roman" charset="0"/>
                <a:ea typeface="ＭＳ Ｐゴシック" charset="0"/>
              </a:defRPr>
            </a:lvl7pPr>
            <a:lvl8pPr marL="3331274" indent="-222085" eaLnBrk="0" fontAlgn="base" hangingPunct="0">
              <a:spcBef>
                <a:spcPct val="0"/>
              </a:spcBef>
              <a:spcAft>
                <a:spcPct val="0"/>
              </a:spcAft>
              <a:tabLst>
                <a:tab pos="724860" algn="l"/>
                <a:tab pos="1449721" algn="l"/>
                <a:tab pos="2174581" algn="l"/>
                <a:tab pos="2899442" algn="l"/>
              </a:tabLst>
              <a:defRPr>
                <a:solidFill>
                  <a:schemeClr val="tx1"/>
                </a:solidFill>
                <a:latin typeface="Times New Roman" charset="0"/>
                <a:ea typeface="ＭＳ Ｐゴシック" charset="0"/>
              </a:defRPr>
            </a:lvl8pPr>
            <a:lvl9pPr marL="3775443" indent="-222085" eaLnBrk="0" fontAlgn="base" hangingPunct="0">
              <a:spcBef>
                <a:spcPct val="0"/>
              </a:spcBef>
              <a:spcAft>
                <a:spcPct val="0"/>
              </a:spcAft>
              <a:tabLst>
                <a:tab pos="724860" algn="l"/>
                <a:tab pos="1449721" algn="l"/>
                <a:tab pos="2174581" algn="l"/>
                <a:tab pos="2899442" algn="l"/>
              </a:tabLst>
              <a:defRPr>
                <a:solidFill>
                  <a:schemeClr val="tx1"/>
                </a:solidFill>
                <a:latin typeface="Times New Roman" charset="0"/>
                <a:ea typeface="ＭＳ Ｐゴシック" charset="0"/>
              </a:defRPr>
            </a:lvl9pPr>
          </a:lstStyle>
          <a:p>
            <a:pPr eaLnBrk="1" hangingPunct="1"/>
            <a:fld id="{DFBFB79C-10B4-4D44-9F03-670BB1D43644}" type="slidenum">
              <a:rPr lang="en-GB">
                <a:solidFill>
                  <a:srgbClr val="000000"/>
                </a:solidFill>
                <a:ea typeface="MS Gothic" charset="0"/>
                <a:cs typeface="MS Gothic" charset="0"/>
              </a:rPr>
              <a:pPr eaLnBrk="1" hangingPunct="1"/>
              <a:t>14</a:t>
            </a:fld>
            <a:endParaRPr lang="en-GB">
              <a:solidFill>
                <a:srgbClr val="000000"/>
              </a:solidFill>
              <a:ea typeface="MS Gothic" charset="0"/>
              <a:cs typeface="MS 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CA"/>
              <a:t>Dronabinol (Marinol) – distilled natural THC – no longer in Canada?</a:t>
            </a:r>
          </a:p>
        </p:txBody>
      </p:sp>
      <p:sp>
        <p:nvSpPr>
          <p:cNvPr id="49156" name="Slide Number Placeholder 3"/>
          <p:cNvSpPr>
            <a:spLocks noGrp="1"/>
          </p:cNvSpPr>
          <p:nvPr>
            <p:ph type="sldNum" sz="quarter" idx="5"/>
          </p:nvPr>
        </p:nvSpPr>
        <p:spPr>
          <a:noFill/>
        </p:spPr>
        <p:txBody>
          <a:bodyPr/>
          <a:lstStyle>
            <a:lvl1pPr>
              <a:tabLst>
                <a:tab pos="724860" algn="l"/>
                <a:tab pos="1449721" algn="l"/>
                <a:tab pos="2174581" algn="l"/>
                <a:tab pos="2899442" algn="l"/>
              </a:tabLst>
              <a:defRPr>
                <a:solidFill>
                  <a:schemeClr val="tx1"/>
                </a:solidFill>
                <a:latin typeface="Times New Roman" charset="0"/>
                <a:ea typeface="ＭＳ Ｐゴシック" charset="0"/>
              </a:defRPr>
            </a:lvl1pPr>
            <a:lvl2pPr marL="721776" indent="-277606">
              <a:tabLst>
                <a:tab pos="724860" algn="l"/>
                <a:tab pos="1449721" algn="l"/>
                <a:tab pos="2174581" algn="l"/>
                <a:tab pos="2899442" algn="l"/>
              </a:tabLst>
              <a:defRPr>
                <a:solidFill>
                  <a:schemeClr val="tx1"/>
                </a:solidFill>
                <a:latin typeface="Times New Roman" charset="0"/>
                <a:ea typeface="ＭＳ Ｐゴシック" charset="0"/>
              </a:defRPr>
            </a:lvl2pPr>
            <a:lvl3pPr marL="1110425" indent="-222085">
              <a:tabLst>
                <a:tab pos="724860" algn="l"/>
                <a:tab pos="1449721" algn="l"/>
                <a:tab pos="2174581" algn="l"/>
                <a:tab pos="2899442" algn="l"/>
              </a:tabLst>
              <a:defRPr>
                <a:solidFill>
                  <a:schemeClr val="tx1"/>
                </a:solidFill>
                <a:latin typeface="Times New Roman" charset="0"/>
                <a:ea typeface="ＭＳ Ｐゴシック" charset="0"/>
              </a:defRPr>
            </a:lvl3pPr>
            <a:lvl4pPr marL="1554594" indent="-222085">
              <a:tabLst>
                <a:tab pos="724860" algn="l"/>
                <a:tab pos="1449721" algn="l"/>
                <a:tab pos="2174581" algn="l"/>
                <a:tab pos="2899442" algn="l"/>
              </a:tabLst>
              <a:defRPr>
                <a:solidFill>
                  <a:schemeClr val="tx1"/>
                </a:solidFill>
                <a:latin typeface="Times New Roman" charset="0"/>
                <a:ea typeface="ＭＳ Ｐゴシック" charset="0"/>
              </a:defRPr>
            </a:lvl4pPr>
            <a:lvl5pPr marL="1998764" indent="-222085">
              <a:tabLst>
                <a:tab pos="724860" algn="l"/>
                <a:tab pos="1449721" algn="l"/>
                <a:tab pos="2174581" algn="l"/>
                <a:tab pos="2899442" algn="l"/>
              </a:tabLst>
              <a:defRPr>
                <a:solidFill>
                  <a:schemeClr val="tx1"/>
                </a:solidFill>
                <a:latin typeface="Times New Roman" charset="0"/>
                <a:ea typeface="ＭＳ Ｐゴシック" charset="0"/>
              </a:defRPr>
            </a:lvl5pPr>
            <a:lvl6pPr marL="2442934" indent="-222085" eaLnBrk="0" fontAlgn="base" hangingPunct="0">
              <a:spcBef>
                <a:spcPct val="0"/>
              </a:spcBef>
              <a:spcAft>
                <a:spcPct val="0"/>
              </a:spcAft>
              <a:tabLst>
                <a:tab pos="724860" algn="l"/>
                <a:tab pos="1449721" algn="l"/>
                <a:tab pos="2174581" algn="l"/>
                <a:tab pos="2899442" algn="l"/>
              </a:tabLst>
              <a:defRPr>
                <a:solidFill>
                  <a:schemeClr val="tx1"/>
                </a:solidFill>
                <a:latin typeface="Times New Roman" charset="0"/>
                <a:ea typeface="ＭＳ Ｐゴシック" charset="0"/>
              </a:defRPr>
            </a:lvl6pPr>
            <a:lvl7pPr marL="2887104" indent="-222085" eaLnBrk="0" fontAlgn="base" hangingPunct="0">
              <a:spcBef>
                <a:spcPct val="0"/>
              </a:spcBef>
              <a:spcAft>
                <a:spcPct val="0"/>
              </a:spcAft>
              <a:tabLst>
                <a:tab pos="724860" algn="l"/>
                <a:tab pos="1449721" algn="l"/>
                <a:tab pos="2174581" algn="l"/>
                <a:tab pos="2899442" algn="l"/>
              </a:tabLst>
              <a:defRPr>
                <a:solidFill>
                  <a:schemeClr val="tx1"/>
                </a:solidFill>
                <a:latin typeface="Times New Roman" charset="0"/>
                <a:ea typeface="ＭＳ Ｐゴシック" charset="0"/>
              </a:defRPr>
            </a:lvl7pPr>
            <a:lvl8pPr marL="3331274" indent="-222085" eaLnBrk="0" fontAlgn="base" hangingPunct="0">
              <a:spcBef>
                <a:spcPct val="0"/>
              </a:spcBef>
              <a:spcAft>
                <a:spcPct val="0"/>
              </a:spcAft>
              <a:tabLst>
                <a:tab pos="724860" algn="l"/>
                <a:tab pos="1449721" algn="l"/>
                <a:tab pos="2174581" algn="l"/>
                <a:tab pos="2899442" algn="l"/>
              </a:tabLst>
              <a:defRPr>
                <a:solidFill>
                  <a:schemeClr val="tx1"/>
                </a:solidFill>
                <a:latin typeface="Times New Roman" charset="0"/>
                <a:ea typeface="ＭＳ Ｐゴシック" charset="0"/>
              </a:defRPr>
            </a:lvl8pPr>
            <a:lvl9pPr marL="3775443" indent="-222085" eaLnBrk="0" fontAlgn="base" hangingPunct="0">
              <a:spcBef>
                <a:spcPct val="0"/>
              </a:spcBef>
              <a:spcAft>
                <a:spcPct val="0"/>
              </a:spcAft>
              <a:tabLst>
                <a:tab pos="724860" algn="l"/>
                <a:tab pos="1449721" algn="l"/>
                <a:tab pos="2174581" algn="l"/>
                <a:tab pos="2899442" algn="l"/>
              </a:tabLst>
              <a:defRPr>
                <a:solidFill>
                  <a:schemeClr val="tx1"/>
                </a:solidFill>
                <a:latin typeface="Times New Roman" charset="0"/>
                <a:ea typeface="ＭＳ Ｐゴシック" charset="0"/>
              </a:defRPr>
            </a:lvl9pPr>
          </a:lstStyle>
          <a:p>
            <a:pPr eaLnBrk="1" hangingPunct="1"/>
            <a:fld id="{789E085E-7314-C542-BB3F-E982C4E9147F}" type="slidenum">
              <a:rPr lang="en-GB">
                <a:solidFill>
                  <a:srgbClr val="000000"/>
                </a:solidFill>
                <a:ea typeface="MS Gothic" charset="0"/>
                <a:cs typeface="MS Gothic" charset="0"/>
              </a:rPr>
              <a:pPr eaLnBrk="1" hangingPunct="1"/>
              <a:t>15</a:t>
            </a:fld>
            <a:endParaRPr lang="en-GB">
              <a:solidFill>
                <a:srgbClr val="000000"/>
              </a:solidFill>
              <a:ea typeface="MS Gothic" charset="0"/>
              <a:cs typeface="MS 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residual effects</a:t>
            </a:r>
            <a:endParaRPr lang="en-US" dirty="0"/>
          </a:p>
        </p:txBody>
      </p:sp>
      <p:sp>
        <p:nvSpPr>
          <p:cNvPr id="4" name="Slide Number Placeholder 3"/>
          <p:cNvSpPr>
            <a:spLocks noGrp="1"/>
          </p:cNvSpPr>
          <p:nvPr>
            <p:ph type="sldNum" sz="quarter" idx="10"/>
          </p:nvPr>
        </p:nvSpPr>
        <p:spPr/>
        <p:txBody>
          <a:bodyPr/>
          <a:lstStyle/>
          <a:p>
            <a:fld id="{F8CBD28E-E642-4684-8834-E737503E42E8}" type="slidenum">
              <a:rPr lang="en-CA" smtClean="0"/>
              <a:pPr/>
              <a:t>16</a:t>
            </a:fld>
            <a:endParaRPr lang="en-CA"/>
          </a:p>
        </p:txBody>
      </p:sp>
    </p:spTree>
    <p:extLst>
      <p:ext uri="{BB962C8B-B14F-4D97-AF65-F5344CB8AC3E}">
        <p14:creationId xmlns:p14="http://schemas.microsoft.com/office/powerpoint/2010/main" xmlns="" val="350993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p:spPr>
        <p:txBody>
          <a:bodyPr/>
          <a:lstStyle/>
          <a:p>
            <a:endParaRPr lang="en-US" sz="800" dirty="0" smtClean="0">
              <a:cs typeface="+mn-cs"/>
            </a:endParaRPr>
          </a:p>
          <a:p>
            <a:pPr>
              <a:defRPr/>
            </a:pPr>
            <a:r>
              <a:rPr lang="en-CA" sz="800" dirty="0" err="1" smtClean="0"/>
              <a:t>Volkow</a:t>
            </a:r>
            <a:r>
              <a:rPr lang="en-CA" sz="800" dirty="0" smtClean="0"/>
              <a:t> N, et al. NEJM (2014)Jn,370;23:2219-2227</a:t>
            </a:r>
            <a:endParaRPr lang="en-US" sz="800" dirty="0" smtClean="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cs typeface="+mn-cs"/>
            </a:endParaRPr>
          </a:p>
          <a:p>
            <a:endParaRPr lang="en-CA" dirty="0">
              <a:latin typeface="Arial" charset="0"/>
            </a:endParaRPr>
          </a:p>
        </p:txBody>
      </p:sp>
      <p:sp>
        <p:nvSpPr>
          <p:cNvPr id="58371" name="Date Placeholder 3"/>
          <p:cNvSpPr>
            <a:spLocks noGrp="1"/>
          </p:cNvSpPr>
          <p:nvPr>
            <p:ph type="dt" sz="quarter" idx="1"/>
          </p:nvPr>
        </p:nvSpPr>
        <p:spPr>
          <a:noFill/>
        </p:spPr>
        <p:txBody>
          <a:bodyPr/>
          <a:lstStyle>
            <a:lvl1pPr>
              <a:defRPr sz="2300">
                <a:solidFill>
                  <a:schemeClr val="tx1"/>
                </a:solidFill>
                <a:latin typeface="Times New Roman" charset="0"/>
                <a:ea typeface="ＭＳ Ｐゴシック" charset="0"/>
                <a:cs typeface="ＭＳ Ｐゴシック" charset="0"/>
              </a:defRPr>
            </a:lvl1pPr>
            <a:lvl2pPr marL="721776" indent="-277606">
              <a:defRPr sz="2300">
                <a:solidFill>
                  <a:schemeClr val="tx1"/>
                </a:solidFill>
                <a:latin typeface="Times New Roman" charset="0"/>
                <a:ea typeface="ＭＳ Ｐゴシック" charset="0"/>
              </a:defRPr>
            </a:lvl2pPr>
            <a:lvl3pPr marL="1110425" indent="-222085">
              <a:defRPr sz="2300">
                <a:solidFill>
                  <a:schemeClr val="tx1"/>
                </a:solidFill>
                <a:latin typeface="Times New Roman" charset="0"/>
                <a:ea typeface="ＭＳ Ｐゴシック" charset="0"/>
              </a:defRPr>
            </a:lvl3pPr>
            <a:lvl4pPr marL="1554594" indent="-222085">
              <a:defRPr sz="2300">
                <a:solidFill>
                  <a:schemeClr val="tx1"/>
                </a:solidFill>
                <a:latin typeface="Times New Roman" charset="0"/>
                <a:ea typeface="ＭＳ Ｐゴシック" charset="0"/>
              </a:defRPr>
            </a:lvl4pPr>
            <a:lvl5pPr marL="1998764" indent="-222085">
              <a:defRPr sz="2300">
                <a:solidFill>
                  <a:schemeClr val="tx1"/>
                </a:solidFill>
                <a:latin typeface="Times New Roman" charset="0"/>
                <a:ea typeface="ＭＳ Ｐゴシック" charset="0"/>
              </a:defRPr>
            </a:lvl5pPr>
            <a:lvl6pPr marL="2442934" indent="-222085" eaLnBrk="0" fontAlgn="base" hangingPunct="0">
              <a:spcBef>
                <a:spcPct val="0"/>
              </a:spcBef>
              <a:spcAft>
                <a:spcPct val="0"/>
              </a:spcAft>
              <a:defRPr sz="2300">
                <a:solidFill>
                  <a:schemeClr val="tx1"/>
                </a:solidFill>
                <a:latin typeface="Times New Roman" charset="0"/>
                <a:ea typeface="ＭＳ Ｐゴシック" charset="0"/>
              </a:defRPr>
            </a:lvl6pPr>
            <a:lvl7pPr marL="2887104" indent="-222085" eaLnBrk="0" fontAlgn="base" hangingPunct="0">
              <a:spcBef>
                <a:spcPct val="0"/>
              </a:spcBef>
              <a:spcAft>
                <a:spcPct val="0"/>
              </a:spcAft>
              <a:defRPr sz="2300">
                <a:solidFill>
                  <a:schemeClr val="tx1"/>
                </a:solidFill>
                <a:latin typeface="Times New Roman" charset="0"/>
                <a:ea typeface="ＭＳ Ｐゴシック" charset="0"/>
              </a:defRPr>
            </a:lvl7pPr>
            <a:lvl8pPr marL="3331274" indent="-222085" eaLnBrk="0" fontAlgn="base" hangingPunct="0">
              <a:spcBef>
                <a:spcPct val="0"/>
              </a:spcBef>
              <a:spcAft>
                <a:spcPct val="0"/>
              </a:spcAft>
              <a:defRPr sz="2300">
                <a:solidFill>
                  <a:schemeClr val="tx1"/>
                </a:solidFill>
                <a:latin typeface="Times New Roman" charset="0"/>
                <a:ea typeface="ＭＳ Ｐゴシック" charset="0"/>
              </a:defRPr>
            </a:lvl8pPr>
            <a:lvl9pPr marL="3775443" indent="-222085" eaLnBrk="0" fontAlgn="base" hangingPunct="0">
              <a:spcBef>
                <a:spcPct val="0"/>
              </a:spcBef>
              <a:spcAft>
                <a:spcPct val="0"/>
              </a:spcAft>
              <a:defRPr sz="2300">
                <a:solidFill>
                  <a:schemeClr val="tx1"/>
                </a:solidFill>
                <a:latin typeface="Times New Roman" charset="0"/>
                <a:ea typeface="ＭＳ Ｐゴシック" charset="0"/>
              </a:defRPr>
            </a:lvl9pPr>
          </a:lstStyle>
          <a:p>
            <a:fld id="{8A10F401-7DF0-044C-B69C-3E4E20AF855E}" type="datetime1">
              <a:rPr lang="en-US" sz="1200"/>
              <a:pPr/>
              <a:t>5/27/2015</a:t>
            </a:fld>
            <a:endParaRPr lang="en-US" sz="1200"/>
          </a:p>
        </p:txBody>
      </p:sp>
      <p:sp>
        <p:nvSpPr>
          <p:cNvPr id="58372" name="Slide Number Placeholder 4"/>
          <p:cNvSpPr>
            <a:spLocks noGrp="1"/>
          </p:cNvSpPr>
          <p:nvPr>
            <p:ph type="sldNum" sz="quarter" idx="5"/>
          </p:nvPr>
        </p:nvSpPr>
        <p:spPr>
          <a:noFill/>
        </p:spPr>
        <p:txBody>
          <a:bodyPr/>
          <a:lstStyle>
            <a:lvl1pPr>
              <a:defRPr sz="2300">
                <a:solidFill>
                  <a:schemeClr val="tx1"/>
                </a:solidFill>
                <a:latin typeface="Times New Roman" charset="0"/>
                <a:ea typeface="ＭＳ Ｐゴシック" charset="0"/>
                <a:cs typeface="ＭＳ Ｐゴシック" charset="0"/>
              </a:defRPr>
            </a:lvl1pPr>
            <a:lvl2pPr marL="721776" indent="-277606">
              <a:defRPr sz="2300">
                <a:solidFill>
                  <a:schemeClr val="tx1"/>
                </a:solidFill>
                <a:latin typeface="Times New Roman" charset="0"/>
                <a:ea typeface="ＭＳ Ｐゴシック" charset="0"/>
              </a:defRPr>
            </a:lvl2pPr>
            <a:lvl3pPr marL="1110425" indent="-222085">
              <a:defRPr sz="2300">
                <a:solidFill>
                  <a:schemeClr val="tx1"/>
                </a:solidFill>
                <a:latin typeface="Times New Roman" charset="0"/>
                <a:ea typeface="ＭＳ Ｐゴシック" charset="0"/>
              </a:defRPr>
            </a:lvl3pPr>
            <a:lvl4pPr marL="1554594" indent="-222085">
              <a:defRPr sz="2300">
                <a:solidFill>
                  <a:schemeClr val="tx1"/>
                </a:solidFill>
                <a:latin typeface="Times New Roman" charset="0"/>
                <a:ea typeface="ＭＳ Ｐゴシック" charset="0"/>
              </a:defRPr>
            </a:lvl4pPr>
            <a:lvl5pPr marL="1998764" indent="-222085">
              <a:defRPr sz="2300">
                <a:solidFill>
                  <a:schemeClr val="tx1"/>
                </a:solidFill>
                <a:latin typeface="Times New Roman" charset="0"/>
                <a:ea typeface="ＭＳ Ｐゴシック" charset="0"/>
              </a:defRPr>
            </a:lvl5pPr>
            <a:lvl6pPr marL="2442934" indent="-222085" eaLnBrk="0" fontAlgn="base" hangingPunct="0">
              <a:spcBef>
                <a:spcPct val="0"/>
              </a:spcBef>
              <a:spcAft>
                <a:spcPct val="0"/>
              </a:spcAft>
              <a:defRPr sz="2300">
                <a:solidFill>
                  <a:schemeClr val="tx1"/>
                </a:solidFill>
                <a:latin typeface="Times New Roman" charset="0"/>
                <a:ea typeface="ＭＳ Ｐゴシック" charset="0"/>
              </a:defRPr>
            </a:lvl6pPr>
            <a:lvl7pPr marL="2887104" indent="-222085" eaLnBrk="0" fontAlgn="base" hangingPunct="0">
              <a:spcBef>
                <a:spcPct val="0"/>
              </a:spcBef>
              <a:spcAft>
                <a:spcPct val="0"/>
              </a:spcAft>
              <a:defRPr sz="2300">
                <a:solidFill>
                  <a:schemeClr val="tx1"/>
                </a:solidFill>
                <a:latin typeface="Times New Roman" charset="0"/>
                <a:ea typeface="ＭＳ Ｐゴシック" charset="0"/>
              </a:defRPr>
            </a:lvl7pPr>
            <a:lvl8pPr marL="3331274" indent="-222085" eaLnBrk="0" fontAlgn="base" hangingPunct="0">
              <a:spcBef>
                <a:spcPct val="0"/>
              </a:spcBef>
              <a:spcAft>
                <a:spcPct val="0"/>
              </a:spcAft>
              <a:defRPr sz="2300">
                <a:solidFill>
                  <a:schemeClr val="tx1"/>
                </a:solidFill>
                <a:latin typeface="Times New Roman" charset="0"/>
                <a:ea typeface="ＭＳ Ｐゴシック" charset="0"/>
              </a:defRPr>
            </a:lvl8pPr>
            <a:lvl9pPr marL="3775443" indent="-222085" eaLnBrk="0" fontAlgn="base" hangingPunct="0">
              <a:spcBef>
                <a:spcPct val="0"/>
              </a:spcBef>
              <a:spcAft>
                <a:spcPct val="0"/>
              </a:spcAft>
              <a:defRPr sz="2300">
                <a:solidFill>
                  <a:schemeClr val="tx1"/>
                </a:solidFill>
                <a:latin typeface="Times New Roman" charset="0"/>
                <a:ea typeface="ＭＳ Ｐゴシック" charset="0"/>
              </a:defRPr>
            </a:lvl9pPr>
          </a:lstStyle>
          <a:p>
            <a:fld id="{A3336764-E4F3-9A4E-9A47-D100E4F937E3}" type="slidenum">
              <a:rPr lang="en-US" sz="1200"/>
              <a:pPr/>
              <a:t>17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CA"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FACB919-7BF7-814A-91D9-35D4AB2DB4C5}" type="datetimeFigureOut">
              <a:rPr lang="en-US" smtClean="0"/>
              <a:pPr/>
              <a:t>5/27/2015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273F458-3484-1E4D-9B9D-3570C3F1880D}"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FACB919-7BF7-814A-91D9-35D4AB2DB4C5}"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3F458-3484-1E4D-9B9D-3570C3F188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CA"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FACB919-7BF7-814A-91D9-35D4AB2DB4C5}"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3F458-3484-1E4D-9B9D-3570C3F188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a:defRPr/>
            </a:lvl1pPr>
          </a:lstStyle>
          <a:p>
            <a:pPr>
              <a:defRPr/>
            </a:pPr>
            <a:endParaRPr lang="en-CA"/>
          </a:p>
        </p:txBody>
      </p:sp>
      <p:sp>
        <p:nvSpPr>
          <p:cNvPr id="6" name="Rectangle 5"/>
          <p:cNvSpPr>
            <a:spLocks noGrp="1" noChangeArrowheads="1"/>
          </p:cNvSpPr>
          <p:nvPr>
            <p:ph type="ftr" sz="quarter" idx="11"/>
          </p:nvPr>
        </p:nvSpPr>
        <p:spPr/>
        <p:txBody>
          <a:bodyPr/>
          <a:lstStyle>
            <a:lvl1pPr>
              <a:defRPr/>
            </a:lvl1pPr>
          </a:lstStyle>
          <a:p>
            <a:pPr>
              <a:defRPr/>
            </a:pPr>
            <a:endParaRPr lang="en-CA"/>
          </a:p>
        </p:txBody>
      </p:sp>
      <p:sp>
        <p:nvSpPr>
          <p:cNvPr id="7" name="Rectangle 6"/>
          <p:cNvSpPr>
            <a:spLocks noGrp="1" noChangeArrowheads="1"/>
          </p:cNvSpPr>
          <p:nvPr>
            <p:ph type="sldNum" sz="quarter" idx="12"/>
          </p:nvPr>
        </p:nvSpPr>
        <p:spPr/>
        <p:txBody>
          <a:bodyPr/>
          <a:lstStyle>
            <a:lvl1pPr>
              <a:defRPr/>
            </a:lvl1pPr>
          </a:lstStyle>
          <a:p>
            <a:pPr>
              <a:defRPr/>
            </a:pPr>
            <a:fld id="{DDFAE939-951F-DC42-AF42-54C30961DEDA}" type="slidenum">
              <a:rPr lang="en-CA"/>
              <a:pPr>
                <a:defRPr/>
              </a:pPr>
              <a:t>‹#›</a:t>
            </a:fld>
            <a:endParaRPr lang="en-CA"/>
          </a:p>
        </p:txBody>
      </p:sp>
    </p:spTree>
    <p:extLst>
      <p:ext uri="{BB962C8B-B14F-4D97-AF65-F5344CB8AC3E}">
        <p14:creationId xmlns:p14="http://schemas.microsoft.com/office/powerpoint/2010/main" xmlns="" val="348956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6FACB919-7BF7-814A-91D9-35D4AB2DB4C5}"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3F458-3484-1E4D-9B9D-3570C3F188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FACB919-7BF7-814A-91D9-35D4AB2DB4C5}" type="datetimeFigureOut">
              <a:rPr lang="en-US" smtClean="0"/>
              <a:pPr/>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3F458-3484-1E4D-9B9D-3570C3F188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6FACB919-7BF7-814A-91D9-35D4AB2DB4C5}" type="datetimeFigureOut">
              <a:rPr lang="en-US" smtClean="0"/>
              <a:pPr/>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3F458-3484-1E4D-9B9D-3570C3F1880D}"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6FACB919-7BF7-814A-91D9-35D4AB2DB4C5}" type="datetimeFigureOut">
              <a:rPr lang="en-US" smtClean="0"/>
              <a:pPr/>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3F458-3484-1E4D-9B9D-3570C3F188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FACB919-7BF7-814A-91D9-35D4AB2DB4C5}" type="datetimeFigureOut">
              <a:rPr lang="en-US" smtClean="0"/>
              <a:pPr/>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3F458-3484-1E4D-9B9D-3570C3F188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CB919-7BF7-814A-91D9-35D4AB2DB4C5}" type="datetimeFigureOut">
              <a:rPr lang="en-US" smtClean="0"/>
              <a:pPr/>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3F458-3484-1E4D-9B9D-3570C3F188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FACB919-7BF7-814A-91D9-35D4AB2DB4C5}" type="datetimeFigureOut">
              <a:rPr lang="en-US" smtClean="0"/>
              <a:pPr/>
              <a:t>5/27/2015</a:t>
            </a:fld>
            <a:endParaRPr lang="en-US"/>
          </a:p>
        </p:txBody>
      </p:sp>
      <p:sp>
        <p:nvSpPr>
          <p:cNvPr id="7" name="Slide Number Placeholder 6"/>
          <p:cNvSpPr>
            <a:spLocks noGrp="1"/>
          </p:cNvSpPr>
          <p:nvPr>
            <p:ph type="sldNum" sz="quarter" idx="12"/>
          </p:nvPr>
        </p:nvSpPr>
        <p:spPr/>
        <p:txBody>
          <a:bodyPr/>
          <a:lstStyle/>
          <a:p>
            <a:fld id="{1273F458-3484-1E4D-9B9D-3570C3F1880D}"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CA"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CA"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FACB919-7BF7-814A-91D9-35D4AB2DB4C5}" type="datetimeFigureOut">
              <a:rPr lang="en-US" smtClean="0"/>
              <a:pPr/>
              <a:t>5/27/2015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273F458-3484-1E4D-9B9D-3570C3F188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FACB919-7BF7-814A-91D9-35D4AB2DB4C5}" type="datetimeFigureOut">
              <a:rPr lang="en-US" smtClean="0"/>
              <a:pPr/>
              <a:t>5/27/2015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273F458-3484-1E4D-9B9D-3570C3F188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cbi.nim.nih.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cbc.ca/documentaries/natureofthings/2010/downsideofhigh/resources.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cbc.ca/documentaries/natureofthings/2010/downsideofhigh/resources.html" TargetMode="External"/><Relationship Id="rId2" Type="http://schemas.openxmlformats.org/officeDocument/2006/relationships/hyperlink" Target="http://www.ncbi.nim.nih.gov/"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aan.com/Guidelines/Home/GetGuidelineContent/649" TargetMode="External"/><Relationship Id="rId2" Type="http://schemas.openxmlformats.org/officeDocument/2006/relationships/hyperlink" Target="http://onlinelibrary.wiley.com/doi/10.1002/(SICI)1099-1077(1998110)13:2+%3c%3e1.0.CO;2-T/issueto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381142"/>
            <a:ext cx="3313355" cy="1899534"/>
          </a:xfrm>
        </p:spPr>
        <p:txBody>
          <a:bodyPr>
            <a:normAutofit fontScale="90000"/>
          </a:bodyPr>
          <a:lstStyle/>
          <a:p>
            <a:r>
              <a:rPr lang="en-US" b="1" dirty="0" smtClean="0"/>
              <a:t>Marijuana</a:t>
            </a:r>
            <a:r>
              <a:rPr lang="en-US" dirty="0" smtClean="0"/>
              <a:t>: </a:t>
            </a:r>
            <a:r>
              <a:rPr lang="en-US" sz="3100" dirty="0" smtClean="0"/>
              <a:t>Is it appropriate for the treatment of persistent pain?  </a:t>
            </a:r>
            <a:r>
              <a:rPr lang="en-CA" sz="3100" dirty="0" smtClean="0"/>
              <a:t> </a:t>
            </a:r>
            <a:endParaRPr lang="en-US" sz="3100" dirty="0"/>
          </a:p>
        </p:txBody>
      </p:sp>
      <p:sp>
        <p:nvSpPr>
          <p:cNvPr id="3" name="Subtitle 2"/>
          <p:cNvSpPr>
            <a:spLocks noGrp="1"/>
          </p:cNvSpPr>
          <p:nvPr>
            <p:ph type="subTitle" idx="1"/>
          </p:nvPr>
        </p:nvSpPr>
        <p:spPr>
          <a:xfrm>
            <a:off x="4733365" y="4487333"/>
            <a:ext cx="3482839" cy="1460501"/>
          </a:xfrm>
        </p:spPr>
        <p:txBody>
          <a:bodyPr>
            <a:noAutofit/>
          </a:bodyPr>
          <a:lstStyle/>
          <a:p>
            <a:r>
              <a:rPr lang="en-US" sz="1600" b="1" dirty="0" smtClean="0"/>
              <a:t>Launette Rieb </a:t>
            </a:r>
          </a:p>
          <a:p>
            <a:r>
              <a:rPr lang="en-US" sz="1400" dirty="0" smtClean="0"/>
              <a:t>MD, MSc, CCFP, FCFP, dip ABAM</a:t>
            </a:r>
          </a:p>
          <a:p>
            <a:r>
              <a:rPr lang="en-US" sz="1400" dirty="0" smtClean="0"/>
              <a:t>Clinical Associate Professor, UBC</a:t>
            </a:r>
          </a:p>
          <a:p>
            <a:endParaRPr lang="en-US" sz="1400" dirty="0" smtClean="0"/>
          </a:p>
          <a:p>
            <a:r>
              <a:rPr lang="en-US" sz="1400" dirty="0" smtClean="0"/>
              <a:t>Thoughtful </a:t>
            </a:r>
            <a:r>
              <a:rPr lang="en-US" sz="1400" dirty="0"/>
              <a:t>Approach to Chronic </a:t>
            </a:r>
            <a:r>
              <a:rPr lang="en-US" sz="1400" dirty="0" smtClean="0"/>
              <a:t>Pain. Medford, Oregon, May 28-30, 2015</a:t>
            </a:r>
            <a:endParaRPr lang="en-US" sz="1400" dirty="0"/>
          </a:p>
          <a:p>
            <a:endParaRPr lang="en-US" sz="1600" dirty="0" smtClean="0"/>
          </a:p>
        </p:txBody>
      </p:sp>
      <p:pic>
        <p:nvPicPr>
          <p:cNvPr id="5" name="Picture 3" descr="MJPlant.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446" y="2355657"/>
            <a:ext cx="3289072" cy="383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7129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27899"/>
            <a:ext cx="7024744" cy="1143000"/>
          </a:xfrm>
        </p:spPr>
        <p:txBody>
          <a:bodyPr/>
          <a:lstStyle/>
          <a:p>
            <a:r>
              <a:rPr lang="en-US" dirty="0" smtClean="0"/>
              <a:t>Remember</a:t>
            </a:r>
            <a:endParaRPr lang="en-US" dirty="0"/>
          </a:p>
        </p:txBody>
      </p:sp>
      <p:sp>
        <p:nvSpPr>
          <p:cNvPr id="3" name="Content Placeholder 2"/>
          <p:cNvSpPr>
            <a:spLocks noGrp="1"/>
          </p:cNvSpPr>
          <p:nvPr>
            <p:ph idx="1"/>
          </p:nvPr>
        </p:nvSpPr>
        <p:spPr>
          <a:xfrm>
            <a:off x="1043492" y="2509148"/>
            <a:ext cx="6777317" cy="3754908"/>
          </a:xfrm>
        </p:spPr>
        <p:txBody>
          <a:bodyPr>
            <a:normAutofit lnSpcReduction="10000"/>
          </a:bodyPr>
          <a:lstStyle/>
          <a:p>
            <a:r>
              <a:rPr lang="en-US" dirty="0" smtClean="0"/>
              <a:t>All mood altering substances can reduce pain while </a:t>
            </a:r>
            <a:r>
              <a:rPr lang="en-US" dirty="0" smtClean="0">
                <a:solidFill>
                  <a:srgbClr val="FF0000"/>
                </a:solidFill>
              </a:rPr>
              <a:t>intoxicated</a:t>
            </a:r>
          </a:p>
          <a:p>
            <a:endParaRPr lang="en-US" dirty="0"/>
          </a:p>
          <a:p>
            <a:r>
              <a:rPr lang="en-US" dirty="0" smtClean="0"/>
              <a:t>All substances (including pain medications) that cause </a:t>
            </a:r>
            <a:r>
              <a:rPr lang="en-US" dirty="0" smtClean="0">
                <a:solidFill>
                  <a:srgbClr val="0000FF"/>
                </a:solidFill>
              </a:rPr>
              <a:t>dopamine</a:t>
            </a:r>
            <a:r>
              <a:rPr lang="en-US" dirty="0" smtClean="0"/>
              <a:t> release in the </a:t>
            </a:r>
            <a:r>
              <a:rPr lang="en-US" dirty="0" err="1" smtClean="0"/>
              <a:t>misolimbic</a:t>
            </a:r>
            <a:r>
              <a:rPr lang="en-US" dirty="0" smtClean="0"/>
              <a:t> system can be overvalued – even in the absence of true addiction – hence the emotional attachment around discussing opioids, cannabinoids, </a:t>
            </a:r>
            <a:r>
              <a:rPr lang="en-US" dirty="0" err="1" smtClean="0"/>
              <a:t>benzos</a:t>
            </a:r>
            <a:r>
              <a:rPr lang="en-US" dirty="0"/>
              <a:t>,</a:t>
            </a:r>
            <a:r>
              <a:rPr lang="en-US" dirty="0" smtClean="0"/>
              <a:t> etc. with patients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3941" y="26878"/>
            <a:ext cx="3924463" cy="2296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302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3230" y="456164"/>
            <a:ext cx="7024744" cy="1143000"/>
          </a:xfrm>
        </p:spPr>
        <p:txBody>
          <a:bodyPr/>
          <a:lstStyle/>
          <a:p>
            <a:pPr>
              <a:defRPr/>
            </a:pPr>
            <a:r>
              <a:rPr lang="en-CA" dirty="0">
                <a:latin typeface="Times New Roman" charset="0"/>
                <a:cs typeface="+mj-cs"/>
              </a:rPr>
              <a:t>THC </a:t>
            </a:r>
            <a:r>
              <a:rPr lang="en-CA" dirty="0" err="1">
                <a:latin typeface="Times New Roman" charset="0"/>
                <a:cs typeface="+mj-cs"/>
              </a:rPr>
              <a:t>vs</a:t>
            </a:r>
            <a:r>
              <a:rPr lang="en-CA" dirty="0">
                <a:latin typeface="Times New Roman" charset="0"/>
                <a:cs typeface="+mj-cs"/>
              </a:rPr>
              <a:t> CBD</a:t>
            </a:r>
          </a:p>
        </p:txBody>
      </p:sp>
      <p:sp>
        <p:nvSpPr>
          <p:cNvPr id="31747" name="Content Placeholder 2"/>
          <p:cNvSpPr>
            <a:spLocks noGrp="1"/>
          </p:cNvSpPr>
          <p:nvPr>
            <p:ph idx="1"/>
          </p:nvPr>
        </p:nvSpPr>
        <p:spPr>
          <a:xfrm>
            <a:off x="457200" y="1893511"/>
            <a:ext cx="7955443" cy="4532980"/>
          </a:xfrm>
        </p:spPr>
        <p:txBody>
          <a:bodyPr>
            <a:normAutofit/>
          </a:bodyPr>
          <a:lstStyle/>
          <a:p>
            <a:pPr marL="469900" lvl="1" indent="-469900">
              <a:buClr>
                <a:schemeClr val="bg2"/>
              </a:buClr>
              <a:buSzPct val="70000"/>
              <a:buFont typeface="Wingdings" charset="0"/>
              <a:buChar char="o"/>
              <a:defRPr/>
            </a:pPr>
            <a:r>
              <a:rPr lang="en-US" sz="2800" dirty="0" err="1"/>
              <a:t>Cannabidiol</a:t>
            </a:r>
            <a:r>
              <a:rPr lang="en-US" sz="2800" dirty="0"/>
              <a:t> (</a:t>
            </a:r>
            <a:r>
              <a:rPr lang="en-US" sz="2800" b="1" dirty="0">
                <a:solidFill>
                  <a:srgbClr val="0070C0"/>
                </a:solidFill>
              </a:rPr>
              <a:t>CBD</a:t>
            </a:r>
            <a:r>
              <a:rPr lang="en-US" sz="2800" dirty="0"/>
              <a:t>) </a:t>
            </a:r>
            <a:r>
              <a:rPr lang="en-US" sz="2800" dirty="0" smtClean="0"/>
              <a:t>produced by plant</a:t>
            </a:r>
          </a:p>
          <a:p>
            <a:pPr marL="469900" lvl="1" indent="-469900">
              <a:buClr>
                <a:schemeClr val="bg2"/>
              </a:buClr>
              <a:buSzPct val="70000"/>
              <a:buFont typeface="Wingdings" charset="0"/>
              <a:buChar char="o"/>
              <a:defRPr/>
            </a:pPr>
            <a:endParaRPr lang="en-US" sz="800" dirty="0" smtClean="0"/>
          </a:p>
          <a:p>
            <a:pPr marL="469900" lvl="1" indent="-469900">
              <a:buClr>
                <a:schemeClr val="bg2"/>
              </a:buClr>
              <a:buSzPct val="70000"/>
              <a:buFont typeface="Wingdings" charset="0"/>
              <a:buChar char="o"/>
              <a:defRPr/>
            </a:pPr>
            <a:r>
              <a:rPr lang="en-US" sz="2800" b="1" dirty="0" smtClean="0">
                <a:solidFill>
                  <a:srgbClr val="3366FF"/>
                </a:solidFill>
              </a:rPr>
              <a:t>Protective</a:t>
            </a:r>
            <a:r>
              <a:rPr lang="en-US" sz="2800" dirty="0" smtClean="0"/>
              <a:t> </a:t>
            </a:r>
            <a:r>
              <a:rPr lang="en-US" sz="2800" dirty="0"/>
              <a:t>against </a:t>
            </a:r>
            <a:r>
              <a:rPr lang="en-US" sz="2800" dirty="0" smtClean="0"/>
              <a:t>psychosis, anxiolytic </a:t>
            </a:r>
          </a:p>
          <a:p>
            <a:pPr marL="469900" lvl="1" indent="-469900">
              <a:buClr>
                <a:schemeClr val="bg2"/>
              </a:buClr>
              <a:buSzPct val="70000"/>
              <a:buFont typeface="Wingdings" charset="0"/>
              <a:buChar char="o"/>
              <a:defRPr/>
            </a:pPr>
            <a:endParaRPr lang="en-US" sz="800" dirty="0"/>
          </a:p>
          <a:p>
            <a:pPr marL="469900" lvl="1" indent="-469900">
              <a:buClr>
                <a:schemeClr val="bg2"/>
              </a:buClr>
              <a:buSzPct val="70000"/>
              <a:buFont typeface="Wingdings" charset="0"/>
              <a:buChar char="o"/>
              <a:defRPr/>
            </a:pPr>
            <a:r>
              <a:rPr lang="en-US" sz="2800" dirty="0"/>
              <a:t>As the </a:t>
            </a:r>
            <a:r>
              <a:rPr lang="en-US" sz="2800" dirty="0" smtClean="0"/>
              <a:t>marijuana </a:t>
            </a:r>
            <a:r>
              <a:rPr lang="en-US" sz="2800" b="1" dirty="0">
                <a:solidFill>
                  <a:schemeClr val="accent1"/>
                </a:solidFill>
              </a:rPr>
              <a:t>THC content goes up</a:t>
            </a:r>
            <a:r>
              <a:rPr lang="en-US" sz="2800" b="1" dirty="0">
                <a:solidFill>
                  <a:srgbClr val="0070C0"/>
                </a:solidFill>
              </a:rPr>
              <a:t>, the CBD content goes </a:t>
            </a:r>
            <a:r>
              <a:rPr lang="en-US" sz="2800" b="1" dirty="0" smtClean="0">
                <a:solidFill>
                  <a:srgbClr val="0070C0"/>
                </a:solidFill>
              </a:rPr>
              <a:t>down</a:t>
            </a:r>
          </a:p>
          <a:p>
            <a:pPr marL="469900" lvl="1" indent="-469900">
              <a:buClr>
                <a:schemeClr val="bg2"/>
              </a:buClr>
              <a:buSzPct val="70000"/>
              <a:buFont typeface="Wingdings" charset="0"/>
              <a:buChar char="o"/>
              <a:defRPr/>
            </a:pPr>
            <a:endParaRPr lang="en-US" sz="800" dirty="0"/>
          </a:p>
          <a:p>
            <a:pPr marL="469900" lvl="1" indent="-469900">
              <a:buClr>
                <a:schemeClr val="bg2"/>
              </a:buClr>
              <a:buSzPct val="70000"/>
              <a:buFont typeface="Wingdings" charset="0"/>
              <a:buChar char="o"/>
              <a:defRPr/>
            </a:pPr>
            <a:r>
              <a:rPr lang="en-US" sz="2800" dirty="0"/>
              <a:t>In 1960s marijuana had </a:t>
            </a:r>
            <a:r>
              <a:rPr lang="en-US" sz="2800" dirty="0" smtClean="0"/>
              <a:t>2-3% THC and CBD </a:t>
            </a:r>
          </a:p>
          <a:p>
            <a:pPr marL="469900" lvl="1" indent="-469900">
              <a:buClr>
                <a:schemeClr val="bg2"/>
              </a:buClr>
              <a:buSzPct val="70000"/>
              <a:buFont typeface="Wingdings" charset="0"/>
              <a:buChar char="o"/>
              <a:defRPr/>
            </a:pPr>
            <a:endParaRPr lang="en-US" sz="800" dirty="0" smtClean="0"/>
          </a:p>
          <a:p>
            <a:pPr marL="469900" lvl="1" indent="-469900">
              <a:buClr>
                <a:schemeClr val="bg2"/>
              </a:buClr>
              <a:buSzPct val="70000"/>
              <a:buFont typeface="Wingdings" charset="0"/>
              <a:buChar char="o"/>
              <a:defRPr/>
            </a:pPr>
            <a:r>
              <a:rPr lang="en-US" sz="2800" dirty="0" smtClean="0"/>
              <a:t>Now </a:t>
            </a:r>
            <a:r>
              <a:rPr lang="en-US" sz="2800" dirty="0"/>
              <a:t>THC </a:t>
            </a:r>
            <a:r>
              <a:rPr lang="en-US" sz="2800" dirty="0" smtClean="0"/>
              <a:t>can be up to 25% </a:t>
            </a:r>
            <a:r>
              <a:rPr lang="en-US" sz="2800" dirty="0"/>
              <a:t>&amp; CBD </a:t>
            </a:r>
            <a:r>
              <a:rPr lang="en-US" sz="2800" dirty="0" smtClean="0"/>
              <a:t>near 0</a:t>
            </a:r>
          </a:p>
          <a:p>
            <a:pPr marL="469900" lvl="1" indent="-469900">
              <a:buClr>
                <a:schemeClr val="bg2"/>
              </a:buClr>
              <a:buSzPct val="70000"/>
              <a:buFont typeface="Wingdings" charset="0"/>
              <a:buChar char="o"/>
              <a:defRPr/>
            </a:pPr>
            <a:endParaRPr lang="en-US" sz="800" dirty="0" smtClean="0"/>
          </a:p>
          <a:p>
            <a:pPr marL="469900" lvl="1" indent="-469900">
              <a:buClr>
                <a:schemeClr val="bg2"/>
              </a:buClr>
              <a:buSzPct val="70000"/>
              <a:buFont typeface="Wingdings" charset="0"/>
              <a:buChar char="o"/>
              <a:defRPr/>
            </a:pPr>
            <a:r>
              <a:rPr lang="en-US" sz="2800" dirty="0" smtClean="0"/>
              <a:t>Some strains have high CBD and low THC </a:t>
            </a:r>
          </a:p>
          <a:p>
            <a:pPr>
              <a:defRPr/>
            </a:pPr>
            <a:endParaRPr lang="en-CA" dirty="0">
              <a:latin typeface="Times New Roman" charset="0"/>
              <a:cs typeface="+mn-cs"/>
            </a:endParaRPr>
          </a:p>
        </p:txBody>
      </p:sp>
    </p:spTree>
    <p:extLst>
      <p:ext uri="{BB962C8B-B14F-4D97-AF65-F5344CB8AC3E}">
        <p14:creationId xmlns:p14="http://schemas.microsoft.com/office/powerpoint/2010/main" xmlns="" val="2061483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68899" y="49530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r>
              <a:rPr lang="en-US" sz="3800" b="1" kern="0" dirty="0" smtClean="0">
                <a:solidFill>
                  <a:srgbClr val="000000"/>
                </a:solidFill>
                <a:latin typeface="Corbel" panose="020B0503020204020204" pitchFamily="34" charset="0"/>
              </a:rPr>
              <a:t>Increasing Potency of Marijuana </a:t>
            </a:r>
          </a:p>
          <a:p>
            <a:r>
              <a:rPr lang="en-US" sz="3800" b="1" kern="0" dirty="0" smtClean="0">
                <a:solidFill>
                  <a:srgbClr val="000000"/>
                </a:solidFill>
                <a:latin typeface="Corbel" panose="020B0503020204020204" pitchFamily="34" charset="0"/>
              </a:rPr>
              <a:t>(% </a:t>
            </a:r>
            <a:r>
              <a:rPr lang="el-GR" sz="3800" b="1" i="0" kern="0" dirty="0" smtClean="0">
                <a:solidFill>
                  <a:srgbClr val="000000"/>
                </a:solidFill>
                <a:latin typeface="Corbel" panose="020B0503020204020204" pitchFamily="34" charset="0"/>
              </a:rPr>
              <a:t>Δ</a:t>
            </a:r>
            <a:r>
              <a:rPr lang="en-US" sz="3800" b="1" i="0" kern="0" dirty="0" smtClean="0">
                <a:solidFill>
                  <a:srgbClr val="000000"/>
                </a:solidFill>
                <a:latin typeface="Corbel" panose="020B0503020204020204" pitchFamily="34" charset="0"/>
              </a:rPr>
              <a:t>-9 THC</a:t>
            </a:r>
            <a:r>
              <a:rPr lang="en-US" sz="3800" b="1" kern="0" dirty="0" smtClean="0">
                <a:solidFill>
                  <a:srgbClr val="000000"/>
                </a:solidFill>
                <a:latin typeface="Corbel" panose="020B0503020204020204" pitchFamily="34" charset="0"/>
              </a:rPr>
              <a:t>)</a:t>
            </a:r>
          </a:p>
        </p:txBody>
      </p:sp>
      <p:sp>
        <p:nvSpPr>
          <p:cNvPr id="9" name="Footer Placeholder 3"/>
          <p:cNvSpPr>
            <a:spLocks noGrp="1"/>
          </p:cNvSpPr>
          <p:nvPr>
            <p:ph type="ftr" sz="quarter" idx="10"/>
          </p:nvPr>
        </p:nvSpPr>
        <p:spPr>
          <a:xfrm>
            <a:off x="3601851" y="6400800"/>
            <a:ext cx="5440549" cy="533400"/>
          </a:xfrm>
          <a:noFill/>
        </p:spPr>
        <p:txBody>
          <a:bodyPr/>
          <a:lstStyle/>
          <a:p>
            <a:pPr algn="r"/>
            <a:r>
              <a:rPr lang="en-US" sz="1600" dirty="0" smtClean="0">
                <a:solidFill>
                  <a:srgbClr val="000000"/>
                </a:solidFill>
                <a:latin typeface="Corbel" panose="020B0503020204020204" pitchFamily="34" charset="0"/>
              </a:rPr>
              <a:t>SOURCE: University of Mississippi Marijuana Project</a:t>
            </a:r>
          </a:p>
        </p:txBody>
      </p:sp>
      <p:sp>
        <p:nvSpPr>
          <p:cNvPr id="11" name="Line 26"/>
          <p:cNvSpPr>
            <a:spLocks noChangeShapeType="1"/>
          </p:cNvSpPr>
          <p:nvPr/>
        </p:nvSpPr>
        <p:spPr bwMode="auto">
          <a:xfrm>
            <a:off x="-6571" y="1066800"/>
            <a:ext cx="9150571" cy="0"/>
          </a:xfrm>
          <a:prstGeom prst="line">
            <a:avLst/>
          </a:prstGeom>
          <a:noFill/>
          <a:ln w="57150">
            <a:solidFill>
              <a:srgbClr val="FF0000"/>
            </a:solidFill>
            <a:round/>
            <a:headEnd/>
            <a:tailEnd/>
          </a:ln>
          <a:effectLst/>
        </p:spPr>
        <p:txBody>
          <a:bodyPr wrap="none" lIns="80483" tIns="40287" rIns="80483" bIns="40287" anchor="ctr"/>
          <a:lstStyle/>
          <a:p>
            <a:pPr algn="ctr" defTabSz="401810" fontAlgn="auto">
              <a:lnSpc>
                <a:spcPct val="85000"/>
              </a:lnSpc>
              <a:spcBef>
                <a:spcPts val="0"/>
              </a:spcBef>
              <a:spcAft>
                <a:spcPts val="0"/>
              </a:spcAft>
            </a:pPr>
            <a:endParaRPr lang="en-US" sz="3400" i="0" dirty="0">
              <a:solidFill>
                <a:srgbClr val="FFFFFF"/>
              </a:solidFill>
              <a:latin typeface="Corbel" panose="020B0503020204020204" pitchFamily="34" charset="0"/>
              <a:ea typeface="ＭＳ Ｐゴシック" charset="-128"/>
              <a:sym typeface="Gill Sans" charset="0"/>
            </a:endParaRPr>
          </a:p>
        </p:txBody>
      </p:sp>
      <p:pic>
        <p:nvPicPr>
          <p:cNvPr id="10" name="Picture 4" descr="marijuana-leaf"/>
          <p:cNvPicPr>
            <a:picLocks noChangeAspect="1" noChangeArrowheads="1"/>
          </p:cNvPicPr>
          <p:nvPr/>
        </p:nvPicPr>
        <p:blipFill>
          <a:blip r:embed="rId3" cstate="print">
            <a:clrChange>
              <a:clrFrom>
                <a:srgbClr val="FFFCFB"/>
              </a:clrFrom>
              <a:clrTo>
                <a:srgbClr val="FFFCFB">
                  <a:alpha val="0"/>
                </a:srgbClr>
              </a:clrTo>
            </a:clrChange>
            <a:lum bright="20000"/>
          </a:blip>
          <a:srcRect/>
          <a:stretch>
            <a:fillRect/>
          </a:stretch>
        </p:blipFill>
        <p:spPr bwMode="auto">
          <a:xfrm>
            <a:off x="61908" y="5234233"/>
            <a:ext cx="1399928" cy="1573925"/>
          </a:xfrm>
          <a:prstGeom prst="rect">
            <a:avLst/>
          </a:prstGeom>
          <a:noFill/>
          <a:ln w="9525">
            <a:noFill/>
            <a:miter lim="800000"/>
            <a:headEnd/>
            <a:tailEnd/>
          </a:ln>
        </p:spPr>
      </p:pic>
      <p:sp>
        <p:nvSpPr>
          <p:cNvPr id="3" name="Rectangle 2"/>
          <p:cNvSpPr/>
          <p:nvPr/>
        </p:nvSpPr>
        <p:spPr bwMode="auto">
          <a:xfrm>
            <a:off x="6129866" y="5638802"/>
            <a:ext cx="1151467" cy="609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0"/>
              </a:spcBef>
              <a:spcAft>
                <a:spcPct val="0"/>
              </a:spcAft>
              <a:buClr>
                <a:srgbClr val="FF0000"/>
              </a:buClr>
              <a:buSzPct val="150000"/>
              <a:buFontTx/>
              <a:buNone/>
              <a:tabLst/>
            </a:pPr>
            <a:endParaRPr kumimoji="0" lang="en-US" sz="2000" b="1" i="1" u="none" strike="noStrike" cap="none" normalizeH="0" baseline="0" smtClean="0">
              <a:ln>
                <a:noFill/>
              </a:ln>
              <a:solidFill>
                <a:schemeClr val="tx2"/>
              </a:solidFill>
              <a:effectLst/>
              <a:latin typeface="Times New Roman" pitchFamily="18" charset="0"/>
            </a:endParaRPr>
          </a:p>
        </p:txBody>
      </p:sp>
      <p:cxnSp>
        <p:nvCxnSpPr>
          <p:cNvPr id="7" name="Straight Connector 6"/>
          <p:cNvCxnSpPr/>
          <p:nvPr/>
        </p:nvCxnSpPr>
        <p:spPr bwMode="auto">
          <a:xfrm>
            <a:off x="-982133" y="1981201"/>
            <a:ext cx="812800" cy="914400"/>
          </a:xfrm>
          <a:prstGeom prst="line">
            <a:avLst/>
          </a:prstGeom>
          <a:solidFill>
            <a:srgbClr val="00FFFF"/>
          </a:solidFill>
          <a:ln w="9525" cap="flat" cmpd="sng" algn="ctr">
            <a:noFill/>
            <a:prstDash val="solid"/>
            <a:round/>
            <a:headEnd type="none" w="med" len="med"/>
            <a:tailEnd type="none" w="med" len="med"/>
          </a:ln>
          <a:effectLst/>
        </p:spPr>
      </p:cxnSp>
      <p:sp>
        <p:nvSpPr>
          <p:cNvPr id="12" name="TextBox 11"/>
          <p:cNvSpPr txBox="1"/>
          <p:nvPr/>
        </p:nvSpPr>
        <p:spPr>
          <a:xfrm>
            <a:off x="584200" y="2819483"/>
            <a:ext cx="533400" cy="461665"/>
          </a:xfrm>
          <a:prstGeom prst="rect">
            <a:avLst/>
          </a:prstGeom>
          <a:noFill/>
        </p:spPr>
        <p:txBody>
          <a:bodyPr wrap="square" rtlCol="0">
            <a:spAutoFit/>
          </a:bodyPr>
          <a:lstStyle/>
          <a:p>
            <a:r>
              <a:rPr lang="en-US" sz="2400" b="1" i="0" dirty="0">
                <a:solidFill>
                  <a:schemeClr val="tx1"/>
                </a:solidFill>
                <a:latin typeface="Corbel" panose="020B0503020204020204" pitchFamily="34" charset="0"/>
              </a:rPr>
              <a:t>%</a:t>
            </a:r>
          </a:p>
        </p:txBody>
      </p:sp>
      <p:graphicFrame>
        <p:nvGraphicFramePr>
          <p:cNvPr id="14" name="Chart 13"/>
          <p:cNvGraphicFramePr/>
          <p:nvPr>
            <p:extLst>
              <p:ext uri="{D42A27DB-BD31-4B8C-83A1-F6EECF244321}">
                <p14:modId xmlns:p14="http://schemas.microsoft.com/office/powerpoint/2010/main" xmlns="" val="538418747"/>
              </p:ext>
            </p:extLst>
          </p:nvPr>
        </p:nvGraphicFramePr>
        <p:xfrm>
          <a:off x="982133" y="1447800"/>
          <a:ext cx="7518400" cy="48006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30443183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678" y="274638"/>
            <a:ext cx="7084243" cy="1143000"/>
          </a:xfrm>
        </p:spPr>
        <p:txBody>
          <a:bodyPr/>
          <a:lstStyle/>
          <a:p>
            <a:pPr>
              <a:defRPr/>
            </a:pPr>
            <a:r>
              <a:rPr lang="en-US" dirty="0" smtClean="0"/>
              <a:t>THC </a:t>
            </a:r>
            <a:r>
              <a:rPr lang="en-US" dirty="0" err="1" smtClean="0"/>
              <a:t>vs</a:t>
            </a:r>
            <a:r>
              <a:rPr lang="en-US" dirty="0" smtClean="0"/>
              <a:t> CBD</a:t>
            </a:r>
            <a:endParaRPr lang="en-US" dirty="0"/>
          </a:p>
        </p:txBody>
      </p:sp>
      <p:sp>
        <p:nvSpPr>
          <p:cNvPr id="58370" name="Text Placeholder 2"/>
          <p:cNvSpPr>
            <a:spLocks noGrp="1"/>
          </p:cNvSpPr>
          <p:nvPr>
            <p:ph type="body" sz="half" idx="1"/>
          </p:nvPr>
        </p:nvSpPr>
        <p:spPr/>
        <p:txBody>
          <a:bodyPr/>
          <a:lstStyle/>
          <a:p>
            <a:endParaRPr lang="en-US">
              <a:latin typeface="Rockwell" charset="0"/>
            </a:endParaRPr>
          </a:p>
        </p:txBody>
      </p:sp>
      <p:pic>
        <p:nvPicPr>
          <p:cNvPr id="58371" name="Content Placeholder 5" descr="images.jpeg"/>
          <p:cNvPicPr>
            <a:picLocks noGrp="1" noChangeAspect="1"/>
          </p:cNvPicPr>
          <p:nvPr>
            <p:ph sz="half" idx="2"/>
          </p:nvPr>
        </p:nvPicPr>
        <p:blipFill>
          <a:blip r:embed="rId3">
            <a:extLst>
              <a:ext uri="{28A0092B-C50C-407E-A947-70E740481C1C}">
                <a14:useLocalDpi xmlns:a14="http://schemas.microsoft.com/office/drawing/2010/main" xmlns="" val="0"/>
              </a:ext>
            </a:extLst>
          </a:blip>
          <a:srcRect t="8189" b="8189"/>
          <a:stretch>
            <a:fillRect/>
          </a:stretch>
        </p:blipFill>
        <p:spPr>
          <a:xfrm>
            <a:off x="685800" y="1600201"/>
            <a:ext cx="3810000" cy="4525962"/>
          </a:xfrm>
        </p:spPr>
      </p:pic>
      <p:pic>
        <p:nvPicPr>
          <p:cNvPr id="58372" name="Picture 4" descr="images (2).jpe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828121" y="1600201"/>
            <a:ext cx="3541102"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60172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0789" y="477875"/>
            <a:ext cx="7024744" cy="1143000"/>
          </a:xfrm>
        </p:spPr>
        <p:txBody>
          <a:bodyPr/>
          <a:lstStyle/>
          <a:p>
            <a:pPr eaLnBrk="1" hangingPunct="1"/>
            <a:r>
              <a:rPr lang="en-US" dirty="0">
                <a:latin typeface="Times New Roman" charset="0"/>
              </a:rPr>
              <a:t>	</a:t>
            </a:r>
            <a:r>
              <a:rPr lang="en-US" dirty="0"/>
              <a:t>Cannabinoids</a:t>
            </a:r>
            <a:endParaRPr lang="en-CA" dirty="0"/>
          </a:p>
        </p:txBody>
      </p:sp>
      <p:sp>
        <p:nvSpPr>
          <p:cNvPr id="26627" name="Content Placeholder 2"/>
          <p:cNvSpPr>
            <a:spLocks noGrp="1"/>
          </p:cNvSpPr>
          <p:nvPr>
            <p:ph idx="1"/>
          </p:nvPr>
        </p:nvSpPr>
        <p:spPr>
          <a:xfrm>
            <a:off x="540512" y="1957917"/>
            <a:ext cx="7973381" cy="4590048"/>
          </a:xfrm>
        </p:spPr>
        <p:txBody>
          <a:bodyPr>
            <a:normAutofit/>
          </a:bodyPr>
          <a:lstStyle/>
          <a:p>
            <a:pPr eaLnBrk="1" hangingPunct="1">
              <a:lnSpc>
                <a:spcPct val="75000"/>
              </a:lnSpc>
            </a:pPr>
            <a:r>
              <a:rPr lang="en-US" sz="2800" b="1" dirty="0" err="1">
                <a:solidFill>
                  <a:srgbClr val="003399"/>
                </a:solidFill>
              </a:rPr>
              <a:t>Nabilone</a:t>
            </a:r>
            <a:r>
              <a:rPr lang="en-US" sz="2800" dirty="0"/>
              <a:t> </a:t>
            </a:r>
            <a:r>
              <a:rPr lang="en-US" sz="2800" dirty="0" smtClean="0"/>
              <a:t> </a:t>
            </a:r>
            <a:r>
              <a:rPr lang="en-US" dirty="0" smtClean="0"/>
              <a:t>– synthetic </a:t>
            </a:r>
            <a:r>
              <a:rPr lang="en-US" dirty="0"/>
              <a:t>delta 9 </a:t>
            </a:r>
            <a:r>
              <a:rPr lang="en-US" dirty="0" smtClean="0"/>
              <a:t>THC</a:t>
            </a:r>
          </a:p>
          <a:p>
            <a:pPr lvl="1">
              <a:lnSpc>
                <a:spcPct val="75000"/>
              </a:lnSpc>
            </a:pPr>
            <a:r>
              <a:rPr lang="en-US" dirty="0" smtClean="0"/>
              <a:t>Dosing </a:t>
            </a:r>
            <a:r>
              <a:rPr lang="en-US" dirty="0"/>
              <a:t>0.25 - 4mg/d </a:t>
            </a:r>
            <a:r>
              <a:rPr lang="en-US" dirty="0" smtClean="0"/>
              <a:t>divided </a:t>
            </a:r>
            <a:r>
              <a:rPr lang="en-US" dirty="0" err="1" smtClean="0"/>
              <a:t>tid</a:t>
            </a:r>
            <a:r>
              <a:rPr lang="en-US" dirty="0" smtClean="0"/>
              <a:t> to </a:t>
            </a:r>
            <a:r>
              <a:rPr lang="en-US" dirty="0" err="1" smtClean="0"/>
              <a:t>qid</a:t>
            </a:r>
            <a:endParaRPr lang="en-US" dirty="0"/>
          </a:p>
          <a:p>
            <a:pPr lvl="1" eaLnBrk="1" hangingPunct="1">
              <a:lnSpc>
                <a:spcPct val="75000"/>
              </a:lnSpc>
            </a:pPr>
            <a:r>
              <a:rPr lang="en-US" dirty="0">
                <a:solidFill>
                  <a:srgbClr val="0000FF"/>
                </a:solidFill>
              </a:rPr>
              <a:t>Does not show up on urine drug screen</a:t>
            </a:r>
          </a:p>
          <a:p>
            <a:pPr lvl="1" eaLnBrk="1" hangingPunct="1">
              <a:lnSpc>
                <a:spcPct val="75000"/>
              </a:lnSpc>
            </a:pPr>
            <a:r>
              <a:rPr lang="en-US" dirty="0" smtClean="0"/>
              <a:t>Approved in Canada: Chemotherapy induced N+V</a:t>
            </a:r>
            <a:endParaRPr lang="en-US" dirty="0"/>
          </a:p>
          <a:p>
            <a:pPr marL="1139825" lvl="2" indent="0" eaLnBrk="1" hangingPunct="1">
              <a:lnSpc>
                <a:spcPct val="75000"/>
              </a:lnSpc>
              <a:buFont typeface="Wingdings" charset="0"/>
              <a:buNone/>
            </a:pPr>
            <a:r>
              <a:rPr lang="en-US" dirty="0"/>
              <a:t> </a:t>
            </a:r>
          </a:p>
          <a:p>
            <a:pPr eaLnBrk="1" hangingPunct="1">
              <a:lnSpc>
                <a:spcPct val="75000"/>
              </a:lnSpc>
            </a:pPr>
            <a:r>
              <a:rPr lang="en-US" sz="2800" b="1" dirty="0" smtClean="0">
                <a:solidFill>
                  <a:srgbClr val="003399"/>
                </a:solidFill>
              </a:rPr>
              <a:t> </a:t>
            </a:r>
            <a:r>
              <a:rPr lang="en-US" sz="2800" b="1" dirty="0" err="1" smtClean="0">
                <a:solidFill>
                  <a:srgbClr val="003399"/>
                </a:solidFill>
              </a:rPr>
              <a:t>Nabiximols</a:t>
            </a:r>
            <a:r>
              <a:rPr lang="en-US" sz="2800" b="1" dirty="0" smtClean="0">
                <a:solidFill>
                  <a:srgbClr val="003399"/>
                </a:solidFill>
              </a:rPr>
              <a:t> </a:t>
            </a:r>
            <a:r>
              <a:rPr lang="en-US" sz="2800" dirty="0" smtClean="0"/>
              <a:t> </a:t>
            </a:r>
            <a:r>
              <a:rPr lang="en-US" dirty="0" smtClean="0"/>
              <a:t>– plant extract of delta</a:t>
            </a:r>
            <a:r>
              <a:rPr lang="en-US" dirty="0"/>
              <a:t>-9-</a:t>
            </a:r>
            <a:r>
              <a:rPr lang="en-US" dirty="0" smtClean="0"/>
              <a:t>tetrahydrocannabinol 2.7 mg and </a:t>
            </a:r>
            <a:r>
              <a:rPr lang="en-US" dirty="0" err="1" smtClean="0"/>
              <a:t>cannabidiol</a:t>
            </a:r>
            <a:r>
              <a:rPr lang="en-US" dirty="0" smtClean="0"/>
              <a:t> 2.5 mg in an </a:t>
            </a:r>
            <a:r>
              <a:rPr lang="en-US" dirty="0" err="1" smtClean="0"/>
              <a:t>oro</a:t>
            </a:r>
            <a:r>
              <a:rPr lang="en-US" dirty="0" smtClean="0"/>
              <a:t>-mucosal spray</a:t>
            </a:r>
          </a:p>
          <a:p>
            <a:pPr lvl="1">
              <a:lnSpc>
                <a:spcPct val="75000"/>
              </a:lnSpc>
            </a:pPr>
            <a:r>
              <a:rPr lang="en-US" dirty="0" smtClean="0"/>
              <a:t>Dosing </a:t>
            </a:r>
            <a:r>
              <a:rPr lang="en-US" dirty="0"/>
              <a:t>1-</a:t>
            </a:r>
            <a:r>
              <a:rPr lang="en-US" dirty="0" smtClean="0"/>
              <a:t>12 </a:t>
            </a:r>
            <a:r>
              <a:rPr lang="en-US" dirty="0"/>
              <a:t>sprays/</a:t>
            </a:r>
            <a:r>
              <a:rPr lang="en-US" dirty="0" smtClean="0"/>
              <a:t>d divided </a:t>
            </a:r>
            <a:r>
              <a:rPr lang="en-US" dirty="0" err="1" smtClean="0"/>
              <a:t>tid</a:t>
            </a:r>
            <a:r>
              <a:rPr lang="en-US" dirty="0" smtClean="0"/>
              <a:t> to </a:t>
            </a:r>
            <a:r>
              <a:rPr lang="en-US" dirty="0" err="1" smtClean="0"/>
              <a:t>qid</a:t>
            </a:r>
            <a:r>
              <a:rPr lang="en-US" dirty="0" smtClean="0"/>
              <a:t> </a:t>
            </a:r>
          </a:p>
          <a:p>
            <a:pPr lvl="1">
              <a:lnSpc>
                <a:spcPct val="75000"/>
              </a:lnSpc>
            </a:pPr>
            <a:r>
              <a:rPr lang="en-US" dirty="0" smtClean="0"/>
              <a:t>Approved in Canada and UK for advanced cancer pain, MS associated pain and spasticity</a:t>
            </a:r>
            <a:endParaRPr lang="en-US" dirty="0"/>
          </a:p>
          <a:p>
            <a:pPr lvl="1" eaLnBrk="1" hangingPunct="1">
              <a:lnSpc>
                <a:spcPct val="75000"/>
              </a:lnSpc>
            </a:pPr>
            <a:endParaRPr lang="en-US" dirty="0"/>
          </a:p>
        </p:txBody>
      </p:sp>
    </p:spTree>
    <p:extLst>
      <p:ext uri="{BB962C8B-B14F-4D97-AF65-F5344CB8AC3E}">
        <p14:creationId xmlns:p14="http://schemas.microsoft.com/office/powerpoint/2010/main" xmlns="" val="4075618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67505" y="437850"/>
            <a:ext cx="7024744" cy="1143000"/>
          </a:xfrm>
        </p:spPr>
        <p:txBody>
          <a:bodyPr/>
          <a:lstStyle/>
          <a:p>
            <a:pPr eaLnBrk="1" hangingPunct="1"/>
            <a:r>
              <a:rPr lang="en-CA" dirty="0" err="1" smtClean="0"/>
              <a:t>Cannabiniods</a:t>
            </a:r>
            <a:r>
              <a:rPr lang="en-CA" dirty="0"/>
              <a:t>, </a:t>
            </a:r>
            <a:r>
              <a:rPr lang="en-CA" dirty="0" smtClean="0"/>
              <a:t>cont’d</a:t>
            </a:r>
            <a:endParaRPr lang="en-CA" dirty="0"/>
          </a:p>
        </p:txBody>
      </p:sp>
      <p:sp>
        <p:nvSpPr>
          <p:cNvPr id="27651" name="Content Placeholder 2"/>
          <p:cNvSpPr>
            <a:spLocks noGrp="1"/>
          </p:cNvSpPr>
          <p:nvPr>
            <p:ph idx="1"/>
          </p:nvPr>
        </p:nvSpPr>
        <p:spPr>
          <a:xfrm>
            <a:off x="533400" y="1837272"/>
            <a:ext cx="8229600" cy="4725436"/>
          </a:xfrm>
        </p:spPr>
        <p:txBody>
          <a:bodyPr>
            <a:normAutofit/>
          </a:bodyPr>
          <a:lstStyle/>
          <a:p>
            <a:pPr eaLnBrk="1" hangingPunct="1">
              <a:lnSpc>
                <a:spcPct val="75000"/>
              </a:lnSpc>
            </a:pPr>
            <a:r>
              <a:rPr lang="en-US" b="1" dirty="0" err="1" smtClean="0">
                <a:solidFill>
                  <a:srgbClr val="003399"/>
                </a:solidFill>
              </a:rPr>
              <a:t>Dronabinol</a:t>
            </a:r>
            <a:r>
              <a:rPr lang="en-US" b="1" dirty="0"/>
              <a:t> </a:t>
            </a:r>
            <a:r>
              <a:rPr lang="en-US" b="1" dirty="0" smtClean="0"/>
              <a:t>-</a:t>
            </a:r>
            <a:r>
              <a:rPr lang="en-US" dirty="0" smtClean="0"/>
              <a:t> delta</a:t>
            </a:r>
            <a:r>
              <a:rPr lang="en-US" dirty="0"/>
              <a:t>-9-</a:t>
            </a:r>
            <a:r>
              <a:rPr lang="en-US" dirty="0" smtClean="0"/>
              <a:t>THC </a:t>
            </a:r>
            <a:endParaRPr lang="en-US" dirty="0"/>
          </a:p>
          <a:p>
            <a:pPr lvl="1" eaLnBrk="1" hangingPunct="1">
              <a:lnSpc>
                <a:spcPct val="75000"/>
              </a:lnSpc>
            </a:pPr>
            <a:r>
              <a:rPr lang="en-US" dirty="0"/>
              <a:t>2.5-</a:t>
            </a:r>
            <a:r>
              <a:rPr lang="en-US" dirty="0" smtClean="0"/>
              <a:t>20 mg</a:t>
            </a:r>
            <a:r>
              <a:rPr lang="en-US" dirty="0"/>
              <a:t>/d in divided dosing </a:t>
            </a:r>
            <a:r>
              <a:rPr lang="en-US" dirty="0" err="1" smtClean="0"/>
              <a:t>tid</a:t>
            </a:r>
            <a:r>
              <a:rPr lang="en-US" dirty="0" smtClean="0"/>
              <a:t> to </a:t>
            </a:r>
            <a:r>
              <a:rPr lang="en-US" dirty="0" err="1" smtClean="0"/>
              <a:t>qid</a:t>
            </a:r>
            <a:endParaRPr lang="en-US" dirty="0" smtClean="0"/>
          </a:p>
          <a:p>
            <a:pPr lvl="1">
              <a:lnSpc>
                <a:spcPct val="75000"/>
              </a:lnSpc>
            </a:pPr>
            <a:r>
              <a:rPr lang="en-US" dirty="0"/>
              <a:t>Approved in Canada: For chemotherapy induced N+V, and for anorexia associated with HIV/AIDS</a:t>
            </a:r>
          </a:p>
          <a:p>
            <a:pPr marL="68580" indent="0" eaLnBrk="1" hangingPunct="1">
              <a:lnSpc>
                <a:spcPct val="75000"/>
              </a:lnSpc>
              <a:buNone/>
            </a:pPr>
            <a:endParaRPr lang="en-US" sz="800" dirty="0"/>
          </a:p>
          <a:p>
            <a:pPr>
              <a:lnSpc>
                <a:spcPct val="75000"/>
              </a:lnSpc>
            </a:pPr>
            <a:r>
              <a:rPr lang="en-US" b="1" dirty="0">
                <a:solidFill>
                  <a:srgbClr val="003399"/>
                </a:solidFill>
              </a:rPr>
              <a:t>Ingested marijuana</a:t>
            </a:r>
          </a:p>
          <a:p>
            <a:pPr lvl="1">
              <a:lnSpc>
                <a:spcPct val="75000"/>
              </a:lnSpc>
            </a:pPr>
            <a:r>
              <a:rPr lang="en-US" dirty="0"/>
              <a:t>Usually about 1/3 more than smoked, baked </a:t>
            </a:r>
          </a:p>
          <a:p>
            <a:pPr lvl="1">
              <a:lnSpc>
                <a:spcPct val="75000"/>
              </a:lnSpc>
            </a:pPr>
            <a:r>
              <a:rPr lang="en-US" dirty="0"/>
              <a:t>Harder to titrate than smoked, but longer </a:t>
            </a:r>
            <a:r>
              <a:rPr lang="en-US" dirty="0" smtClean="0"/>
              <a:t>lasting </a:t>
            </a:r>
          </a:p>
          <a:p>
            <a:pPr lvl="1">
              <a:lnSpc>
                <a:spcPct val="75000"/>
              </a:lnSpc>
            </a:pPr>
            <a:endParaRPr lang="en-US" sz="800" b="1" dirty="0" smtClean="0">
              <a:solidFill>
                <a:srgbClr val="003399"/>
              </a:solidFill>
            </a:endParaRPr>
          </a:p>
          <a:p>
            <a:pPr eaLnBrk="1" hangingPunct="1">
              <a:lnSpc>
                <a:spcPct val="75000"/>
              </a:lnSpc>
            </a:pPr>
            <a:r>
              <a:rPr lang="en-US" b="1" dirty="0" smtClean="0">
                <a:solidFill>
                  <a:srgbClr val="003399"/>
                </a:solidFill>
              </a:rPr>
              <a:t>Smoked </a:t>
            </a:r>
            <a:r>
              <a:rPr lang="en-US" b="1" dirty="0">
                <a:solidFill>
                  <a:srgbClr val="003399"/>
                </a:solidFill>
              </a:rPr>
              <a:t>marijuana </a:t>
            </a:r>
            <a:r>
              <a:rPr lang="en-US" b="1" dirty="0" smtClean="0">
                <a:solidFill>
                  <a:srgbClr val="003399"/>
                </a:solidFill>
              </a:rPr>
              <a:t>= “dried cannabis”</a:t>
            </a:r>
            <a:endParaRPr lang="en-US" b="1" dirty="0">
              <a:solidFill>
                <a:srgbClr val="003399"/>
              </a:solidFill>
            </a:endParaRPr>
          </a:p>
          <a:p>
            <a:pPr lvl="1" eaLnBrk="1" hangingPunct="1">
              <a:lnSpc>
                <a:spcPct val="75000"/>
              </a:lnSpc>
            </a:pPr>
            <a:r>
              <a:rPr lang="en-US" dirty="0" smtClean="0"/>
              <a:t>Patients’ use huge range – few puffs to many grams/d </a:t>
            </a:r>
          </a:p>
          <a:p>
            <a:pPr lvl="1" eaLnBrk="1" hangingPunct="1">
              <a:lnSpc>
                <a:spcPct val="75000"/>
              </a:lnSpc>
            </a:pPr>
            <a:r>
              <a:rPr lang="en-US" dirty="0" smtClean="0"/>
              <a:t>This is why guidelines have been developed</a:t>
            </a:r>
            <a:endParaRPr lang="en-US" dirty="0"/>
          </a:p>
          <a:p>
            <a:pPr lvl="1" eaLnBrk="1" hangingPunct="1">
              <a:lnSpc>
                <a:spcPct val="75000"/>
              </a:lnSpc>
            </a:pPr>
            <a:r>
              <a:rPr lang="en-US" dirty="0"/>
              <a:t>Health Canada </a:t>
            </a:r>
            <a:r>
              <a:rPr lang="en-US" dirty="0" smtClean="0"/>
              <a:t>exemption, many states in US have marijuana for medical purposes exemptions</a:t>
            </a:r>
            <a:endParaRPr lang="en-US" dirty="0"/>
          </a:p>
          <a:p>
            <a:pPr lvl="1" eaLnBrk="1" hangingPunct="1">
              <a:lnSpc>
                <a:spcPct val="75000"/>
              </a:lnSpc>
            </a:pPr>
            <a:endParaRPr lang="en-US" sz="800" dirty="0"/>
          </a:p>
        </p:txBody>
      </p:sp>
    </p:spTree>
    <p:extLst>
      <p:ext uri="{BB962C8B-B14F-4D97-AF65-F5344CB8AC3E}">
        <p14:creationId xmlns:p14="http://schemas.microsoft.com/office/powerpoint/2010/main" xmlns="" val="2583203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96065" y="322053"/>
            <a:ext cx="7024744" cy="1143000"/>
          </a:xfrm>
        </p:spPr>
        <p:txBody>
          <a:bodyPr/>
          <a:lstStyle/>
          <a:p>
            <a:pPr>
              <a:defRPr/>
            </a:pPr>
            <a:r>
              <a:rPr lang="en-US" dirty="0" smtClean="0">
                <a:latin typeface="Arial" charset="0"/>
                <a:cs typeface="+mj-cs"/>
              </a:rPr>
              <a:t>Pharmacokinetics</a:t>
            </a:r>
            <a:endParaRPr lang="en-US" dirty="0" smtClean="0">
              <a:cs typeface="+mj-cs"/>
            </a:endParaRPr>
          </a:p>
        </p:txBody>
      </p:sp>
      <p:sp>
        <p:nvSpPr>
          <p:cNvPr id="10243" name="Rectangle 3"/>
          <p:cNvSpPr>
            <a:spLocks noGrp="1" noChangeArrowheads="1"/>
          </p:cNvSpPr>
          <p:nvPr>
            <p:ph type="body" idx="1"/>
          </p:nvPr>
        </p:nvSpPr>
        <p:spPr>
          <a:xfrm>
            <a:off x="1043492" y="1541490"/>
            <a:ext cx="7000080" cy="4798157"/>
          </a:xfrm>
        </p:spPr>
        <p:txBody>
          <a:bodyPr>
            <a:normAutofit fontScale="92500" lnSpcReduction="10000"/>
          </a:bodyPr>
          <a:lstStyle/>
          <a:p>
            <a:pPr>
              <a:defRPr/>
            </a:pPr>
            <a:r>
              <a:rPr lang="en-US" sz="2800" b="1" dirty="0" smtClean="0">
                <a:solidFill>
                  <a:srgbClr val="0000FF"/>
                </a:solidFill>
                <a:cs typeface="+mn-cs"/>
              </a:rPr>
              <a:t>Inhalation</a:t>
            </a:r>
          </a:p>
          <a:p>
            <a:pPr lvl="1">
              <a:defRPr/>
            </a:pPr>
            <a:r>
              <a:rPr lang="en-US" sz="2800" dirty="0" smtClean="0"/>
              <a:t>Peak effect 10-30 min, duration 2-3+ h </a:t>
            </a:r>
          </a:p>
          <a:p>
            <a:pPr>
              <a:defRPr/>
            </a:pPr>
            <a:r>
              <a:rPr lang="en-US" sz="2800" b="1" dirty="0" smtClean="0">
                <a:solidFill>
                  <a:srgbClr val="0000FF"/>
                </a:solidFill>
                <a:cs typeface="+mn-cs"/>
              </a:rPr>
              <a:t>Oral Ingestion</a:t>
            </a:r>
          </a:p>
          <a:p>
            <a:pPr lvl="1">
              <a:defRPr/>
            </a:pPr>
            <a:r>
              <a:rPr lang="en-US" sz="2800" dirty="0" smtClean="0"/>
              <a:t>Peak effect 1-2 h, duration 4-6+ h</a:t>
            </a:r>
          </a:p>
          <a:p>
            <a:pPr lvl="1">
              <a:defRPr/>
            </a:pPr>
            <a:r>
              <a:rPr lang="en-US" sz="2800" dirty="0" smtClean="0"/>
              <a:t>First pass hepatic metabolism</a:t>
            </a:r>
          </a:p>
          <a:p>
            <a:pPr lvl="1">
              <a:defRPr/>
            </a:pPr>
            <a:endParaRPr lang="en-US" sz="900" dirty="0" smtClean="0"/>
          </a:p>
          <a:p>
            <a:pPr>
              <a:defRPr/>
            </a:pPr>
            <a:r>
              <a:rPr lang="en-US" sz="2800" dirty="0" smtClean="0">
                <a:cs typeface="+mn-cs"/>
              </a:rPr>
              <a:t>Highest [THC] found in heart &amp; fat</a:t>
            </a:r>
          </a:p>
          <a:p>
            <a:pPr>
              <a:defRPr/>
            </a:pPr>
            <a:r>
              <a:rPr lang="en-US" sz="2800" dirty="0" smtClean="0">
                <a:cs typeface="+mn-cs"/>
              </a:rPr>
              <a:t>Metabolism by cytochrome P450</a:t>
            </a:r>
          </a:p>
          <a:p>
            <a:pPr>
              <a:defRPr/>
            </a:pPr>
            <a:r>
              <a:rPr lang="en-US" sz="2800" dirty="0" smtClean="0">
                <a:cs typeface="+mn-cs"/>
              </a:rPr>
              <a:t>Half-life 2-60 h</a:t>
            </a:r>
          </a:p>
          <a:p>
            <a:pPr>
              <a:defRPr/>
            </a:pPr>
            <a:r>
              <a:rPr lang="en-US" sz="2800" dirty="0" smtClean="0">
                <a:cs typeface="+mn-cs"/>
              </a:rPr>
              <a:t>Excretion 1/3 urinary, 2/3 fecal</a:t>
            </a:r>
          </a:p>
          <a:p>
            <a:pPr>
              <a:defRPr/>
            </a:pPr>
            <a:r>
              <a:rPr lang="en-US" sz="2800" b="1" dirty="0" smtClean="0">
                <a:solidFill>
                  <a:srgbClr val="0000FF"/>
                </a:solidFill>
              </a:rPr>
              <a:t>UDS</a:t>
            </a:r>
            <a:r>
              <a:rPr lang="en-US" sz="2800" dirty="0" smtClean="0"/>
              <a:t>: Single use 5-7+ d, chronic use 45+ d</a:t>
            </a:r>
            <a:endParaRPr lang="en-US" sz="2800" dirty="0" smtClean="0">
              <a:cs typeface="+mn-cs"/>
            </a:endParaRPr>
          </a:p>
        </p:txBody>
      </p:sp>
    </p:spTree>
    <p:extLst>
      <p:ext uri="{BB962C8B-B14F-4D97-AF65-F5344CB8AC3E}">
        <p14:creationId xmlns:p14="http://schemas.microsoft.com/office/powerpoint/2010/main" xmlns="" val="2104376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20144" y="299647"/>
            <a:ext cx="7585552" cy="1671614"/>
          </a:xfrm>
        </p:spPr>
        <p:txBody>
          <a:bodyPr>
            <a:normAutofit fontScale="90000"/>
          </a:bodyPr>
          <a:lstStyle/>
          <a:p>
            <a:pPr>
              <a:defRPr/>
            </a:pPr>
            <a:r>
              <a:rPr lang="en-CA" dirty="0" smtClean="0">
                <a:cs typeface="+mj-cs"/>
              </a:rPr>
              <a:t>Adverse Health </a:t>
            </a:r>
            <a:r>
              <a:rPr lang="en-CA" dirty="0" smtClean="0"/>
              <a:t>Effects of Marijuana Use </a:t>
            </a:r>
            <a:r>
              <a:rPr lang="en-CA" sz="2800" dirty="0" smtClean="0"/>
              <a:t>- </a:t>
            </a:r>
            <a:r>
              <a:rPr lang="en-CA" sz="2800" dirty="0" err="1" smtClean="0"/>
              <a:t>Volkow</a:t>
            </a:r>
            <a:r>
              <a:rPr lang="en-CA" sz="2800" dirty="0" smtClean="0"/>
              <a:t> N, et al. 2014</a:t>
            </a:r>
            <a:endParaRPr lang="en-CA" sz="2800" dirty="0"/>
          </a:p>
        </p:txBody>
      </p:sp>
      <p:sp>
        <p:nvSpPr>
          <p:cNvPr id="27651" name="Content Placeholder 2"/>
          <p:cNvSpPr>
            <a:spLocks noGrp="1"/>
          </p:cNvSpPr>
          <p:nvPr>
            <p:ph idx="1"/>
          </p:nvPr>
        </p:nvSpPr>
        <p:spPr>
          <a:xfrm>
            <a:off x="385586" y="2154608"/>
            <a:ext cx="8062714" cy="4280736"/>
          </a:xfrm>
        </p:spPr>
        <p:txBody>
          <a:bodyPr>
            <a:normAutofit lnSpcReduction="10000"/>
          </a:bodyPr>
          <a:lstStyle/>
          <a:p>
            <a:pPr marL="342900" lvl="1" indent="-342900">
              <a:buClr>
                <a:schemeClr val="bg2"/>
              </a:buClr>
              <a:buSzPct val="70000"/>
              <a:defRPr/>
            </a:pPr>
            <a:r>
              <a:rPr lang="en-US" dirty="0" smtClean="0">
                <a:solidFill>
                  <a:srgbClr val="FF0000"/>
                </a:solidFill>
              </a:rPr>
              <a:t>Short term</a:t>
            </a:r>
            <a:r>
              <a:rPr lang="en-US" dirty="0" smtClean="0">
                <a:solidFill>
                  <a:schemeClr val="tx1"/>
                </a:solidFill>
              </a:rPr>
              <a:t>:</a:t>
            </a:r>
          </a:p>
          <a:p>
            <a:pPr marL="617220" lvl="2" indent="-342900">
              <a:buClr>
                <a:schemeClr val="bg2"/>
              </a:buClr>
              <a:buSzPct val="70000"/>
              <a:defRPr/>
            </a:pPr>
            <a:r>
              <a:rPr lang="en-US" dirty="0" smtClean="0">
                <a:solidFill>
                  <a:schemeClr val="tx1"/>
                </a:solidFill>
              </a:rPr>
              <a:t>Impaired memory, making it difficult to learn</a:t>
            </a:r>
          </a:p>
          <a:p>
            <a:pPr marL="617220" lvl="2" indent="-342900">
              <a:buClr>
                <a:schemeClr val="bg2"/>
              </a:buClr>
              <a:buSzPct val="70000"/>
              <a:defRPr/>
            </a:pPr>
            <a:r>
              <a:rPr lang="en-US" dirty="0" smtClean="0">
                <a:solidFill>
                  <a:schemeClr val="tx1"/>
                </a:solidFill>
              </a:rPr>
              <a:t>Impaired motor coordination, impairing driving, </a:t>
            </a:r>
            <a:r>
              <a:rPr lang="en-US" dirty="0" smtClean="0">
                <a:solidFill>
                  <a:schemeClr val="tx1"/>
                </a:solidFill>
                <a:latin typeface="Wingdings"/>
                <a:ea typeface="Wingdings"/>
                <a:cs typeface="Wingdings"/>
                <a:sym typeface="Wingdings"/>
              </a:rPr>
              <a:t></a:t>
            </a:r>
            <a:r>
              <a:rPr lang="en-US" dirty="0" smtClean="0">
                <a:solidFill>
                  <a:schemeClr val="tx1"/>
                </a:solidFill>
              </a:rPr>
              <a:t> injury</a:t>
            </a:r>
          </a:p>
          <a:p>
            <a:pPr marL="617220" lvl="2" indent="-342900">
              <a:buClr>
                <a:schemeClr val="bg2"/>
              </a:buClr>
              <a:buSzPct val="70000"/>
              <a:defRPr/>
            </a:pPr>
            <a:r>
              <a:rPr lang="en-US" dirty="0" smtClean="0">
                <a:solidFill>
                  <a:schemeClr val="tx1"/>
                </a:solidFill>
              </a:rPr>
              <a:t>Altered judgment, </a:t>
            </a:r>
            <a:r>
              <a:rPr lang="en-US" dirty="0">
                <a:solidFill>
                  <a:schemeClr val="tx1"/>
                </a:solidFill>
                <a:latin typeface="Wingdings"/>
                <a:ea typeface="Wingdings"/>
                <a:cs typeface="Wingdings"/>
                <a:sym typeface="Wingdings"/>
              </a:rPr>
              <a:t></a:t>
            </a:r>
            <a:r>
              <a:rPr lang="en-US" dirty="0" smtClean="0">
                <a:solidFill>
                  <a:schemeClr val="tx1"/>
                </a:solidFill>
              </a:rPr>
              <a:t> risk of STIs, </a:t>
            </a:r>
          </a:p>
          <a:p>
            <a:pPr marL="617220" lvl="2" indent="-342900">
              <a:buClr>
                <a:schemeClr val="bg2"/>
              </a:buClr>
              <a:buSzPct val="70000"/>
              <a:defRPr/>
            </a:pPr>
            <a:r>
              <a:rPr lang="en-US" dirty="0" smtClean="0">
                <a:solidFill>
                  <a:schemeClr val="tx1"/>
                </a:solidFill>
              </a:rPr>
              <a:t>Paranoia and psychosis in high doses</a:t>
            </a:r>
          </a:p>
          <a:p>
            <a:pPr marL="342900" lvl="1" indent="-342900">
              <a:buClr>
                <a:schemeClr val="bg2"/>
              </a:buClr>
              <a:buSzPct val="70000"/>
              <a:defRPr/>
            </a:pPr>
            <a:r>
              <a:rPr lang="en-US" dirty="0" smtClean="0">
                <a:solidFill>
                  <a:srgbClr val="FF0000"/>
                </a:solidFill>
              </a:rPr>
              <a:t>Long term</a:t>
            </a:r>
            <a:r>
              <a:rPr lang="en-US" dirty="0" smtClean="0">
                <a:solidFill>
                  <a:schemeClr val="tx1"/>
                </a:solidFill>
              </a:rPr>
              <a:t>:</a:t>
            </a:r>
          </a:p>
          <a:p>
            <a:pPr marL="617220" lvl="2" indent="-342900">
              <a:buClr>
                <a:schemeClr val="bg2"/>
              </a:buClr>
              <a:buSzPct val="70000"/>
              <a:defRPr/>
            </a:pPr>
            <a:r>
              <a:rPr lang="en-US" dirty="0" smtClean="0">
                <a:solidFill>
                  <a:schemeClr val="tx1"/>
                </a:solidFill>
              </a:rPr>
              <a:t>Addiction </a:t>
            </a:r>
          </a:p>
          <a:p>
            <a:pPr marL="617220" lvl="2" indent="-342900">
              <a:buClr>
                <a:schemeClr val="bg2"/>
              </a:buClr>
              <a:buSzPct val="70000"/>
              <a:defRPr/>
            </a:pPr>
            <a:r>
              <a:rPr lang="en-US" dirty="0" smtClean="0">
                <a:solidFill>
                  <a:schemeClr val="tx1"/>
                </a:solidFill>
              </a:rPr>
              <a:t>Altered brain development</a:t>
            </a:r>
          </a:p>
          <a:p>
            <a:pPr marL="617220" lvl="2" indent="-342900">
              <a:buClr>
                <a:schemeClr val="bg2"/>
              </a:buClr>
              <a:buSzPct val="70000"/>
              <a:defRPr/>
            </a:pPr>
            <a:r>
              <a:rPr lang="en-US" dirty="0" smtClean="0">
                <a:solidFill>
                  <a:schemeClr val="tx1"/>
                </a:solidFill>
              </a:rPr>
              <a:t>Poor educational outcomes, cognitive impairment, </a:t>
            </a:r>
            <a:r>
              <a:rPr lang="en-US" dirty="0" smtClean="0">
                <a:solidFill>
                  <a:schemeClr val="tx1"/>
                </a:solidFill>
                <a:latin typeface="Wingdings"/>
                <a:ea typeface="Wingdings"/>
                <a:cs typeface="Wingdings"/>
                <a:sym typeface="Wingdings"/>
              </a:rPr>
              <a:t></a:t>
            </a:r>
            <a:r>
              <a:rPr lang="en-US" dirty="0" smtClean="0">
                <a:solidFill>
                  <a:schemeClr val="tx1"/>
                </a:solidFill>
              </a:rPr>
              <a:t> IQ</a:t>
            </a:r>
          </a:p>
          <a:p>
            <a:pPr marL="617220" lvl="2" indent="-342900">
              <a:buClr>
                <a:schemeClr val="bg2"/>
              </a:buClr>
              <a:buSzPct val="70000"/>
              <a:defRPr/>
            </a:pPr>
            <a:r>
              <a:rPr lang="en-US" dirty="0" smtClean="0">
                <a:solidFill>
                  <a:schemeClr val="tx1"/>
                </a:solidFill>
              </a:rPr>
              <a:t>Diminished life satisfaction and achievement</a:t>
            </a:r>
          </a:p>
          <a:p>
            <a:pPr marL="617220" lvl="2" indent="-342900">
              <a:buClr>
                <a:schemeClr val="bg2"/>
              </a:buClr>
              <a:buSzPct val="70000"/>
              <a:defRPr/>
            </a:pPr>
            <a:r>
              <a:rPr lang="en-US" dirty="0" smtClean="0">
                <a:solidFill>
                  <a:schemeClr val="tx1"/>
                </a:solidFill>
              </a:rPr>
              <a:t>Chronic bronchitis</a:t>
            </a:r>
          </a:p>
          <a:p>
            <a:pPr marL="617220" lvl="2" indent="-342900">
              <a:buClr>
                <a:schemeClr val="bg2"/>
              </a:buClr>
              <a:buSzPct val="70000"/>
              <a:defRPr/>
            </a:pPr>
            <a:r>
              <a:rPr lang="en-US" dirty="0" smtClean="0">
                <a:solidFill>
                  <a:schemeClr val="tx1"/>
                </a:solidFill>
                <a:latin typeface="Wingdings"/>
                <a:ea typeface="Wingdings"/>
                <a:cs typeface="Wingdings"/>
                <a:sym typeface="Wingdings"/>
              </a:rPr>
              <a:t></a:t>
            </a:r>
            <a:r>
              <a:rPr lang="en-US" dirty="0" smtClean="0">
                <a:solidFill>
                  <a:schemeClr val="tx1"/>
                </a:solidFill>
              </a:rPr>
              <a:t>psychotic disorder risk (including schizophrenia)</a:t>
            </a:r>
            <a:endParaRPr lang="en-US" dirty="0">
              <a:solidFill>
                <a:schemeClr val="tx1"/>
              </a:solidFill>
            </a:endParaRPr>
          </a:p>
        </p:txBody>
      </p:sp>
    </p:spTree>
    <p:extLst>
      <p:ext uri="{BB962C8B-B14F-4D97-AF65-F5344CB8AC3E}">
        <p14:creationId xmlns:p14="http://schemas.microsoft.com/office/powerpoint/2010/main" xmlns="" val="2257896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20144" y="383111"/>
            <a:ext cx="7024744" cy="1143000"/>
          </a:xfrm>
        </p:spPr>
        <p:txBody>
          <a:bodyPr>
            <a:normAutofit fontScale="90000"/>
          </a:bodyPr>
          <a:lstStyle/>
          <a:p>
            <a:pPr>
              <a:defRPr/>
            </a:pPr>
            <a:r>
              <a:rPr lang="en-CA" dirty="0" smtClean="0">
                <a:cs typeface="+mj-cs"/>
              </a:rPr>
              <a:t>Adverse Health </a:t>
            </a:r>
            <a:r>
              <a:rPr lang="en-CA" dirty="0" smtClean="0"/>
              <a:t>Effects -details</a:t>
            </a:r>
            <a:endParaRPr lang="en-CA" dirty="0">
              <a:cs typeface="+mj-cs"/>
            </a:endParaRPr>
          </a:p>
        </p:txBody>
      </p:sp>
      <p:sp>
        <p:nvSpPr>
          <p:cNvPr id="27651" name="Content Placeholder 2"/>
          <p:cNvSpPr>
            <a:spLocks noGrp="1"/>
          </p:cNvSpPr>
          <p:nvPr>
            <p:ph idx="1"/>
          </p:nvPr>
        </p:nvSpPr>
        <p:spPr>
          <a:xfrm>
            <a:off x="685273" y="1545953"/>
            <a:ext cx="7652792" cy="4889390"/>
          </a:xfrm>
        </p:spPr>
        <p:txBody>
          <a:bodyPr>
            <a:normAutofit/>
          </a:bodyPr>
          <a:lstStyle/>
          <a:p>
            <a:pPr marL="0" lvl="1" indent="0">
              <a:buClr>
                <a:schemeClr val="bg2"/>
              </a:buClr>
              <a:buSzPct val="70000"/>
              <a:buNone/>
              <a:defRPr/>
            </a:pPr>
            <a:r>
              <a:rPr lang="en-US" sz="2800" b="1" dirty="0" smtClean="0">
                <a:solidFill>
                  <a:srgbClr val="0070C0"/>
                </a:solidFill>
              </a:rPr>
              <a:t>Acute</a:t>
            </a:r>
            <a:endParaRPr lang="en-US" sz="2800" b="1" dirty="0">
              <a:solidFill>
                <a:srgbClr val="0070C0"/>
              </a:solidFill>
            </a:endParaRPr>
          </a:p>
          <a:p>
            <a:pPr marL="342900" lvl="1" indent="-342900">
              <a:buClr>
                <a:schemeClr val="bg2"/>
              </a:buClr>
              <a:buSzPct val="70000"/>
              <a:defRPr/>
            </a:pPr>
            <a:r>
              <a:rPr lang="en-US" sz="2800" dirty="0"/>
              <a:t>D</a:t>
            </a:r>
            <a:r>
              <a:rPr lang="en-US" sz="2400" dirty="0"/>
              <a:t>ry mouth, </a:t>
            </a:r>
            <a:r>
              <a:rPr lang="en-US" sz="2400" dirty="0" err="1" smtClean="0"/>
              <a:t>conjunctival</a:t>
            </a:r>
            <a:r>
              <a:rPr lang="en-US" sz="2400" dirty="0" smtClean="0"/>
              <a:t> injection </a:t>
            </a:r>
            <a:endParaRPr lang="en-US" sz="2400" dirty="0"/>
          </a:p>
          <a:p>
            <a:pPr marL="342900" lvl="1" indent="-342900">
              <a:buClr>
                <a:schemeClr val="bg2"/>
              </a:buClr>
              <a:buSzPct val="70000"/>
              <a:defRPr/>
            </a:pPr>
            <a:r>
              <a:rPr lang="en-US" sz="2400" dirty="0" smtClean="0"/>
              <a:t>↓</a:t>
            </a:r>
            <a:r>
              <a:rPr lang="en-US" sz="2400" dirty="0"/>
              <a:t>BP, </a:t>
            </a:r>
            <a:r>
              <a:rPr lang="en-US" sz="2400" dirty="0" smtClean="0"/>
              <a:t>↑HR,</a:t>
            </a:r>
            <a:r>
              <a:rPr lang="en-US" sz="2400" dirty="0">
                <a:solidFill>
                  <a:schemeClr val="tx1"/>
                </a:solidFill>
              </a:rPr>
              <a:t> arrhythmias</a:t>
            </a:r>
            <a:endParaRPr lang="en-US" sz="2400" dirty="0" smtClean="0"/>
          </a:p>
          <a:p>
            <a:pPr marL="342900" lvl="1" indent="-342900">
              <a:buClr>
                <a:schemeClr val="bg2"/>
              </a:buClr>
              <a:buSzPct val="70000"/>
              <a:defRPr/>
            </a:pPr>
            <a:r>
              <a:rPr lang="en-US" sz="2800" dirty="0"/>
              <a:t>D</a:t>
            </a:r>
            <a:r>
              <a:rPr lang="en-US" sz="2800" dirty="0" smtClean="0"/>
              <a:t>ecreased </a:t>
            </a:r>
            <a:r>
              <a:rPr lang="en-US" sz="2800" dirty="0"/>
              <a:t>exercise time to onset of </a:t>
            </a:r>
            <a:r>
              <a:rPr lang="en-US" sz="2400" b="1" dirty="0" smtClean="0">
                <a:solidFill>
                  <a:srgbClr val="FF0000"/>
                </a:solidFill>
              </a:rPr>
              <a:t>angina</a:t>
            </a:r>
            <a:r>
              <a:rPr lang="en-US" sz="2800" dirty="0"/>
              <a:t> </a:t>
            </a:r>
            <a:r>
              <a:rPr lang="en-US" sz="2000" dirty="0" smtClean="0"/>
              <a:t>(</a:t>
            </a:r>
            <a:r>
              <a:rPr lang="en-US" sz="2000" dirty="0" err="1" smtClean="0"/>
              <a:t>Aronow</a:t>
            </a:r>
            <a:r>
              <a:rPr lang="en-US" sz="2000" dirty="0" smtClean="0"/>
              <a:t>, 1974)</a:t>
            </a:r>
            <a:endParaRPr lang="en-US" sz="2000" b="1" dirty="0" smtClean="0">
              <a:solidFill>
                <a:srgbClr val="FF0000"/>
              </a:solidFill>
            </a:endParaRPr>
          </a:p>
          <a:p>
            <a:pPr marL="342900" lvl="1" indent="-342900">
              <a:buClr>
                <a:schemeClr val="bg2"/>
              </a:buClr>
              <a:buSzPct val="70000"/>
              <a:defRPr/>
            </a:pPr>
            <a:r>
              <a:rPr lang="en-US" sz="2400" dirty="0"/>
              <a:t>A</a:t>
            </a:r>
            <a:r>
              <a:rPr lang="en-US" sz="2400" dirty="0" smtClean="0"/>
              <a:t>ttention, motivation, </a:t>
            </a:r>
            <a:r>
              <a:rPr lang="en-US" sz="2400" b="1" dirty="0" smtClean="0">
                <a:solidFill>
                  <a:srgbClr val="FF0000"/>
                </a:solidFill>
              </a:rPr>
              <a:t>memory</a:t>
            </a:r>
            <a:r>
              <a:rPr lang="en-US" sz="2400" dirty="0" smtClean="0"/>
              <a:t>, </a:t>
            </a:r>
            <a:r>
              <a:rPr lang="en-US" sz="2400" dirty="0" smtClean="0">
                <a:solidFill>
                  <a:schemeClr val="tx1"/>
                </a:solidFill>
              </a:rPr>
              <a:t>false </a:t>
            </a:r>
            <a:r>
              <a:rPr lang="en-US" sz="2400" dirty="0">
                <a:solidFill>
                  <a:schemeClr val="tx1"/>
                </a:solidFill>
              </a:rPr>
              <a:t>novelty, paranoia, </a:t>
            </a:r>
            <a:r>
              <a:rPr lang="en-US" sz="2400" dirty="0" err="1">
                <a:solidFill>
                  <a:schemeClr val="tx1"/>
                </a:solidFill>
              </a:rPr>
              <a:t>derealization</a:t>
            </a:r>
            <a:r>
              <a:rPr lang="en-US" sz="2400" dirty="0">
                <a:solidFill>
                  <a:schemeClr val="tx1"/>
                </a:solidFill>
              </a:rPr>
              <a:t>, hallucinations </a:t>
            </a:r>
            <a:r>
              <a:rPr lang="en-US" sz="2400" dirty="0" smtClean="0">
                <a:solidFill>
                  <a:schemeClr val="tx1"/>
                </a:solidFill>
              </a:rPr>
              <a:t> </a:t>
            </a:r>
          </a:p>
          <a:p>
            <a:pPr marL="342900" lvl="1" indent="-342900">
              <a:buClr>
                <a:schemeClr val="bg2"/>
              </a:buClr>
              <a:buSzPct val="70000"/>
              <a:defRPr/>
            </a:pPr>
            <a:r>
              <a:rPr lang="en-US" sz="2400" dirty="0" smtClean="0">
                <a:solidFill>
                  <a:schemeClr val="tx1"/>
                </a:solidFill>
              </a:rPr>
              <a:t>THC</a:t>
            </a:r>
            <a:r>
              <a:rPr lang="en-US" sz="2400" b="1" dirty="0" smtClean="0">
                <a:solidFill>
                  <a:srgbClr val="FF0000"/>
                </a:solidFill>
              </a:rPr>
              <a:t> </a:t>
            </a:r>
            <a:r>
              <a:rPr lang="en-US" sz="2400" dirty="0"/>
              <a:t>↑</a:t>
            </a:r>
            <a:r>
              <a:rPr lang="en-US" sz="2400" b="1" dirty="0" smtClean="0">
                <a:solidFill>
                  <a:srgbClr val="FF0000"/>
                </a:solidFill>
              </a:rPr>
              <a:t>anxiety</a:t>
            </a:r>
            <a:r>
              <a:rPr lang="en-US" sz="2400" dirty="0" smtClean="0"/>
              <a:t>, acute psychosis; CBD may ↓anxiety </a:t>
            </a:r>
            <a:r>
              <a:rPr lang="en-US" sz="2000" dirty="0" smtClean="0"/>
              <a:t>(</a:t>
            </a:r>
            <a:r>
              <a:rPr lang="en-US" sz="2000" dirty="0" err="1" smtClean="0"/>
              <a:t>Fusar-Poli</a:t>
            </a:r>
            <a:r>
              <a:rPr lang="en-US" sz="2000" dirty="0" smtClean="0"/>
              <a:t> 2009)</a:t>
            </a:r>
          </a:p>
          <a:p>
            <a:pPr marL="342900" lvl="1" indent="-342900">
              <a:buClr>
                <a:schemeClr val="bg2"/>
              </a:buClr>
              <a:buSzPct val="70000"/>
              <a:defRPr/>
            </a:pPr>
            <a:r>
              <a:rPr lang="en-US" sz="2400" dirty="0" smtClean="0"/>
              <a:t>Altered depth perception, coordination, </a:t>
            </a:r>
            <a:r>
              <a:rPr lang="en-US" sz="2400" b="1" dirty="0" smtClean="0">
                <a:solidFill>
                  <a:srgbClr val="FF0000"/>
                </a:solidFill>
              </a:rPr>
              <a:t>driving impairment </a:t>
            </a:r>
            <a:r>
              <a:rPr lang="en-US" dirty="0" smtClean="0">
                <a:solidFill>
                  <a:schemeClr val="tx1"/>
                </a:solidFill>
              </a:rPr>
              <a:t>(</a:t>
            </a:r>
            <a:r>
              <a:rPr lang="en-US" sz="2000" dirty="0" err="1" smtClean="0">
                <a:solidFill>
                  <a:schemeClr val="tx1"/>
                </a:solidFill>
              </a:rPr>
              <a:t>Robbe</a:t>
            </a:r>
            <a:r>
              <a:rPr lang="en-US" sz="2000" dirty="0" smtClean="0">
                <a:solidFill>
                  <a:schemeClr val="tx1"/>
                </a:solidFill>
              </a:rPr>
              <a:t>, 1998)</a:t>
            </a:r>
          </a:p>
          <a:p>
            <a:pPr marL="342900" lvl="1" indent="-342900">
              <a:buClr>
                <a:schemeClr val="bg2"/>
              </a:buClr>
              <a:buSzPct val="70000"/>
              <a:defRPr/>
            </a:pPr>
            <a:endParaRPr lang="en-US" dirty="0">
              <a:solidFill>
                <a:schemeClr val="tx1"/>
              </a:solidFill>
            </a:endParaRPr>
          </a:p>
        </p:txBody>
      </p:sp>
    </p:spTree>
    <p:extLst>
      <p:ext uri="{BB962C8B-B14F-4D97-AF65-F5344CB8AC3E}">
        <p14:creationId xmlns:p14="http://schemas.microsoft.com/office/powerpoint/2010/main" xmlns="" val="3961798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65" y="260668"/>
            <a:ext cx="7024744" cy="1143000"/>
          </a:xfrm>
        </p:spPr>
        <p:txBody>
          <a:bodyPr>
            <a:normAutofit/>
          </a:bodyPr>
          <a:lstStyle/>
          <a:p>
            <a:r>
              <a:rPr lang="en-CA" dirty="0"/>
              <a:t>Adverse Health </a:t>
            </a:r>
            <a:r>
              <a:rPr lang="en-CA" dirty="0" smtClean="0"/>
              <a:t>Effects</a:t>
            </a:r>
            <a:endParaRPr lang="en-US" dirty="0"/>
          </a:p>
        </p:txBody>
      </p:sp>
      <p:sp>
        <p:nvSpPr>
          <p:cNvPr id="3" name="Content Placeholder 2"/>
          <p:cNvSpPr>
            <a:spLocks noGrp="1"/>
          </p:cNvSpPr>
          <p:nvPr>
            <p:ph idx="1"/>
          </p:nvPr>
        </p:nvSpPr>
        <p:spPr>
          <a:xfrm>
            <a:off x="808330" y="1403669"/>
            <a:ext cx="7626179" cy="4988808"/>
          </a:xfrm>
        </p:spPr>
        <p:txBody>
          <a:bodyPr>
            <a:normAutofit fontScale="77500" lnSpcReduction="20000"/>
          </a:bodyPr>
          <a:lstStyle/>
          <a:p>
            <a:pPr marL="0" lvl="1" indent="0">
              <a:buClr>
                <a:schemeClr val="bg2"/>
              </a:buClr>
              <a:buSzPct val="70000"/>
              <a:buNone/>
              <a:defRPr/>
            </a:pPr>
            <a:r>
              <a:rPr lang="en-US" sz="3600" b="1" dirty="0" smtClean="0">
                <a:solidFill>
                  <a:srgbClr val="0000FF"/>
                </a:solidFill>
              </a:rPr>
              <a:t>Chronic</a:t>
            </a:r>
          </a:p>
          <a:p>
            <a:pPr marL="0" lvl="1" indent="0">
              <a:buClr>
                <a:schemeClr val="bg2"/>
              </a:buClr>
              <a:buSzPct val="70000"/>
              <a:buNone/>
              <a:defRPr/>
            </a:pPr>
            <a:endParaRPr lang="en-US" sz="1100" b="1" dirty="0">
              <a:solidFill>
                <a:srgbClr val="0000FF"/>
              </a:solidFill>
            </a:endParaRPr>
          </a:p>
          <a:p>
            <a:pPr marL="342900" lvl="1" indent="-342900">
              <a:buClr>
                <a:schemeClr val="bg2"/>
              </a:buClr>
              <a:buSzPct val="70000"/>
              <a:defRPr/>
            </a:pPr>
            <a:r>
              <a:rPr lang="en-US" sz="2800" dirty="0"/>
              <a:t>↑Risk of </a:t>
            </a:r>
            <a:r>
              <a:rPr lang="en-US" sz="2800" b="1" dirty="0">
                <a:solidFill>
                  <a:srgbClr val="FF0000"/>
                </a:solidFill>
              </a:rPr>
              <a:t>COPD </a:t>
            </a:r>
            <a:r>
              <a:rPr lang="en-US" sz="1400" dirty="0">
                <a:solidFill>
                  <a:schemeClr val="tx1"/>
                </a:solidFill>
              </a:rPr>
              <a:t>(</a:t>
            </a:r>
            <a:r>
              <a:rPr lang="en-US" sz="1400" dirty="0"/>
              <a:t>Tan, 2009</a:t>
            </a:r>
            <a:r>
              <a:rPr lang="en-US" sz="1400" dirty="0" smtClean="0"/>
              <a:t>)</a:t>
            </a:r>
          </a:p>
          <a:p>
            <a:pPr marL="342900" lvl="1" indent="-342900">
              <a:buClr>
                <a:schemeClr val="bg2"/>
              </a:buClr>
              <a:buSzPct val="70000"/>
              <a:defRPr/>
            </a:pPr>
            <a:endParaRPr lang="en-US" sz="1000" dirty="0" smtClean="0"/>
          </a:p>
          <a:p>
            <a:pPr marL="342900" lvl="1" indent="-342900">
              <a:buClr>
                <a:schemeClr val="bg2"/>
              </a:buClr>
              <a:buSzPct val="70000"/>
              <a:defRPr/>
            </a:pPr>
            <a:r>
              <a:rPr lang="en-US" sz="2800" b="1" dirty="0" smtClean="0">
                <a:solidFill>
                  <a:srgbClr val="FF0000"/>
                </a:solidFill>
              </a:rPr>
              <a:t>Brain changes</a:t>
            </a:r>
            <a:r>
              <a:rPr lang="en-US" sz="2800" dirty="0" smtClean="0"/>
              <a:t>: </a:t>
            </a:r>
            <a:r>
              <a:rPr lang="en-US" dirty="0" smtClean="0"/>
              <a:t>Heavy daily users 5+ joints/d:↓</a:t>
            </a:r>
            <a:r>
              <a:rPr lang="en-US" dirty="0"/>
              <a:t>hippocampal and amygdala </a:t>
            </a:r>
            <a:r>
              <a:rPr lang="en-US" dirty="0" smtClean="0"/>
              <a:t>volume (</a:t>
            </a:r>
            <a:r>
              <a:rPr lang="en-US" dirty="0" err="1" smtClean="0">
                <a:solidFill>
                  <a:srgbClr val="000000"/>
                </a:solidFill>
              </a:rPr>
              <a:t>Yucel</a:t>
            </a:r>
            <a:r>
              <a:rPr lang="en-US" dirty="0" smtClean="0">
                <a:solidFill>
                  <a:srgbClr val="000000"/>
                </a:solidFill>
              </a:rPr>
              <a:t>, </a:t>
            </a:r>
            <a:r>
              <a:rPr lang="en-US" dirty="0" smtClean="0"/>
              <a:t>2008)</a:t>
            </a:r>
          </a:p>
          <a:p>
            <a:pPr marL="342900" lvl="1" indent="-342900">
              <a:buClr>
                <a:schemeClr val="bg2"/>
              </a:buClr>
              <a:buSzPct val="70000"/>
              <a:defRPr/>
            </a:pPr>
            <a:endParaRPr lang="en-US" sz="1000" dirty="0">
              <a:solidFill>
                <a:schemeClr val="tx1"/>
              </a:solidFill>
            </a:endParaRPr>
          </a:p>
          <a:p>
            <a:pPr marL="342900" lvl="1" indent="-342900">
              <a:buClr>
                <a:schemeClr val="bg2"/>
              </a:buClr>
              <a:buSzPct val="70000"/>
              <a:defRPr/>
            </a:pPr>
            <a:r>
              <a:rPr lang="en-US" sz="2800" dirty="0" smtClean="0"/>
              <a:t>Lowers </a:t>
            </a:r>
            <a:r>
              <a:rPr lang="en-US" sz="2800" b="1" dirty="0">
                <a:solidFill>
                  <a:srgbClr val="FF0000"/>
                </a:solidFill>
              </a:rPr>
              <a:t>IQ</a:t>
            </a:r>
            <a:r>
              <a:rPr lang="en-US" dirty="0"/>
              <a:t>: If initiation prior to age 18 - IQ does not recover when detoxed; if adult </a:t>
            </a:r>
            <a:r>
              <a:rPr lang="en-US" dirty="0" smtClean="0"/>
              <a:t>initiation, </a:t>
            </a:r>
            <a:r>
              <a:rPr lang="en-US" dirty="0"/>
              <a:t>can </a:t>
            </a:r>
            <a:r>
              <a:rPr lang="en-US" dirty="0" smtClean="0"/>
              <a:t>normalize, continued use can add to </a:t>
            </a:r>
            <a:r>
              <a:rPr lang="en-US" dirty="0" err="1" smtClean="0"/>
              <a:t>neurocognative</a:t>
            </a:r>
            <a:r>
              <a:rPr lang="en-US" dirty="0" smtClean="0"/>
              <a:t> decline with aging  </a:t>
            </a:r>
            <a:r>
              <a:rPr lang="en-US" dirty="0" smtClean="0">
                <a:solidFill>
                  <a:srgbClr val="B839FF"/>
                </a:solidFill>
              </a:rPr>
              <a:t>(Meier, 2012)</a:t>
            </a:r>
          </a:p>
          <a:p>
            <a:pPr marL="342900" lvl="1" indent="-342900">
              <a:buClr>
                <a:schemeClr val="bg2"/>
              </a:buClr>
              <a:buSzPct val="70000"/>
              <a:defRPr/>
            </a:pPr>
            <a:endParaRPr lang="en-US" sz="1000" dirty="0" smtClean="0">
              <a:solidFill>
                <a:srgbClr val="B839FF"/>
              </a:solidFill>
            </a:endParaRPr>
          </a:p>
          <a:p>
            <a:pPr marL="342900" lvl="1" indent="-342900">
              <a:buClr>
                <a:schemeClr val="bg2"/>
              </a:buClr>
              <a:buSzPct val="70000"/>
              <a:defRPr/>
            </a:pPr>
            <a:r>
              <a:rPr lang="en-US" sz="2800" dirty="0" smtClean="0"/>
              <a:t>↑</a:t>
            </a:r>
            <a:r>
              <a:rPr lang="en-US" sz="2800" dirty="0"/>
              <a:t>Risk of </a:t>
            </a:r>
            <a:r>
              <a:rPr lang="en-US" sz="2800" b="1" dirty="0">
                <a:solidFill>
                  <a:srgbClr val="FF0000"/>
                </a:solidFill>
              </a:rPr>
              <a:t>psychotic disorder </a:t>
            </a:r>
            <a:r>
              <a:rPr lang="en-US" dirty="0"/>
              <a:t>-  dose dependent, age dependent</a:t>
            </a:r>
            <a:r>
              <a:rPr lang="en-US" sz="2100" dirty="0"/>
              <a:t>, genetically influenced (VM=2x, VV=10x</a:t>
            </a:r>
            <a:r>
              <a:rPr lang="en-US" sz="2100" dirty="0" smtClean="0"/>
              <a:t>), CBD may be protective </a:t>
            </a:r>
            <a:r>
              <a:rPr lang="en-US" sz="2100" dirty="0"/>
              <a:t>(</a:t>
            </a:r>
            <a:r>
              <a:rPr lang="en-US" sz="2100" dirty="0" err="1"/>
              <a:t>Ande</a:t>
            </a:r>
            <a:r>
              <a:rPr lang="en-CA" sz="2100" dirty="0" err="1"/>
              <a:t>reasson</a:t>
            </a:r>
            <a:r>
              <a:rPr lang="en-CA" sz="2100" dirty="0"/>
              <a:t> </a:t>
            </a:r>
            <a:r>
              <a:rPr lang="en-CA" sz="2000" dirty="0">
                <a:latin typeface="Times New Roman" charset="0"/>
              </a:rPr>
              <a:t>1987, and </a:t>
            </a:r>
            <a:r>
              <a:rPr lang="en-CA" sz="2000" dirty="0" err="1">
                <a:latin typeface="Times New Roman" charset="0"/>
              </a:rPr>
              <a:t>Zammit</a:t>
            </a:r>
            <a:r>
              <a:rPr lang="en-CA" sz="2000" dirty="0">
                <a:latin typeface="Times New Roman" charset="0"/>
              </a:rPr>
              <a:t> 2002, </a:t>
            </a:r>
            <a:r>
              <a:rPr lang="en-CA" sz="2000" dirty="0" err="1">
                <a:latin typeface="Times New Roman" charset="0"/>
              </a:rPr>
              <a:t>Henquet</a:t>
            </a:r>
            <a:r>
              <a:rPr lang="en-CA" sz="2000" dirty="0">
                <a:latin typeface="Times New Roman" charset="0"/>
              </a:rPr>
              <a:t> 1995, </a:t>
            </a:r>
            <a:r>
              <a:rPr lang="en-CA" sz="1800" dirty="0" err="1"/>
              <a:t>Caspri</a:t>
            </a:r>
            <a:r>
              <a:rPr lang="en-CA" sz="1800" dirty="0"/>
              <a:t>, 2005</a:t>
            </a:r>
            <a:r>
              <a:rPr lang="en-CA" sz="2000" dirty="0">
                <a:latin typeface="Times New Roman" charset="0"/>
              </a:rPr>
              <a:t>) </a:t>
            </a:r>
            <a:endParaRPr lang="en-CA" sz="2000" dirty="0" smtClean="0">
              <a:latin typeface="Times New Roman" charset="0"/>
            </a:endParaRPr>
          </a:p>
          <a:p>
            <a:pPr marL="342900" lvl="1" indent="-342900">
              <a:buClr>
                <a:schemeClr val="bg2"/>
              </a:buClr>
              <a:buSzPct val="70000"/>
              <a:defRPr/>
            </a:pPr>
            <a:endParaRPr lang="en-US" sz="1000" dirty="0" smtClean="0">
              <a:solidFill>
                <a:srgbClr val="B839FF"/>
              </a:solidFill>
            </a:endParaRPr>
          </a:p>
          <a:p>
            <a:pPr marL="342900" lvl="1" indent="-342900">
              <a:buClr>
                <a:schemeClr val="bg2"/>
              </a:buClr>
              <a:buSzPct val="70000"/>
              <a:defRPr/>
            </a:pPr>
            <a:r>
              <a:rPr lang="en-US" sz="2800" b="1" dirty="0" smtClean="0">
                <a:solidFill>
                  <a:srgbClr val="FF0000"/>
                </a:solidFill>
              </a:rPr>
              <a:t>Hormonal effects </a:t>
            </a:r>
            <a:r>
              <a:rPr lang="en-US" dirty="0" smtClean="0">
                <a:solidFill>
                  <a:schemeClr val="tx1"/>
                </a:solidFill>
              </a:rPr>
              <a:t>– </a:t>
            </a:r>
            <a:r>
              <a:rPr lang="en-US" dirty="0">
                <a:solidFill>
                  <a:schemeClr val="tx1"/>
                </a:solidFill>
              </a:rPr>
              <a:t>↓</a:t>
            </a:r>
            <a:r>
              <a:rPr lang="en-US" dirty="0" smtClean="0">
                <a:solidFill>
                  <a:schemeClr val="tx1"/>
                </a:solidFill>
              </a:rPr>
              <a:t>testosterone, LH and FSH</a:t>
            </a:r>
          </a:p>
          <a:p>
            <a:pPr marL="342900" lvl="1" indent="-342900">
              <a:buClr>
                <a:schemeClr val="bg2"/>
              </a:buClr>
              <a:buSzPct val="70000"/>
              <a:defRPr/>
            </a:pPr>
            <a:endParaRPr lang="en-US" sz="1100" dirty="0">
              <a:solidFill>
                <a:schemeClr val="tx1"/>
              </a:solidFill>
            </a:endParaRPr>
          </a:p>
          <a:p>
            <a:pPr marL="342900" lvl="1" indent="-342900">
              <a:buClr>
                <a:schemeClr val="bg2"/>
              </a:buClr>
              <a:buSzPct val="70000"/>
              <a:defRPr/>
            </a:pPr>
            <a:r>
              <a:rPr lang="en-US" dirty="0"/>
              <a:t>↑Risk of cannabis use disorder = </a:t>
            </a:r>
            <a:r>
              <a:rPr lang="en-US" sz="2800" b="1" dirty="0" smtClean="0">
                <a:solidFill>
                  <a:srgbClr val="FF0000"/>
                </a:solidFill>
              </a:rPr>
              <a:t>addiction </a:t>
            </a:r>
            <a:r>
              <a:rPr lang="en-US" sz="2100" dirty="0" smtClean="0">
                <a:solidFill>
                  <a:schemeClr val="tx1">
                    <a:lumMod val="85000"/>
                    <a:lumOff val="15000"/>
                  </a:schemeClr>
                </a:solidFill>
              </a:rPr>
              <a:t>(9% users, 17% if began &lt;age 18, 25-50% of daily users)</a:t>
            </a:r>
          </a:p>
          <a:p>
            <a:pPr marL="342900" lvl="1" indent="-342900">
              <a:buClr>
                <a:schemeClr val="bg2"/>
              </a:buClr>
              <a:buSzPct val="70000"/>
              <a:defRPr/>
            </a:pPr>
            <a:endParaRPr lang="en-US" sz="1100" dirty="0" smtClean="0">
              <a:solidFill>
                <a:schemeClr val="tx1">
                  <a:lumMod val="85000"/>
                  <a:lumOff val="15000"/>
                </a:schemeClr>
              </a:solidFill>
            </a:endParaRPr>
          </a:p>
          <a:p>
            <a:pPr marL="342900" lvl="1" indent="-342900">
              <a:buClr>
                <a:schemeClr val="bg2"/>
              </a:buClr>
              <a:buSzPct val="70000"/>
              <a:defRPr/>
            </a:pPr>
            <a:r>
              <a:rPr lang="en-US" sz="2800" dirty="0"/>
              <a:t>↑Risk </a:t>
            </a:r>
            <a:r>
              <a:rPr lang="en-US" sz="2800" dirty="0" smtClean="0"/>
              <a:t>of</a:t>
            </a:r>
            <a:r>
              <a:rPr lang="en-US" sz="2800" b="1" dirty="0" smtClean="0">
                <a:solidFill>
                  <a:srgbClr val="FF0000"/>
                </a:solidFill>
              </a:rPr>
              <a:t> diversion</a:t>
            </a:r>
            <a:endParaRPr lang="en-US" sz="2800" dirty="0">
              <a:solidFill>
                <a:schemeClr val="tx1"/>
              </a:solidFill>
            </a:endParaRPr>
          </a:p>
        </p:txBody>
      </p:sp>
    </p:spTree>
    <p:extLst>
      <p:ext uri="{BB962C8B-B14F-4D97-AF65-F5344CB8AC3E}">
        <p14:creationId xmlns:p14="http://schemas.microsoft.com/office/powerpoint/2010/main" xmlns="" val="121827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43490" y="685800"/>
            <a:ext cx="7024744" cy="1143000"/>
          </a:xfrm>
        </p:spPr>
        <p:txBody>
          <a:bodyPr/>
          <a:lstStyle/>
          <a:p>
            <a:pPr eaLnBrk="1" hangingPunct="1">
              <a:defRPr/>
            </a:pPr>
            <a:r>
              <a:rPr lang="en-CA" dirty="0" smtClean="0">
                <a:latin typeface="Times New Roman" charset="0"/>
                <a:cs typeface="+mj-cs"/>
              </a:rPr>
              <a:t>Faculty/Presenter Disclosure</a:t>
            </a:r>
            <a:endParaRPr lang="en-CA" dirty="0">
              <a:latin typeface="Times New Roman" charset="0"/>
              <a:cs typeface="+mj-cs"/>
            </a:endParaRPr>
          </a:p>
        </p:txBody>
      </p:sp>
      <p:sp>
        <p:nvSpPr>
          <p:cNvPr id="4099" name="Content Placeholder 2"/>
          <p:cNvSpPr>
            <a:spLocks noGrp="1"/>
          </p:cNvSpPr>
          <p:nvPr>
            <p:ph idx="1"/>
          </p:nvPr>
        </p:nvSpPr>
        <p:spPr>
          <a:xfrm>
            <a:off x="457200" y="2463754"/>
            <a:ext cx="8229600" cy="2893671"/>
          </a:xfrm>
        </p:spPr>
        <p:txBody>
          <a:bodyPr/>
          <a:lstStyle/>
          <a:p>
            <a:pPr eaLnBrk="1" hangingPunct="1">
              <a:lnSpc>
                <a:spcPct val="90000"/>
              </a:lnSpc>
              <a:defRPr/>
            </a:pPr>
            <a:r>
              <a:rPr lang="en-US" dirty="0" smtClean="0">
                <a:solidFill>
                  <a:schemeClr val="tx1"/>
                </a:solidFill>
                <a:latin typeface="Times New Roman" charset="0"/>
                <a:cs typeface="+mn-cs"/>
              </a:rPr>
              <a:t>Faculty: Launette Rieb</a:t>
            </a:r>
          </a:p>
          <a:p>
            <a:pPr eaLnBrk="1" hangingPunct="1">
              <a:lnSpc>
                <a:spcPct val="90000"/>
              </a:lnSpc>
              <a:defRPr/>
            </a:pPr>
            <a:r>
              <a:rPr lang="en-US" dirty="0" smtClean="0">
                <a:solidFill>
                  <a:schemeClr val="tx1"/>
                </a:solidFill>
                <a:latin typeface="Times New Roman" charset="0"/>
                <a:cs typeface="+mn-cs"/>
              </a:rPr>
              <a:t>Relationship with commercial interests:</a:t>
            </a:r>
          </a:p>
          <a:p>
            <a:pPr lvl="1" eaLnBrk="1" hangingPunct="1">
              <a:lnSpc>
                <a:spcPct val="90000"/>
              </a:lnSpc>
              <a:defRPr/>
            </a:pPr>
            <a:r>
              <a:rPr lang="en-US" dirty="0" smtClean="0">
                <a:solidFill>
                  <a:schemeClr val="tx1"/>
                </a:solidFill>
                <a:latin typeface="Times New Roman" charset="0"/>
                <a:cs typeface="+mn-cs"/>
              </a:rPr>
              <a:t>No commercial interests</a:t>
            </a:r>
          </a:p>
          <a:p>
            <a:pPr eaLnBrk="1" hangingPunct="1">
              <a:lnSpc>
                <a:spcPct val="90000"/>
              </a:lnSpc>
              <a:defRPr/>
            </a:pPr>
            <a:endParaRPr lang="en-US" dirty="0" smtClean="0">
              <a:solidFill>
                <a:schemeClr val="bg2"/>
              </a:solidFill>
              <a:latin typeface="Times New Roman" charset="0"/>
              <a:cs typeface="+mn-cs"/>
            </a:endParaRPr>
          </a:p>
          <a:p>
            <a:pPr eaLnBrk="1" hangingPunct="1">
              <a:lnSpc>
                <a:spcPct val="90000"/>
              </a:lnSpc>
              <a:defRPr/>
            </a:pPr>
            <a:endParaRPr lang="en-US" sz="900" b="1" dirty="0">
              <a:solidFill>
                <a:schemeClr val="bg2"/>
              </a:solidFill>
              <a:latin typeface="Times New Roman" charset="0"/>
              <a:cs typeface="+mn-cs"/>
            </a:endParaRPr>
          </a:p>
          <a:p>
            <a:pPr eaLnBrk="1" hangingPunct="1">
              <a:defRPr/>
            </a:pPr>
            <a:endParaRPr lang="en-CA" dirty="0">
              <a:latin typeface="Times New Roman" charset="0"/>
              <a:cs typeface="+mn-cs"/>
            </a:endParaRPr>
          </a:p>
        </p:txBody>
      </p:sp>
    </p:spTree>
    <p:extLst>
      <p:ext uri="{BB962C8B-B14F-4D97-AF65-F5344CB8AC3E}">
        <p14:creationId xmlns:p14="http://schemas.microsoft.com/office/powerpoint/2010/main" xmlns="" val="1684600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1260" y="334054"/>
            <a:ext cx="8808881" cy="1143000"/>
          </a:xfrm>
        </p:spPr>
        <p:txBody>
          <a:bodyPr>
            <a:noAutofit/>
          </a:bodyPr>
          <a:lstStyle/>
          <a:p>
            <a:pPr algn="ctr">
              <a:defRPr/>
            </a:pPr>
            <a:r>
              <a:rPr lang="en-US" sz="2800" i="1" dirty="0" smtClean="0">
                <a:solidFill>
                  <a:schemeClr val="tx1"/>
                </a:solidFill>
                <a:latin typeface="Corbel" panose="020B0503020204020204" pitchFamily="34" charset="0"/>
                <a:ea typeface="Times New Roman" charset="0"/>
                <a:cs typeface="Times New Roman" charset="0"/>
              </a:rPr>
              <a:t>Addiction</a:t>
            </a:r>
            <a:r>
              <a:rPr lang="en-US" sz="2800" i="1" dirty="0">
                <a:solidFill>
                  <a:schemeClr val="tx1"/>
                </a:solidFill>
                <a:latin typeface="Corbel" panose="020B0503020204020204" pitchFamily="34" charset="0"/>
                <a:ea typeface="Times New Roman" charset="0"/>
                <a:cs typeface="Times New Roman" charset="0"/>
              </a:rPr>
              <a:t>: </a:t>
            </a:r>
            <a:r>
              <a:rPr lang="en-US" sz="2800" b="0" dirty="0">
                <a:solidFill>
                  <a:schemeClr val="tx1"/>
                </a:solidFill>
                <a:latin typeface="Corbel" panose="020B0503020204020204" pitchFamily="34" charset="0"/>
                <a:ea typeface="Times New Roman" charset="0"/>
                <a:cs typeface="Times New Roman" charset="0"/>
              </a:rPr>
              <a:t>About 9% of users may become </a:t>
            </a:r>
            <a:r>
              <a:rPr lang="en-US" sz="2800" b="0" dirty="0" smtClean="0">
                <a:solidFill>
                  <a:schemeClr val="tx1"/>
                </a:solidFill>
                <a:latin typeface="Corbel" panose="020B0503020204020204" pitchFamily="34" charset="0"/>
                <a:ea typeface="Times New Roman" charset="0"/>
                <a:cs typeface="Times New Roman" charset="0"/>
              </a:rPr>
              <a:t>dependent </a:t>
            </a:r>
            <a:br>
              <a:rPr lang="en-US" sz="2800" b="0" dirty="0" smtClean="0">
                <a:solidFill>
                  <a:schemeClr val="tx1"/>
                </a:solidFill>
                <a:latin typeface="Corbel" panose="020B0503020204020204" pitchFamily="34" charset="0"/>
                <a:ea typeface="Times New Roman" charset="0"/>
                <a:cs typeface="Times New Roman" charset="0"/>
              </a:rPr>
            </a:br>
            <a:r>
              <a:rPr lang="en-US" sz="2800" b="0" i="1" dirty="0" smtClean="0">
                <a:solidFill>
                  <a:schemeClr val="tx1"/>
                </a:solidFill>
                <a:latin typeface="Corbel" panose="020B0503020204020204" pitchFamily="34" charset="0"/>
                <a:ea typeface="Times New Roman" charset="0"/>
                <a:cs typeface="Times New Roman" charset="0"/>
              </a:rPr>
              <a:t>~1 </a:t>
            </a:r>
            <a:r>
              <a:rPr lang="en-US" sz="2800" b="0" i="1" dirty="0">
                <a:solidFill>
                  <a:schemeClr val="tx1"/>
                </a:solidFill>
                <a:latin typeface="Corbel" panose="020B0503020204020204" pitchFamily="34" charset="0"/>
                <a:ea typeface="Times New Roman" charset="0"/>
                <a:cs typeface="Times New Roman" charset="0"/>
              </a:rPr>
              <a:t>in 6 who start </a:t>
            </a:r>
            <a:r>
              <a:rPr lang="en-US" sz="2800" b="0" i="1" dirty="0" smtClean="0">
                <a:solidFill>
                  <a:schemeClr val="tx1"/>
                </a:solidFill>
                <a:latin typeface="Corbel" panose="020B0503020204020204" pitchFamily="34" charset="0"/>
                <a:ea typeface="Times New Roman" charset="0"/>
                <a:cs typeface="Times New Roman" charset="0"/>
              </a:rPr>
              <a:t>in adolescence, and </a:t>
            </a:r>
            <a:r>
              <a:rPr lang="en-US" sz="2800" b="0" i="1" dirty="0">
                <a:solidFill>
                  <a:schemeClr val="tx1"/>
                </a:solidFill>
                <a:latin typeface="Corbel" panose="020B0503020204020204" pitchFamily="34" charset="0"/>
                <a:ea typeface="Times New Roman" charset="0"/>
                <a:cs typeface="Times New Roman" charset="0"/>
              </a:rPr>
              <a:t>25-50% of daily </a:t>
            </a:r>
            <a:r>
              <a:rPr lang="en-US" sz="2800" b="0" i="1" dirty="0" smtClean="0">
                <a:solidFill>
                  <a:schemeClr val="tx1"/>
                </a:solidFill>
                <a:latin typeface="Corbel" panose="020B0503020204020204" pitchFamily="34" charset="0"/>
                <a:ea typeface="Times New Roman" charset="0"/>
                <a:cs typeface="Times New Roman" charset="0"/>
              </a:rPr>
              <a:t>users</a:t>
            </a:r>
            <a:endParaRPr lang="en-US" sz="2800" b="0" i="1" dirty="0">
              <a:solidFill>
                <a:schemeClr val="tx1"/>
              </a:solidFill>
              <a:latin typeface="Corbel" panose="020B0503020204020204" pitchFamily="34" charset="0"/>
              <a:ea typeface="Times New Roman" charset="0"/>
              <a:cs typeface="Times New Roman" charset="0"/>
            </a:endParaRPr>
          </a:p>
        </p:txBody>
      </p:sp>
      <p:graphicFrame>
        <p:nvGraphicFramePr>
          <p:cNvPr id="2050" name="Chart Placeholder 3"/>
          <p:cNvGraphicFramePr>
            <a:graphicFrameLocks noGrp="1"/>
          </p:cNvGraphicFramePr>
          <p:nvPr>
            <p:ph idx="1"/>
            <p:extLst>
              <p:ext uri="{D42A27DB-BD31-4B8C-83A1-F6EECF244321}">
                <p14:modId xmlns:p14="http://schemas.microsoft.com/office/powerpoint/2010/main" xmlns="" val="1159810704"/>
              </p:ext>
            </p:extLst>
          </p:nvPr>
        </p:nvGraphicFramePr>
        <p:xfrm>
          <a:off x="758473" y="1937081"/>
          <a:ext cx="7491589" cy="3980764"/>
        </p:xfrm>
        <a:graphic>
          <a:graphicData uri="http://schemas.openxmlformats.org/presentationml/2006/ole">
            <p:oleObj spid="_x0000_s1041" name="Worksheet" r:id="rId4" imgW="8058071" imgH="4086271" progId="Excel.Sheet.8">
              <p:embed/>
            </p:oleObj>
          </a:graphicData>
        </a:graphic>
      </p:graphicFrame>
      <p:sp>
        <p:nvSpPr>
          <p:cNvPr id="2053" name="Rectangle 5"/>
          <p:cNvSpPr>
            <a:spLocks noChangeArrowheads="1"/>
          </p:cNvSpPr>
          <p:nvPr/>
        </p:nvSpPr>
        <p:spPr bwMode="auto">
          <a:xfrm>
            <a:off x="902920" y="6089089"/>
            <a:ext cx="5490087" cy="338554"/>
          </a:xfrm>
          <a:prstGeom prst="rect">
            <a:avLst/>
          </a:prstGeom>
          <a:noFill/>
          <a:ln w="9525">
            <a:noFill/>
            <a:miter lim="800000"/>
            <a:headEnd/>
            <a:tailEnd/>
          </a:ln>
        </p:spPr>
        <p:txBody>
          <a:bodyPr wrap="square">
            <a:spAutoFit/>
          </a:bodyPr>
          <a:lstStyle/>
          <a:p>
            <a:r>
              <a:rPr lang="en-US" sz="1600" b="1" dirty="0" smtClean="0">
                <a:solidFill>
                  <a:prstClr val="black"/>
                </a:solidFill>
                <a:latin typeface="Corbel" panose="020B0503020204020204" pitchFamily="34" charset="0"/>
                <a:cs typeface="Times New Roman" charset="0"/>
              </a:rPr>
              <a:t> * Nonmedical Use     </a:t>
            </a:r>
            <a:r>
              <a:rPr lang="en-US" sz="1600" dirty="0" smtClean="0">
                <a:solidFill>
                  <a:prstClr val="black"/>
                </a:solidFill>
                <a:latin typeface="Corbel" panose="020B0503020204020204" pitchFamily="34" charset="0"/>
                <a:cs typeface="Times New Roman" charset="0"/>
              </a:rPr>
              <a:t>Source</a:t>
            </a:r>
            <a:r>
              <a:rPr lang="en-US" sz="1600" dirty="0">
                <a:solidFill>
                  <a:prstClr val="black"/>
                </a:solidFill>
                <a:latin typeface="Corbel" panose="020B0503020204020204" pitchFamily="34" charset="0"/>
                <a:cs typeface="Times New Roman" charset="0"/>
              </a:rPr>
              <a:t>: Anthony JC et al., 1994</a:t>
            </a:r>
          </a:p>
        </p:txBody>
      </p:sp>
      <p:sp>
        <p:nvSpPr>
          <p:cNvPr id="2054" name="Rectangle 6"/>
          <p:cNvSpPr>
            <a:spLocks noChangeArrowheads="1"/>
          </p:cNvSpPr>
          <p:nvPr/>
        </p:nvSpPr>
        <p:spPr bwMode="auto">
          <a:xfrm>
            <a:off x="902920" y="1475416"/>
            <a:ext cx="7659896" cy="461665"/>
          </a:xfrm>
          <a:prstGeom prst="rect">
            <a:avLst/>
          </a:prstGeom>
          <a:noFill/>
          <a:ln w="9525">
            <a:noFill/>
            <a:miter lim="800000"/>
            <a:headEnd/>
            <a:tailEnd/>
          </a:ln>
        </p:spPr>
        <p:txBody>
          <a:bodyPr wrap="square">
            <a:spAutoFit/>
          </a:bodyPr>
          <a:lstStyle/>
          <a:p>
            <a:pPr algn="ctr"/>
            <a:r>
              <a:rPr lang="en-US" sz="2400" b="1" dirty="0">
                <a:solidFill>
                  <a:prstClr val="black"/>
                </a:solidFill>
                <a:latin typeface="Corbel" panose="020B0503020204020204" pitchFamily="34" charset="0"/>
                <a:cs typeface="Times New Roman" charset="0"/>
              </a:rPr>
              <a:t>Estimated Prevalence of Dependence Among Users </a:t>
            </a:r>
          </a:p>
        </p:txBody>
      </p:sp>
      <p:sp>
        <p:nvSpPr>
          <p:cNvPr id="2055" name="TextBox 7"/>
          <p:cNvSpPr txBox="1">
            <a:spLocks noChangeArrowheads="1"/>
          </p:cNvSpPr>
          <p:nvPr/>
        </p:nvSpPr>
        <p:spPr bwMode="auto">
          <a:xfrm>
            <a:off x="4504268" y="4795866"/>
            <a:ext cx="228600" cy="369332"/>
          </a:xfrm>
          <a:prstGeom prst="rect">
            <a:avLst/>
          </a:prstGeom>
          <a:noFill/>
          <a:ln w="9525">
            <a:noFill/>
            <a:miter lim="800000"/>
            <a:headEnd/>
            <a:tailEnd/>
          </a:ln>
        </p:spPr>
        <p:txBody>
          <a:bodyPr>
            <a:spAutoFit/>
          </a:bodyPr>
          <a:lstStyle/>
          <a:p>
            <a:r>
              <a:rPr lang="en-US" sz="1800" i="0" dirty="0">
                <a:solidFill>
                  <a:schemeClr val="tx1"/>
                </a:solidFill>
                <a:latin typeface="Corbel" panose="020B0503020204020204" pitchFamily="34" charset="0"/>
              </a:rPr>
              <a:t>*</a:t>
            </a:r>
          </a:p>
        </p:txBody>
      </p:sp>
      <p:sp>
        <p:nvSpPr>
          <p:cNvPr id="2056" name="TextBox 8"/>
          <p:cNvSpPr txBox="1">
            <a:spLocks noChangeArrowheads="1"/>
          </p:cNvSpPr>
          <p:nvPr/>
        </p:nvSpPr>
        <p:spPr bwMode="auto">
          <a:xfrm>
            <a:off x="5291667" y="4959934"/>
            <a:ext cx="228600" cy="369332"/>
          </a:xfrm>
          <a:prstGeom prst="rect">
            <a:avLst/>
          </a:prstGeom>
          <a:noFill/>
          <a:ln w="9525">
            <a:noFill/>
            <a:miter lim="800000"/>
            <a:headEnd/>
            <a:tailEnd/>
          </a:ln>
        </p:spPr>
        <p:txBody>
          <a:bodyPr>
            <a:spAutoFit/>
          </a:bodyPr>
          <a:lstStyle/>
          <a:p>
            <a:r>
              <a:rPr lang="en-US" sz="1800" i="0" dirty="0">
                <a:solidFill>
                  <a:schemeClr val="tx1"/>
                </a:solidFill>
                <a:latin typeface="Corbel" panose="020B0503020204020204" pitchFamily="34" charset="0"/>
              </a:rPr>
              <a:t>*</a:t>
            </a:r>
          </a:p>
        </p:txBody>
      </p:sp>
      <p:sp>
        <p:nvSpPr>
          <p:cNvPr id="10" name="Line 26"/>
          <p:cNvSpPr>
            <a:spLocks noChangeShapeType="1"/>
          </p:cNvSpPr>
          <p:nvPr/>
        </p:nvSpPr>
        <p:spPr bwMode="auto">
          <a:xfrm>
            <a:off x="-6571" y="1073099"/>
            <a:ext cx="9150571" cy="0"/>
          </a:xfrm>
          <a:prstGeom prst="line">
            <a:avLst/>
          </a:prstGeom>
          <a:noFill/>
          <a:ln w="57150">
            <a:solidFill>
              <a:srgbClr val="FF0000"/>
            </a:solidFill>
            <a:round/>
            <a:headEnd/>
            <a:tailEnd/>
          </a:ln>
          <a:effectLst/>
        </p:spPr>
        <p:txBody>
          <a:bodyPr wrap="none" lIns="80483" tIns="40287" rIns="80483" bIns="40287" anchor="ctr"/>
          <a:lstStyle/>
          <a:p>
            <a:pPr algn="ctr" defTabSz="401810" fontAlgn="auto">
              <a:lnSpc>
                <a:spcPct val="85000"/>
              </a:lnSpc>
              <a:spcBef>
                <a:spcPts val="0"/>
              </a:spcBef>
              <a:spcAft>
                <a:spcPts val="0"/>
              </a:spcAft>
            </a:pPr>
            <a:endParaRPr lang="en-US" sz="3400" i="0" dirty="0">
              <a:solidFill>
                <a:srgbClr val="FFFFFF"/>
              </a:solidFill>
              <a:latin typeface="Corbel" pitchFamily="34" charset="0"/>
              <a:ea typeface="ＭＳ Ｐゴシック" charset="-128"/>
              <a:sym typeface="Gill Sans" charset="0"/>
            </a:endParaRPr>
          </a:p>
        </p:txBody>
      </p:sp>
      <p:sp>
        <p:nvSpPr>
          <p:cNvPr id="9" name="Title 1"/>
          <p:cNvSpPr txBox="1">
            <a:spLocks/>
          </p:cNvSpPr>
          <p:nvPr/>
        </p:nvSpPr>
        <p:spPr bwMode="auto">
          <a:xfrm>
            <a:off x="443468" y="5754472"/>
            <a:ext cx="8119348" cy="5038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bg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bg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bg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algn="ctr">
              <a:lnSpc>
                <a:spcPct val="85000"/>
              </a:lnSpc>
              <a:defRPr/>
            </a:pPr>
            <a:r>
              <a:rPr lang="en-US" sz="2000" dirty="0" smtClean="0">
                <a:solidFill>
                  <a:srgbClr val="007434"/>
                </a:solidFill>
                <a:effectLst>
                  <a:outerShdw blurRad="38100" dist="38100" dir="2700000" algn="tl">
                    <a:srgbClr val="000000">
                      <a:alpha val="43137"/>
                    </a:srgbClr>
                  </a:outerShdw>
                </a:effectLst>
                <a:latin typeface="Corbel" panose="020B0503020204020204" pitchFamily="34" charset="0"/>
                <a:ea typeface="Times New Roman" charset="0"/>
                <a:cs typeface="Times New Roman" charset="0"/>
              </a:rPr>
              <a:t>(NESARC </a:t>
            </a:r>
            <a:r>
              <a:rPr lang="en-US" sz="2000" dirty="0">
                <a:solidFill>
                  <a:srgbClr val="007434"/>
                </a:solidFill>
                <a:effectLst>
                  <a:outerShdw blurRad="38100" dist="38100" dir="2700000" algn="tl">
                    <a:srgbClr val="000000">
                      <a:alpha val="43137"/>
                    </a:srgbClr>
                  </a:outerShdw>
                </a:effectLst>
                <a:latin typeface="Corbel" panose="020B0503020204020204" pitchFamily="34" charset="0"/>
                <a:ea typeface="Times New Roman" charset="0"/>
                <a:cs typeface="Times New Roman" charset="0"/>
              </a:rPr>
              <a:t>data </a:t>
            </a:r>
            <a:r>
              <a:rPr lang="en-US" sz="2000" dirty="0" smtClean="0">
                <a:solidFill>
                  <a:srgbClr val="007434"/>
                </a:solidFill>
                <a:effectLst>
                  <a:outerShdw blurRad="38100" dist="38100" dir="2700000" algn="tl">
                    <a:srgbClr val="000000">
                      <a:alpha val="43137"/>
                    </a:srgbClr>
                  </a:outerShdw>
                </a:effectLst>
                <a:latin typeface="Corbel" panose="020B0503020204020204" pitchFamily="34" charset="0"/>
                <a:ea typeface="Times New Roman" charset="0"/>
                <a:cs typeface="Times New Roman" charset="0"/>
              </a:rPr>
              <a:t>collected 2001-2005, Lopez-Quintero et al., 2011)</a:t>
            </a:r>
            <a:endParaRPr lang="en-US" sz="2000" b="0" i="0" dirty="0">
              <a:solidFill>
                <a:srgbClr val="007434"/>
              </a:solidFill>
              <a:effectLst>
                <a:outerShdw blurRad="38100" dist="38100" dir="2700000" algn="tl">
                  <a:srgbClr val="000000">
                    <a:alpha val="43137"/>
                  </a:srgbClr>
                </a:outerShdw>
              </a:effectLst>
              <a:latin typeface="Corbel" panose="020B0503020204020204" pitchFamily="34" charset="0"/>
              <a:ea typeface="Times New Roman" charset="0"/>
              <a:cs typeface="Times New Roman" charset="0"/>
            </a:endParaRPr>
          </a:p>
        </p:txBody>
      </p:sp>
    </p:spTree>
    <p:extLst>
      <p:ext uri="{BB962C8B-B14F-4D97-AF65-F5344CB8AC3E}">
        <p14:creationId xmlns:p14="http://schemas.microsoft.com/office/powerpoint/2010/main" xmlns="" val="15178426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10" y="1013219"/>
            <a:ext cx="8229601" cy="835233"/>
          </a:xfrm>
        </p:spPr>
        <p:txBody>
          <a:bodyPr>
            <a:normAutofit fontScale="90000"/>
          </a:bodyPr>
          <a:lstStyle/>
          <a:p>
            <a:r>
              <a:rPr lang="en-US" sz="3200" b="1" dirty="0" smtClean="0">
                <a:solidFill>
                  <a:schemeClr val="tx1"/>
                </a:solidFill>
                <a:latin typeface="Corbel" panose="020B0503020204020204" pitchFamily="34" charset="0"/>
              </a:rPr>
              <a:t>Source of Marijuana* among 12</a:t>
            </a:r>
            <a:r>
              <a:rPr lang="en-US" sz="3200" b="1" baseline="30000" dirty="0" smtClean="0">
                <a:solidFill>
                  <a:schemeClr val="tx1"/>
                </a:solidFill>
                <a:latin typeface="Corbel" panose="020B0503020204020204" pitchFamily="34" charset="0"/>
              </a:rPr>
              <a:t>th</a:t>
            </a:r>
            <a:r>
              <a:rPr lang="en-US" sz="3200" b="1" dirty="0" smtClean="0">
                <a:solidFill>
                  <a:schemeClr val="tx1"/>
                </a:solidFill>
                <a:latin typeface="Corbel" panose="020B0503020204020204" pitchFamily="34" charset="0"/>
              </a:rPr>
              <a:t> Graders in 2012 and 2013, by State Policy</a:t>
            </a:r>
            <a:br>
              <a:rPr lang="en-US" sz="3200" b="1" dirty="0" smtClean="0">
                <a:solidFill>
                  <a:schemeClr val="tx1"/>
                </a:solidFill>
                <a:latin typeface="Corbel" panose="020B0503020204020204" pitchFamily="34" charset="0"/>
              </a:rPr>
            </a:br>
            <a:endParaRPr lang="en-US" sz="3200" b="1" dirty="0">
              <a:solidFill>
                <a:schemeClr val="tx1"/>
              </a:solidFill>
              <a:latin typeface="Corbel" panose="020B0503020204020204"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1778146957"/>
              </p:ext>
            </p:extLst>
          </p:nvPr>
        </p:nvGraphicFramePr>
        <p:xfrm>
          <a:off x="530115" y="1295419"/>
          <a:ext cx="8077200" cy="5168481"/>
        </p:xfrm>
        <a:graphic>
          <a:graphicData uri="http://schemas.openxmlformats.org/drawingml/2006/chart">
            <c:chart xmlns:c="http://schemas.openxmlformats.org/drawingml/2006/chart" xmlns:r="http://schemas.openxmlformats.org/officeDocument/2006/relationships" r:id="rId3"/>
          </a:graphicData>
        </a:graphic>
      </p:graphicFrame>
      <p:sp>
        <p:nvSpPr>
          <p:cNvPr id="48133" name="TextBox 4"/>
          <p:cNvSpPr txBox="1">
            <a:spLocks noChangeArrowheads="1"/>
          </p:cNvSpPr>
          <p:nvPr/>
        </p:nvSpPr>
        <p:spPr bwMode="auto">
          <a:xfrm>
            <a:off x="647715" y="5986790"/>
            <a:ext cx="3657600" cy="523220"/>
          </a:xfrm>
          <a:prstGeom prst="rect">
            <a:avLst/>
          </a:prstGeom>
          <a:noFill/>
          <a:ln w="9525">
            <a:noFill/>
            <a:miter lim="800000"/>
            <a:headEnd/>
            <a:tailEnd/>
          </a:ln>
        </p:spPr>
        <p:txBody>
          <a:bodyPr>
            <a:spAutoFit/>
          </a:bodyPr>
          <a:lstStyle/>
          <a:p>
            <a:r>
              <a:rPr lang="en-US" sz="1400" b="1" dirty="0">
                <a:solidFill>
                  <a:schemeClr val="tx1"/>
                </a:solidFill>
                <a:latin typeface="Corbel" panose="020B0503020204020204" pitchFamily="34" charset="0"/>
                <a:cs typeface="Arial" charset="0"/>
              </a:rPr>
              <a:t>*Categories not mutually </a:t>
            </a:r>
            <a:r>
              <a:rPr lang="en-US" sz="1400" b="1" dirty="0" smtClean="0">
                <a:solidFill>
                  <a:schemeClr val="tx1"/>
                </a:solidFill>
                <a:latin typeface="Corbel" panose="020B0503020204020204" pitchFamily="34" charset="0"/>
                <a:cs typeface="Arial" charset="0"/>
              </a:rPr>
              <a:t>exclusive </a:t>
            </a:r>
          </a:p>
          <a:p>
            <a:r>
              <a:rPr lang="en-US" sz="1400" b="1" dirty="0" smtClean="0">
                <a:solidFill>
                  <a:schemeClr val="tx1"/>
                </a:solidFill>
                <a:latin typeface="Corbel" panose="020B0503020204020204" pitchFamily="34" charset="0"/>
                <a:cs typeface="Arial" charset="0"/>
              </a:rPr>
              <a:t>** Statistically significant difference</a:t>
            </a:r>
            <a:endParaRPr lang="en-US" sz="1400" b="1" dirty="0">
              <a:solidFill>
                <a:schemeClr val="tx1"/>
              </a:solidFill>
              <a:latin typeface="Corbel" panose="020B0503020204020204" pitchFamily="34" charset="0"/>
              <a:cs typeface="Arial" charset="0"/>
            </a:endParaRPr>
          </a:p>
        </p:txBody>
      </p:sp>
      <p:sp>
        <p:nvSpPr>
          <p:cNvPr id="6" name="Footer Placeholder 3"/>
          <p:cNvSpPr>
            <a:spLocks noGrp="1"/>
          </p:cNvSpPr>
          <p:nvPr>
            <p:ph type="ftr" sz="quarter" idx="10"/>
          </p:nvPr>
        </p:nvSpPr>
        <p:spPr>
          <a:xfrm>
            <a:off x="1253067" y="6427076"/>
            <a:ext cx="7772400" cy="430924"/>
          </a:xfrm>
          <a:noFill/>
        </p:spPr>
        <p:txBody>
          <a:bodyPr/>
          <a:lstStyle/>
          <a:p>
            <a:pPr algn="r"/>
            <a:r>
              <a:rPr lang="en-US" sz="1400" dirty="0" smtClean="0">
                <a:solidFill>
                  <a:schemeClr val="tx1"/>
                </a:solidFill>
                <a:latin typeface="Corbel" panose="020B0503020204020204" pitchFamily="34" charset="0"/>
              </a:rPr>
              <a:t>SOURCE: University of Michigan, 2013 Monitoring the Future Study</a:t>
            </a:r>
          </a:p>
        </p:txBody>
      </p:sp>
      <p:sp>
        <p:nvSpPr>
          <p:cNvPr id="7" name="Line 26"/>
          <p:cNvSpPr>
            <a:spLocks noChangeShapeType="1"/>
          </p:cNvSpPr>
          <p:nvPr/>
        </p:nvSpPr>
        <p:spPr bwMode="auto">
          <a:xfrm>
            <a:off x="-6571" y="1430836"/>
            <a:ext cx="9150571" cy="0"/>
          </a:xfrm>
          <a:prstGeom prst="line">
            <a:avLst/>
          </a:prstGeom>
          <a:noFill/>
          <a:ln w="57150">
            <a:solidFill>
              <a:srgbClr val="FF0000"/>
            </a:solidFill>
            <a:round/>
            <a:headEnd/>
            <a:tailEnd/>
          </a:ln>
          <a:effectLst/>
        </p:spPr>
        <p:txBody>
          <a:bodyPr wrap="none" lIns="80483" tIns="40287" rIns="80483" bIns="40287" anchor="ctr"/>
          <a:lstStyle/>
          <a:p>
            <a:pPr algn="ctr" defTabSz="401810" fontAlgn="auto">
              <a:lnSpc>
                <a:spcPct val="85000"/>
              </a:lnSpc>
              <a:spcBef>
                <a:spcPts val="0"/>
              </a:spcBef>
              <a:spcAft>
                <a:spcPts val="0"/>
              </a:spcAft>
            </a:pPr>
            <a:endParaRPr lang="en-US" sz="3400" i="0" dirty="0">
              <a:solidFill>
                <a:srgbClr val="FFFFFF"/>
              </a:solidFill>
              <a:latin typeface="Corbel" pitchFamily="34" charset="0"/>
              <a:ea typeface="ＭＳ Ｐゴシック" charset="-128"/>
              <a:sym typeface="Gill Sans" charset="0"/>
            </a:endParaRPr>
          </a:p>
        </p:txBody>
      </p:sp>
      <p:sp>
        <p:nvSpPr>
          <p:cNvPr id="10" name="TextBox 9"/>
          <p:cNvSpPr txBox="1"/>
          <p:nvPr/>
        </p:nvSpPr>
        <p:spPr>
          <a:xfrm>
            <a:off x="114315" y="2819483"/>
            <a:ext cx="533400" cy="461665"/>
          </a:xfrm>
          <a:prstGeom prst="rect">
            <a:avLst/>
          </a:prstGeom>
          <a:noFill/>
        </p:spPr>
        <p:txBody>
          <a:bodyPr wrap="square" rtlCol="0">
            <a:spAutoFit/>
          </a:bodyPr>
          <a:lstStyle/>
          <a:p>
            <a:r>
              <a:rPr lang="en-US" sz="2400" b="1" i="0" dirty="0">
                <a:solidFill>
                  <a:schemeClr val="tx1"/>
                </a:solidFill>
                <a:latin typeface="Corbel" panose="020B0503020204020204" pitchFamily="34" charset="0"/>
              </a:rPr>
              <a:t>%</a:t>
            </a:r>
          </a:p>
        </p:txBody>
      </p:sp>
    </p:spTree>
    <p:extLst>
      <p:ext uri="{BB962C8B-B14F-4D97-AF65-F5344CB8AC3E}">
        <p14:creationId xmlns:p14="http://schemas.microsoft.com/office/powerpoint/2010/main" xmlns="" val="358527797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endParaRPr lang="en-US" dirty="0" smtClean="0">
              <a:cs typeface="+mj-cs"/>
            </a:endParaRPr>
          </a:p>
        </p:txBody>
      </p:sp>
      <p:pic>
        <p:nvPicPr>
          <p:cNvPr id="34818" name="Picture 3" descr="&#10;Reefer.jpg                                                     00000010Davey's Machine                ABA781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14425" y="336523"/>
            <a:ext cx="5069295" cy="6165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4722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835837" y="0"/>
            <a:ext cx="7746188" cy="1881188"/>
          </a:xfrm>
        </p:spPr>
        <p:txBody>
          <a:bodyPr/>
          <a:lstStyle/>
          <a:p>
            <a:pPr>
              <a:defRPr/>
            </a:pPr>
            <a:r>
              <a:rPr lang="en-US" sz="3600" dirty="0">
                <a:latin typeface="+mn-lt"/>
              </a:rPr>
              <a:t>Estimated Relative </a:t>
            </a:r>
            <a:r>
              <a:rPr lang="en-US" sz="3600" dirty="0" smtClean="0">
                <a:latin typeface="+mn-lt"/>
              </a:rPr>
              <a:t>Risk of Death</a:t>
            </a:r>
            <a:br>
              <a:rPr lang="en-US" sz="3600" dirty="0" smtClean="0">
                <a:latin typeface="+mn-lt"/>
              </a:rPr>
            </a:br>
            <a:r>
              <a:rPr lang="en-US" sz="3600" dirty="0" smtClean="0">
                <a:latin typeface="+mn-lt"/>
              </a:rPr>
              <a:t> </a:t>
            </a:r>
            <a:r>
              <a:rPr lang="en-US" sz="3600" dirty="0">
                <a:latin typeface="+mn-lt"/>
              </a:rPr>
              <a:t>from </a:t>
            </a:r>
            <a:r>
              <a:rPr lang="en-US" sz="3600" dirty="0" smtClean="0">
                <a:latin typeface="+mn-lt"/>
              </a:rPr>
              <a:t>Illicit Drugs</a:t>
            </a:r>
            <a:endParaRPr lang="en-US" sz="36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00342787"/>
              </p:ext>
            </p:extLst>
          </p:nvPr>
        </p:nvGraphicFramePr>
        <p:xfrm>
          <a:off x="1476375" y="2059072"/>
          <a:ext cx="6264276" cy="2879724"/>
        </p:xfrm>
        <a:graphic>
          <a:graphicData uri="http://schemas.openxmlformats.org/drawingml/2006/table">
            <a:tbl>
              <a:tblPr firstRow="1" bandRow="1">
                <a:tableStyleId>{5C22544A-7EE6-4342-B048-85BDC9FD1C3A}</a:tableStyleId>
              </a:tblPr>
              <a:tblGrid>
                <a:gridCol w="3132138"/>
                <a:gridCol w="3132138"/>
              </a:tblGrid>
              <a:tr h="719931">
                <a:tc>
                  <a:txBody>
                    <a:bodyPr/>
                    <a:lstStyle/>
                    <a:p>
                      <a:r>
                        <a:rPr lang="en-US" sz="2400" dirty="0" smtClean="0"/>
                        <a:t>Opioids</a:t>
                      </a:r>
                      <a:endParaRPr lang="en-US" sz="2400" dirty="0"/>
                    </a:p>
                  </a:txBody>
                  <a:tcPr marL="91434" marR="91434" marT="45691" marB="45691"/>
                </a:tc>
                <a:tc>
                  <a:txBody>
                    <a:bodyPr/>
                    <a:lstStyle/>
                    <a:p>
                      <a:r>
                        <a:rPr lang="en-US" sz="2400" dirty="0" smtClean="0"/>
                        <a:t>14.7</a:t>
                      </a:r>
                      <a:endParaRPr lang="en-US" sz="2400" dirty="0"/>
                    </a:p>
                  </a:txBody>
                  <a:tcPr marL="91434" marR="91434" marT="45691" marB="45691"/>
                </a:tc>
              </a:tr>
              <a:tr h="719931">
                <a:tc>
                  <a:txBody>
                    <a:bodyPr/>
                    <a:lstStyle/>
                    <a:p>
                      <a:r>
                        <a:rPr lang="en-US" sz="2400" dirty="0" smtClean="0"/>
                        <a:t>Cocaine</a:t>
                      </a:r>
                      <a:endParaRPr lang="en-US" sz="2400" dirty="0"/>
                    </a:p>
                  </a:txBody>
                  <a:tcPr marL="91434" marR="91434" marT="45691" marB="45691"/>
                </a:tc>
                <a:tc>
                  <a:txBody>
                    <a:bodyPr/>
                    <a:lstStyle/>
                    <a:p>
                      <a:r>
                        <a:rPr lang="en-US" sz="2400" dirty="0" smtClean="0"/>
                        <a:t>4.7-7.6</a:t>
                      </a:r>
                      <a:endParaRPr lang="en-US" sz="2400" dirty="0"/>
                    </a:p>
                  </a:txBody>
                  <a:tcPr marL="91434" marR="91434" marT="45691" marB="45691"/>
                </a:tc>
              </a:tr>
              <a:tr h="719931">
                <a:tc>
                  <a:txBody>
                    <a:bodyPr/>
                    <a:lstStyle/>
                    <a:p>
                      <a:r>
                        <a:rPr lang="en-US" sz="2400" dirty="0" smtClean="0"/>
                        <a:t>Amphetamines</a:t>
                      </a:r>
                      <a:endParaRPr lang="en-US" sz="2400" dirty="0"/>
                    </a:p>
                  </a:txBody>
                  <a:tcPr marL="91434" marR="91434" marT="45691" marB="45691"/>
                </a:tc>
                <a:tc>
                  <a:txBody>
                    <a:bodyPr/>
                    <a:lstStyle/>
                    <a:p>
                      <a:r>
                        <a:rPr lang="en-US" sz="2400" dirty="0" smtClean="0"/>
                        <a:t>6.2</a:t>
                      </a:r>
                      <a:endParaRPr lang="en-US" sz="2400" dirty="0"/>
                    </a:p>
                  </a:txBody>
                  <a:tcPr marL="91434" marR="91434" marT="45691" marB="45691"/>
                </a:tc>
              </a:tr>
              <a:tr h="719931">
                <a:tc>
                  <a:txBody>
                    <a:bodyPr/>
                    <a:lstStyle/>
                    <a:p>
                      <a:r>
                        <a:rPr lang="en-US" sz="2400" dirty="0" smtClean="0"/>
                        <a:t>Cannabis</a:t>
                      </a:r>
                      <a:endParaRPr lang="en-US" sz="2400" dirty="0"/>
                    </a:p>
                  </a:txBody>
                  <a:tcPr marL="91434" marR="91434" marT="45691" marB="45691"/>
                </a:tc>
                <a:tc>
                  <a:txBody>
                    <a:bodyPr/>
                    <a:lstStyle/>
                    <a:p>
                      <a:r>
                        <a:rPr lang="en-US" sz="2400" dirty="0" smtClean="0"/>
                        <a:t>1</a:t>
                      </a:r>
                      <a:endParaRPr lang="en-US" sz="2400" dirty="0"/>
                    </a:p>
                  </a:txBody>
                  <a:tcPr marL="91434" marR="91434" marT="45691" marB="45691"/>
                </a:tc>
              </a:tr>
            </a:tbl>
          </a:graphicData>
        </a:graphic>
      </p:graphicFrame>
      <p:sp>
        <p:nvSpPr>
          <p:cNvPr id="23571" name="TextBox 5"/>
          <p:cNvSpPr txBox="1">
            <a:spLocks noChangeArrowheads="1"/>
          </p:cNvSpPr>
          <p:nvPr/>
        </p:nvSpPr>
        <p:spPr bwMode="auto">
          <a:xfrm>
            <a:off x="1052937" y="4979988"/>
            <a:ext cx="679524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400" dirty="0" smtClean="0">
                <a:latin typeface="+mn-lt"/>
              </a:rPr>
              <a:t>                                                                                    (</a:t>
            </a:r>
            <a:r>
              <a:rPr lang="en-US" sz="1400" dirty="0" err="1" smtClean="0">
                <a:latin typeface="+mn-lt"/>
              </a:rPr>
              <a:t>Dagenhardt</a:t>
            </a:r>
            <a:r>
              <a:rPr lang="en-US" sz="1400" dirty="0" smtClean="0">
                <a:latin typeface="+mn-lt"/>
              </a:rPr>
              <a:t> &amp; Hall, 2012)</a:t>
            </a:r>
            <a:endParaRPr lang="en-US" sz="2000" dirty="0" smtClean="0">
              <a:latin typeface="+mn-lt"/>
            </a:endParaRPr>
          </a:p>
          <a:p>
            <a:pPr eaLnBrk="1" hangingPunct="1">
              <a:defRPr/>
            </a:pPr>
            <a:r>
              <a:rPr lang="en-US" sz="2000" dirty="0" smtClean="0">
                <a:latin typeface="+mn-lt"/>
              </a:rPr>
              <a:t>Note: Cannabis deaths likely underestimated (e.g. motor vehicle accidents &amp; respiratory disease)</a:t>
            </a:r>
          </a:p>
        </p:txBody>
      </p:sp>
    </p:spTree>
    <p:extLst>
      <p:ext uri="{BB962C8B-B14F-4D97-AF65-F5344CB8AC3E}">
        <p14:creationId xmlns:p14="http://schemas.microsoft.com/office/powerpoint/2010/main" xmlns="" val="3988535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cannabinoids-pie-chart.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37838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14400" y="274638"/>
            <a:ext cx="8229600" cy="1143000"/>
          </a:xfrm>
        </p:spPr>
        <p:txBody>
          <a:bodyPr/>
          <a:lstStyle/>
          <a:p>
            <a:pPr>
              <a:defRPr/>
            </a:pPr>
            <a:r>
              <a:rPr lang="en-US" dirty="0" smtClean="0">
                <a:latin typeface="Arial" charset="0"/>
                <a:cs typeface="+mj-cs"/>
              </a:rPr>
              <a:t>Potential Medical Uses</a:t>
            </a:r>
          </a:p>
        </p:txBody>
      </p:sp>
      <p:sp>
        <p:nvSpPr>
          <p:cNvPr id="102403" name="Rectangle 3"/>
          <p:cNvSpPr>
            <a:spLocks noGrp="1" noChangeArrowheads="1"/>
          </p:cNvSpPr>
          <p:nvPr>
            <p:ph type="body" sz="half" idx="1"/>
          </p:nvPr>
        </p:nvSpPr>
        <p:spPr>
          <a:xfrm>
            <a:off x="685800" y="1631673"/>
            <a:ext cx="7715988" cy="4846417"/>
          </a:xfrm>
        </p:spPr>
        <p:txBody>
          <a:bodyPr>
            <a:normAutofit fontScale="77500" lnSpcReduction="20000"/>
          </a:bodyPr>
          <a:lstStyle/>
          <a:p>
            <a:pPr>
              <a:defRPr/>
            </a:pPr>
            <a:r>
              <a:rPr lang="en-US" sz="2800" dirty="0" smtClean="0">
                <a:solidFill>
                  <a:srgbClr val="0000FF"/>
                </a:solidFill>
                <a:cs typeface="+mn-cs"/>
              </a:rPr>
              <a:t>Antiemetic</a:t>
            </a:r>
            <a:r>
              <a:rPr lang="en-US" sz="2800" dirty="0" smtClean="0">
                <a:cs typeface="+mn-cs"/>
              </a:rPr>
              <a:t>: Effective chemo N+V (</a:t>
            </a:r>
            <a:r>
              <a:rPr lang="en-US" sz="2800" dirty="0" err="1" smtClean="0">
                <a:cs typeface="+mn-cs"/>
              </a:rPr>
              <a:t>Sallan</a:t>
            </a:r>
            <a:r>
              <a:rPr lang="en-US" sz="2800" dirty="0" smtClean="0">
                <a:cs typeface="+mn-cs"/>
              </a:rPr>
              <a:t> 1975)</a:t>
            </a:r>
            <a:r>
              <a:rPr lang="en-US" sz="2800" dirty="0" smtClean="0"/>
              <a:t>;</a:t>
            </a:r>
            <a:r>
              <a:rPr lang="en-US" sz="2800" dirty="0" smtClean="0">
                <a:cs typeface="+mn-cs"/>
              </a:rPr>
              <a:t> beware of rebound N +V or hyperemesis with use</a:t>
            </a:r>
          </a:p>
          <a:p>
            <a:pPr>
              <a:defRPr/>
            </a:pPr>
            <a:endParaRPr lang="en-US" sz="900" dirty="0" smtClean="0">
              <a:cs typeface="+mn-cs"/>
            </a:endParaRPr>
          </a:p>
          <a:p>
            <a:pPr>
              <a:defRPr/>
            </a:pPr>
            <a:r>
              <a:rPr lang="en-US" sz="2800" dirty="0" smtClean="0">
                <a:solidFill>
                  <a:srgbClr val="FF6600"/>
                </a:solidFill>
                <a:cs typeface="+mn-cs"/>
              </a:rPr>
              <a:t>Appetite</a:t>
            </a:r>
            <a:r>
              <a:rPr lang="en-US" sz="2800" dirty="0" smtClean="0">
                <a:cs typeface="+mn-cs"/>
              </a:rPr>
              <a:t> stimulant in HIV/AIDS: evidence “lacking” on Cochrane Review </a:t>
            </a:r>
            <a:r>
              <a:rPr lang="en-US" sz="1400" dirty="0" smtClean="0">
                <a:cs typeface="+mn-cs"/>
              </a:rPr>
              <a:t>(</a:t>
            </a:r>
            <a:r>
              <a:rPr lang="en-US" sz="1400" dirty="0" err="1" smtClean="0">
                <a:cs typeface="+mn-cs"/>
              </a:rPr>
              <a:t>Lutage</a:t>
            </a:r>
            <a:r>
              <a:rPr lang="en-US" sz="1400" dirty="0" smtClean="0">
                <a:cs typeface="+mn-cs"/>
              </a:rPr>
              <a:t> 2014)</a:t>
            </a:r>
          </a:p>
          <a:p>
            <a:pPr>
              <a:defRPr/>
            </a:pPr>
            <a:endParaRPr lang="en-US" sz="900" dirty="0" smtClean="0">
              <a:cs typeface="+mn-cs"/>
            </a:endParaRPr>
          </a:p>
          <a:p>
            <a:pPr>
              <a:defRPr/>
            </a:pPr>
            <a:r>
              <a:rPr lang="en-US" sz="2800" dirty="0" smtClean="0">
                <a:solidFill>
                  <a:srgbClr val="0000FF"/>
                </a:solidFill>
                <a:cs typeface="+mn-cs"/>
              </a:rPr>
              <a:t>Antispasmodic for MS</a:t>
            </a:r>
            <a:r>
              <a:rPr lang="en-US" sz="2800" dirty="0" smtClean="0">
                <a:cs typeface="+mn-cs"/>
              </a:rPr>
              <a:t>: Reduced patient reported spasticity with oral whole plant extract (</a:t>
            </a:r>
            <a:r>
              <a:rPr lang="en-US" sz="2800" dirty="0" err="1" smtClean="0">
                <a:cs typeface="+mn-cs"/>
              </a:rPr>
              <a:t>nabiximols</a:t>
            </a:r>
            <a:r>
              <a:rPr lang="en-US" sz="2800" dirty="0" smtClean="0">
                <a:cs typeface="+mn-cs"/>
              </a:rPr>
              <a:t>)</a:t>
            </a:r>
            <a:r>
              <a:rPr lang="en-US" sz="1400" dirty="0" smtClean="0">
                <a:cs typeface="+mn-cs"/>
              </a:rPr>
              <a:t>(Wade </a:t>
            </a:r>
            <a:r>
              <a:rPr lang="en-US" sz="1400" dirty="0"/>
              <a:t>2010, </a:t>
            </a:r>
            <a:r>
              <a:rPr lang="en-US" sz="1400" dirty="0" err="1" smtClean="0"/>
              <a:t>AAN.com</a:t>
            </a:r>
            <a:r>
              <a:rPr lang="en-US" sz="1400" dirty="0"/>
              <a:t>/guidelines</a:t>
            </a:r>
            <a:r>
              <a:rPr lang="en-US" sz="1400" dirty="0" smtClean="0"/>
              <a:t>)</a:t>
            </a:r>
            <a:r>
              <a:rPr lang="en-US" sz="1400" dirty="0" smtClean="0">
                <a:cs typeface="+mn-cs"/>
              </a:rPr>
              <a:t>)</a:t>
            </a:r>
          </a:p>
          <a:p>
            <a:pPr>
              <a:defRPr/>
            </a:pPr>
            <a:endParaRPr lang="en-US" sz="900" dirty="0" smtClean="0">
              <a:cs typeface="+mn-cs"/>
            </a:endParaRPr>
          </a:p>
          <a:p>
            <a:pPr>
              <a:defRPr/>
            </a:pPr>
            <a:r>
              <a:rPr lang="en-US" sz="2800" dirty="0" smtClean="0">
                <a:solidFill>
                  <a:srgbClr val="FF0000"/>
                </a:solidFill>
                <a:cs typeface="+mn-cs"/>
              </a:rPr>
              <a:t>Anticonvulsant and for HD</a:t>
            </a:r>
            <a:r>
              <a:rPr lang="en-US" sz="2800" dirty="0" smtClean="0">
                <a:cs typeface="+mn-cs"/>
              </a:rPr>
              <a:t>: insufficient evidence </a:t>
            </a:r>
            <a:r>
              <a:rPr lang="en-US" sz="1400" dirty="0" smtClean="0">
                <a:cs typeface="+mn-cs"/>
              </a:rPr>
              <a:t>(</a:t>
            </a:r>
            <a:r>
              <a:rPr lang="en-US" sz="1400" dirty="0" err="1" smtClean="0">
                <a:cs typeface="+mn-cs"/>
              </a:rPr>
              <a:t>AAN.com</a:t>
            </a:r>
            <a:r>
              <a:rPr lang="en-US" sz="1400" dirty="0" smtClean="0">
                <a:cs typeface="+mn-cs"/>
              </a:rPr>
              <a:t>/guidelines)</a:t>
            </a:r>
          </a:p>
          <a:p>
            <a:pPr>
              <a:defRPr/>
            </a:pPr>
            <a:endParaRPr lang="en-US" sz="1000" dirty="0" smtClean="0">
              <a:cs typeface="+mn-cs"/>
            </a:endParaRPr>
          </a:p>
          <a:p>
            <a:pPr>
              <a:defRPr/>
            </a:pPr>
            <a:r>
              <a:rPr lang="en-US" sz="2800" dirty="0" smtClean="0">
                <a:solidFill>
                  <a:srgbClr val="FF6600"/>
                </a:solidFill>
                <a:cs typeface="+mn-cs"/>
              </a:rPr>
              <a:t>Glaucoma</a:t>
            </a:r>
            <a:r>
              <a:rPr lang="en-US" sz="2800" dirty="0"/>
              <a:t>: Modest </a:t>
            </a:r>
            <a:r>
              <a:rPr lang="en-US" sz="2800" dirty="0">
                <a:sym typeface="Symbol" charset="0"/>
              </a:rPr>
              <a:t></a:t>
            </a:r>
            <a:r>
              <a:rPr lang="en-US" sz="2800" dirty="0"/>
              <a:t> intraocular pressure of short duration (2-4 h), </a:t>
            </a:r>
            <a:r>
              <a:rPr lang="en-US" sz="2800" dirty="0">
                <a:solidFill>
                  <a:srgbClr val="FF0000"/>
                </a:solidFill>
              </a:rPr>
              <a:t>followed by rebound hypertension</a:t>
            </a:r>
            <a:r>
              <a:rPr lang="en-US" sz="2800" dirty="0"/>
              <a:t>. Chronic use leads to tolerance of IOP effect </a:t>
            </a:r>
            <a:r>
              <a:rPr lang="en-US" sz="2000" dirty="0"/>
              <a:t>(Jones et al,1981</a:t>
            </a:r>
            <a:r>
              <a:rPr lang="en-US" sz="2000" dirty="0" smtClean="0"/>
              <a:t>)</a:t>
            </a:r>
          </a:p>
          <a:p>
            <a:pPr lvl="1">
              <a:defRPr/>
            </a:pPr>
            <a:r>
              <a:rPr lang="en-US" sz="2600" dirty="0" smtClean="0">
                <a:solidFill>
                  <a:srgbClr val="0000FF"/>
                </a:solidFill>
              </a:rPr>
              <a:t>Topical synthetic cannabinoids </a:t>
            </a:r>
            <a:r>
              <a:rPr lang="en-US" sz="2600" dirty="0" smtClean="0"/>
              <a:t>may decrease IOP </a:t>
            </a:r>
            <a:r>
              <a:rPr lang="en-US" sz="1600" dirty="0" smtClean="0"/>
              <a:t>(</a:t>
            </a:r>
            <a:r>
              <a:rPr lang="en-US" sz="1600" dirty="0" err="1" smtClean="0"/>
              <a:t>Porcella</a:t>
            </a:r>
            <a:r>
              <a:rPr lang="en-US" sz="1600" dirty="0"/>
              <a:t>,</a:t>
            </a:r>
            <a:r>
              <a:rPr lang="en-US" sz="1600" dirty="0" smtClean="0"/>
              <a:t> </a:t>
            </a:r>
            <a:r>
              <a:rPr lang="en-US" sz="1600" dirty="0"/>
              <a:t>2001) </a:t>
            </a:r>
          </a:p>
          <a:p>
            <a:pPr>
              <a:defRPr/>
            </a:pPr>
            <a:endParaRPr lang="en-US" sz="2800" dirty="0" smtClean="0">
              <a:cs typeface="+mn-cs"/>
            </a:endParaRPr>
          </a:p>
          <a:p>
            <a:pPr>
              <a:defRPr/>
            </a:pPr>
            <a:endParaRPr lang="en-US" sz="2800" dirty="0" smtClean="0">
              <a:cs typeface="+mn-cs"/>
            </a:endParaRPr>
          </a:p>
        </p:txBody>
      </p:sp>
    </p:spTree>
    <p:extLst>
      <p:ext uri="{BB962C8B-B14F-4D97-AF65-F5344CB8AC3E}">
        <p14:creationId xmlns:p14="http://schemas.microsoft.com/office/powerpoint/2010/main" xmlns="" val="3995358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71478"/>
            <a:ext cx="7024744" cy="1143000"/>
          </a:xfrm>
        </p:spPr>
        <p:txBody>
          <a:bodyPr/>
          <a:lstStyle/>
          <a:p>
            <a:r>
              <a:rPr lang="en-US" dirty="0" smtClean="0"/>
              <a:t>Analgesia</a:t>
            </a:r>
            <a:endParaRPr lang="en-US" dirty="0"/>
          </a:p>
        </p:txBody>
      </p:sp>
      <p:sp>
        <p:nvSpPr>
          <p:cNvPr id="3" name="Content Placeholder 2"/>
          <p:cNvSpPr>
            <a:spLocks noGrp="1"/>
          </p:cNvSpPr>
          <p:nvPr>
            <p:ph idx="1"/>
          </p:nvPr>
        </p:nvSpPr>
        <p:spPr>
          <a:xfrm>
            <a:off x="1043492" y="1940574"/>
            <a:ext cx="6777317" cy="3892056"/>
          </a:xfrm>
        </p:spPr>
        <p:txBody>
          <a:bodyPr>
            <a:normAutofit/>
          </a:bodyPr>
          <a:lstStyle/>
          <a:p>
            <a:pPr marL="68580" indent="0">
              <a:buNone/>
            </a:pPr>
            <a:r>
              <a:rPr lang="en-US" dirty="0" smtClean="0"/>
              <a:t>Possible mechanisms:</a:t>
            </a:r>
          </a:p>
          <a:p>
            <a:pPr marL="68580" indent="0">
              <a:buNone/>
            </a:pPr>
            <a:endParaRPr lang="en-US" dirty="0"/>
          </a:p>
          <a:p>
            <a:r>
              <a:rPr lang="en-US" dirty="0" smtClean="0"/>
              <a:t>Via CB1 and CB2 receptor activation modulates nociceptive responses (</a:t>
            </a:r>
            <a:r>
              <a:rPr lang="en-US" dirty="0" err="1" smtClean="0"/>
              <a:t>Chiou</a:t>
            </a:r>
            <a:r>
              <a:rPr lang="en-US" dirty="0" smtClean="0"/>
              <a:t>, 2013)</a:t>
            </a:r>
          </a:p>
          <a:p>
            <a:pPr marL="68580" indent="0">
              <a:buNone/>
            </a:pPr>
            <a:endParaRPr lang="en-US" sz="800" dirty="0" smtClean="0"/>
          </a:p>
          <a:p>
            <a:r>
              <a:rPr lang="en-US" dirty="0" smtClean="0">
                <a:solidFill>
                  <a:srgbClr val="0000FF"/>
                </a:solidFill>
              </a:rPr>
              <a:t>Amygdala</a:t>
            </a:r>
            <a:r>
              <a:rPr lang="en-US" dirty="0" smtClean="0"/>
              <a:t> activity contributes to the dissociative effect of cannabis on pain perception (Lee, 2013)</a:t>
            </a:r>
            <a:endParaRPr lang="en-US" dirty="0"/>
          </a:p>
        </p:txBody>
      </p:sp>
    </p:spTree>
    <p:extLst>
      <p:ext uri="{BB962C8B-B14F-4D97-AF65-F5344CB8AC3E}">
        <p14:creationId xmlns:p14="http://schemas.microsoft.com/office/powerpoint/2010/main" xmlns="" val="244625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043490" y="1296169"/>
            <a:ext cx="7024744" cy="1143000"/>
          </a:xfrm>
        </p:spPr>
        <p:txBody>
          <a:bodyPr>
            <a:normAutofit fontScale="90000"/>
          </a:bodyPr>
          <a:lstStyle/>
          <a:p>
            <a:r>
              <a:rPr lang="en-US" dirty="0"/>
              <a:t>Systematic Review and Meta-analysis of Cannabis Treatment for Chronic Pain</a:t>
            </a:r>
          </a:p>
        </p:txBody>
      </p:sp>
      <p:sp>
        <p:nvSpPr>
          <p:cNvPr id="204803" name="Rectangle 3"/>
          <p:cNvSpPr>
            <a:spLocks noGrp="1" noChangeArrowheads="1"/>
          </p:cNvSpPr>
          <p:nvPr>
            <p:ph type="body" idx="1"/>
          </p:nvPr>
        </p:nvSpPr>
        <p:spPr>
          <a:xfrm>
            <a:off x="788958" y="2756647"/>
            <a:ext cx="7439150" cy="3453998"/>
          </a:xfrm>
        </p:spPr>
        <p:txBody>
          <a:bodyPr>
            <a:normAutofit/>
          </a:bodyPr>
          <a:lstStyle/>
          <a:p>
            <a:r>
              <a:rPr lang="en-US" sz="2800" dirty="0" smtClean="0"/>
              <a:t>Martin</a:t>
            </a:r>
            <a:r>
              <a:rPr lang="en-US" sz="2800" dirty="0"/>
              <a:t>-Sanchez et al. Pain Medicine </a:t>
            </a:r>
            <a:r>
              <a:rPr lang="en-US" sz="2800" dirty="0" err="1"/>
              <a:t>Vol</a:t>
            </a:r>
            <a:r>
              <a:rPr lang="en-US" sz="2800" dirty="0"/>
              <a:t> 10 (8) 2009: 1353-1368</a:t>
            </a:r>
          </a:p>
          <a:p>
            <a:r>
              <a:rPr lang="en-US" sz="2800" dirty="0"/>
              <a:t>Double blind RCTs comparing any cannabis preparation to placebo in </a:t>
            </a:r>
            <a:r>
              <a:rPr lang="en-US" sz="2800" dirty="0" err="1"/>
              <a:t>pts</a:t>
            </a:r>
            <a:r>
              <a:rPr lang="en-US" sz="2800" dirty="0"/>
              <a:t> with chronic pain (&gt;6mo) published to Feb 2008</a:t>
            </a:r>
          </a:p>
          <a:p>
            <a:r>
              <a:rPr lang="en-US" sz="2800" dirty="0"/>
              <a:t> 18 studies included</a:t>
            </a:r>
          </a:p>
        </p:txBody>
      </p:sp>
    </p:spTree>
    <p:extLst>
      <p:ext uri="{BB962C8B-B14F-4D97-AF65-F5344CB8AC3E}">
        <p14:creationId xmlns:p14="http://schemas.microsoft.com/office/powerpoint/2010/main" xmlns="" val="4034845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782586" y="822337"/>
            <a:ext cx="7790843" cy="685800"/>
          </a:xfrm>
        </p:spPr>
        <p:txBody>
          <a:bodyPr>
            <a:normAutofit fontScale="90000"/>
          </a:bodyPr>
          <a:lstStyle/>
          <a:p>
            <a:r>
              <a:rPr lang="en-US" sz="4000" dirty="0"/>
              <a:t>  Meta-analysis of </a:t>
            </a:r>
            <a:r>
              <a:rPr lang="en-US" sz="4000" dirty="0" smtClean="0"/>
              <a:t>cannabis for CP</a:t>
            </a:r>
            <a:endParaRPr lang="en-US" sz="4000" dirty="0"/>
          </a:p>
        </p:txBody>
      </p:sp>
      <p:sp>
        <p:nvSpPr>
          <p:cNvPr id="206851" name="Rectangle 3"/>
          <p:cNvSpPr>
            <a:spLocks noGrp="1" noChangeArrowheads="1"/>
          </p:cNvSpPr>
          <p:nvPr>
            <p:ph type="body" idx="1"/>
          </p:nvPr>
        </p:nvSpPr>
        <p:spPr>
          <a:xfrm>
            <a:off x="801029" y="1844675"/>
            <a:ext cx="7772400" cy="4752975"/>
          </a:xfrm>
        </p:spPr>
        <p:txBody>
          <a:bodyPr>
            <a:normAutofit/>
          </a:bodyPr>
          <a:lstStyle/>
          <a:p>
            <a:pPr>
              <a:lnSpc>
                <a:spcPct val="90000"/>
              </a:lnSpc>
            </a:pPr>
            <a:r>
              <a:rPr lang="en-US" sz="2800" dirty="0"/>
              <a:t>Baseline=</a:t>
            </a:r>
            <a:r>
              <a:rPr lang="en-US" sz="2800" dirty="0" smtClean="0"/>
              <a:t>0</a:t>
            </a:r>
            <a:r>
              <a:rPr lang="en-US" sz="2800" dirty="0"/>
              <a:t>,</a:t>
            </a:r>
            <a:r>
              <a:rPr lang="en-US" sz="2800" dirty="0" smtClean="0"/>
              <a:t> scale: -10 to +10</a:t>
            </a:r>
          </a:p>
          <a:p>
            <a:pPr>
              <a:lnSpc>
                <a:spcPct val="90000"/>
              </a:lnSpc>
            </a:pPr>
            <a:endParaRPr lang="en-US" sz="800" dirty="0"/>
          </a:p>
          <a:p>
            <a:pPr>
              <a:lnSpc>
                <a:spcPct val="90000"/>
              </a:lnSpc>
            </a:pPr>
            <a:r>
              <a:rPr lang="en-US" sz="2800" dirty="0">
                <a:solidFill>
                  <a:srgbClr val="0000FF"/>
                </a:solidFill>
              </a:rPr>
              <a:t>Efficacy -0.61 SMD </a:t>
            </a:r>
            <a:r>
              <a:rPr lang="en-US" sz="2800" dirty="0"/>
              <a:t>(-0.84 to -0.37), </a:t>
            </a:r>
            <a:r>
              <a:rPr lang="en-US" sz="2800" dirty="0" smtClean="0">
                <a:solidFill>
                  <a:srgbClr val="0000FF"/>
                </a:solidFill>
              </a:rPr>
              <a:t>modest</a:t>
            </a:r>
            <a:endParaRPr lang="en-US" sz="2800" dirty="0">
              <a:solidFill>
                <a:srgbClr val="0000FF"/>
              </a:solidFill>
            </a:endParaRPr>
          </a:p>
          <a:p>
            <a:pPr>
              <a:lnSpc>
                <a:spcPct val="90000"/>
              </a:lnSpc>
            </a:pPr>
            <a:r>
              <a:rPr lang="en-US" sz="2800" dirty="0"/>
              <a:t>Altered perception OR: 4.51, </a:t>
            </a:r>
            <a:r>
              <a:rPr lang="en-US" sz="2800" dirty="0">
                <a:solidFill>
                  <a:srgbClr val="FF0000"/>
                </a:solidFill>
              </a:rPr>
              <a:t>NNH: 7 </a:t>
            </a:r>
          </a:p>
          <a:p>
            <a:pPr>
              <a:lnSpc>
                <a:spcPct val="90000"/>
              </a:lnSpc>
            </a:pPr>
            <a:r>
              <a:rPr lang="en-US" sz="2800" dirty="0"/>
              <a:t>A</a:t>
            </a:r>
            <a:r>
              <a:rPr lang="en-US" sz="2800" dirty="0" smtClean="0"/>
              <a:t>ltered </a:t>
            </a:r>
            <a:r>
              <a:rPr lang="en-US" sz="2800" dirty="0"/>
              <a:t>motor </a:t>
            </a:r>
            <a:r>
              <a:rPr lang="en-US" sz="2800" dirty="0" err="1"/>
              <a:t>fxn</a:t>
            </a:r>
            <a:r>
              <a:rPr lang="en-US" sz="2800" dirty="0"/>
              <a:t>, OR: 3.93, </a:t>
            </a:r>
            <a:r>
              <a:rPr lang="en-US" sz="2800" dirty="0">
                <a:solidFill>
                  <a:srgbClr val="FF0000"/>
                </a:solidFill>
              </a:rPr>
              <a:t>NNH: 5</a:t>
            </a:r>
          </a:p>
          <a:p>
            <a:pPr>
              <a:lnSpc>
                <a:spcPct val="90000"/>
              </a:lnSpc>
            </a:pPr>
            <a:r>
              <a:rPr lang="en-US" sz="2800" dirty="0"/>
              <a:t>A</a:t>
            </a:r>
            <a:r>
              <a:rPr lang="en-US" sz="2800" dirty="0" smtClean="0"/>
              <a:t>ltered </a:t>
            </a:r>
            <a:r>
              <a:rPr lang="en-US" sz="2800" dirty="0"/>
              <a:t>cognitive </a:t>
            </a:r>
            <a:r>
              <a:rPr lang="en-US" sz="2800" dirty="0" err="1"/>
              <a:t>fxn</a:t>
            </a:r>
            <a:r>
              <a:rPr lang="en-US" sz="2800" dirty="0"/>
              <a:t>, OR: 4.46, </a:t>
            </a:r>
            <a:r>
              <a:rPr lang="en-US" sz="2800" dirty="0">
                <a:solidFill>
                  <a:srgbClr val="FF0000"/>
                </a:solidFill>
              </a:rPr>
              <a:t>NNH: 8 </a:t>
            </a:r>
            <a:endParaRPr lang="en-US" sz="2800" dirty="0" smtClean="0">
              <a:solidFill>
                <a:srgbClr val="FF0000"/>
              </a:solidFill>
            </a:endParaRPr>
          </a:p>
          <a:p>
            <a:pPr>
              <a:lnSpc>
                <a:spcPct val="90000"/>
              </a:lnSpc>
            </a:pPr>
            <a:endParaRPr lang="en-US" sz="800" dirty="0">
              <a:solidFill>
                <a:srgbClr val="FF0000"/>
              </a:solidFill>
            </a:endParaRPr>
          </a:p>
          <a:p>
            <a:pPr>
              <a:lnSpc>
                <a:spcPct val="90000"/>
              </a:lnSpc>
            </a:pPr>
            <a:r>
              <a:rPr lang="en-US" sz="2800" b="1" dirty="0">
                <a:solidFill>
                  <a:srgbClr val="FF0000"/>
                </a:solidFill>
              </a:rPr>
              <a:t>“Beneficial effects may be partially (or completely) offset by potentially serious harms</a:t>
            </a:r>
            <a:r>
              <a:rPr lang="en-US" sz="2800" b="1" dirty="0" smtClean="0">
                <a:solidFill>
                  <a:srgbClr val="FF0000"/>
                </a:solidFill>
              </a:rPr>
              <a:t>”</a:t>
            </a:r>
            <a:r>
              <a:rPr lang="en-US" sz="2800" dirty="0" smtClean="0"/>
              <a:t> </a:t>
            </a:r>
            <a:endParaRPr lang="en-US" sz="2800" dirty="0"/>
          </a:p>
          <a:p>
            <a:pPr lvl="1">
              <a:lnSpc>
                <a:spcPct val="90000"/>
              </a:lnSpc>
            </a:pPr>
            <a:endParaRPr lang="en-US" dirty="0"/>
          </a:p>
        </p:txBody>
      </p:sp>
    </p:spTree>
    <p:extLst>
      <p:ext uri="{BB962C8B-B14F-4D97-AF65-F5344CB8AC3E}">
        <p14:creationId xmlns:p14="http://schemas.microsoft.com/office/powerpoint/2010/main" xmlns="" val="508941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533400"/>
            <a:ext cx="8229600" cy="782638"/>
          </a:xfrm>
        </p:spPr>
        <p:txBody>
          <a:bodyPr/>
          <a:lstStyle/>
          <a:p>
            <a:pPr marL="54864" indent="0" algn="ctr" eaLnBrk="1" fontAlgn="auto" hangingPunct="1">
              <a:spcAft>
                <a:spcPts val="0"/>
              </a:spcAft>
              <a:defRPr/>
            </a:pPr>
            <a:r>
              <a:rPr lang="en-US" sz="3600" dirty="0">
                <a:ea typeface="+mj-ea"/>
                <a:cs typeface="+mj-cs"/>
              </a:rPr>
              <a:t>Cannabis and Prescribed Opioids </a:t>
            </a:r>
          </a:p>
        </p:txBody>
      </p:sp>
      <p:sp>
        <p:nvSpPr>
          <p:cNvPr id="62466" name="Rectangle 3"/>
          <p:cNvSpPr>
            <a:spLocks noGrp="1" noChangeArrowheads="1"/>
          </p:cNvSpPr>
          <p:nvPr>
            <p:ph idx="1"/>
          </p:nvPr>
        </p:nvSpPr>
        <p:spPr>
          <a:xfrm>
            <a:off x="460097" y="1613704"/>
            <a:ext cx="8159063" cy="4876800"/>
          </a:xfrm>
        </p:spPr>
        <p:txBody>
          <a:bodyPr>
            <a:normAutofit/>
          </a:bodyPr>
          <a:lstStyle/>
          <a:p>
            <a:pPr marL="457200" indent="-457200"/>
            <a:r>
              <a:rPr lang="en-US" sz="2000" dirty="0" err="1"/>
              <a:t>Reisfield</a:t>
            </a:r>
            <a:r>
              <a:rPr lang="en-US" sz="2000" dirty="0"/>
              <a:t> et al. Pain Medicine </a:t>
            </a:r>
            <a:r>
              <a:rPr lang="en-US" sz="2000" dirty="0" err="1"/>
              <a:t>Vol</a:t>
            </a:r>
            <a:r>
              <a:rPr lang="en-US" sz="2000" dirty="0"/>
              <a:t> 10 (8) 2009: 1434-</a:t>
            </a:r>
            <a:r>
              <a:rPr lang="en-US" sz="2000" dirty="0" smtClean="0"/>
              <a:t>1441</a:t>
            </a:r>
            <a:endParaRPr lang="en-US" sz="2000" dirty="0" smtClean="0">
              <a:latin typeface="Helvetica Neue" charset="0"/>
            </a:endParaRPr>
          </a:p>
          <a:p>
            <a:pPr marL="690563" lvl="1" indent="-342900" eaLnBrk="1" hangingPunct="1"/>
            <a:r>
              <a:rPr lang="en-US" sz="2400" dirty="0" smtClean="0"/>
              <a:t>Systematic review </a:t>
            </a:r>
            <a:r>
              <a:rPr lang="en-US" sz="2400" dirty="0"/>
              <a:t>of published studies on patients using opioids for CNCP that looked at aberrant drug related behavior and UDS </a:t>
            </a:r>
            <a:r>
              <a:rPr lang="en-US" sz="2400" dirty="0" smtClean="0"/>
              <a:t>results</a:t>
            </a:r>
          </a:p>
          <a:p>
            <a:pPr marL="690563" lvl="1" indent="-342900"/>
            <a:endParaRPr lang="en-US" sz="900" dirty="0"/>
          </a:p>
          <a:p>
            <a:pPr marL="690563" lvl="1" indent="-342900" eaLnBrk="1" hangingPunct="1"/>
            <a:r>
              <a:rPr lang="en-US" sz="2400" dirty="0"/>
              <a:t>Cannabis use is prevalent: 6.2 - 39% </a:t>
            </a:r>
            <a:r>
              <a:rPr lang="en-US" sz="2400" dirty="0" smtClean="0"/>
              <a:t>in pain pop.</a:t>
            </a:r>
          </a:p>
          <a:p>
            <a:pPr marL="936625" lvl="2" indent="-342900"/>
            <a:endParaRPr lang="en-US" sz="900" dirty="0"/>
          </a:p>
          <a:p>
            <a:pPr marL="690563" lvl="1" indent="-342900"/>
            <a:r>
              <a:rPr lang="en-US" sz="2400" dirty="0" smtClean="0"/>
              <a:t>Cannabis use - Significant </a:t>
            </a:r>
            <a:r>
              <a:rPr lang="en-US" sz="2400" dirty="0"/>
              <a:t>association with present and future </a:t>
            </a:r>
            <a:r>
              <a:rPr lang="en-US" sz="2400" b="1" dirty="0">
                <a:solidFill>
                  <a:srgbClr val="FF0000"/>
                </a:solidFill>
              </a:rPr>
              <a:t>aberrant opioid related </a:t>
            </a:r>
            <a:r>
              <a:rPr lang="en-US" sz="2400" b="1" dirty="0" smtClean="0">
                <a:solidFill>
                  <a:srgbClr val="FF0000"/>
                </a:solidFill>
              </a:rPr>
              <a:t>behaviors</a:t>
            </a:r>
            <a:r>
              <a:rPr lang="en-US" sz="2400" dirty="0" smtClean="0">
                <a:solidFill>
                  <a:srgbClr val="FF0000"/>
                </a:solidFill>
              </a:rPr>
              <a:t> </a:t>
            </a:r>
            <a:r>
              <a:rPr lang="en-US" sz="2400" dirty="0" smtClean="0"/>
              <a:t>– diversion, cocaine in UDS, prescription forgery, no opioid in UDS</a:t>
            </a:r>
          </a:p>
          <a:p>
            <a:pPr marL="690563" lvl="1" indent="-342900"/>
            <a:r>
              <a:rPr lang="en-US" sz="2400" b="1" dirty="0">
                <a:solidFill>
                  <a:srgbClr val="FF0000"/>
                </a:solidFill>
              </a:rPr>
              <a:t>6x</a:t>
            </a:r>
            <a:r>
              <a:rPr lang="en-US" sz="2400" dirty="0"/>
              <a:t> more likely to </a:t>
            </a:r>
            <a:r>
              <a:rPr lang="en-US" sz="2400" dirty="0" smtClean="0"/>
              <a:t>have </a:t>
            </a:r>
            <a:r>
              <a:rPr lang="en-US" sz="2400" dirty="0"/>
              <a:t>the above behaviors than someone on opioids not using </a:t>
            </a:r>
            <a:r>
              <a:rPr lang="en-US" sz="2400" dirty="0" smtClean="0"/>
              <a:t>cannabis</a:t>
            </a:r>
            <a:endParaRPr lang="en-US" sz="2400" dirty="0"/>
          </a:p>
          <a:p>
            <a:pPr marL="690563" lvl="1" indent="-342900"/>
            <a:endParaRPr lang="en-US" sz="2400" i="1" dirty="0"/>
          </a:p>
        </p:txBody>
      </p:sp>
    </p:spTree>
    <p:extLst>
      <p:ext uri="{BB962C8B-B14F-4D97-AF65-F5344CB8AC3E}">
        <p14:creationId xmlns:p14="http://schemas.microsoft.com/office/powerpoint/2010/main" xmlns="" val="39614834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eaLnBrk="1" hangingPunct="1">
              <a:defRPr/>
            </a:pPr>
            <a:r>
              <a:rPr lang="en-CA" dirty="0" smtClean="0">
                <a:latin typeface="Times New Roman" charset="0"/>
                <a:cs typeface="+mj-cs"/>
              </a:rPr>
              <a:t>Disclosure of Commercial Support</a:t>
            </a:r>
            <a:endParaRPr lang="en-CA" dirty="0">
              <a:latin typeface="Times New Roman" charset="0"/>
              <a:cs typeface="+mj-cs"/>
            </a:endParaRPr>
          </a:p>
        </p:txBody>
      </p:sp>
      <p:sp>
        <p:nvSpPr>
          <p:cNvPr id="4099" name="Content Placeholder 2"/>
          <p:cNvSpPr>
            <a:spLocks noGrp="1"/>
          </p:cNvSpPr>
          <p:nvPr>
            <p:ph idx="1"/>
          </p:nvPr>
        </p:nvSpPr>
        <p:spPr>
          <a:xfrm>
            <a:off x="457200" y="2455333"/>
            <a:ext cx="8229600" cy="3675592"/>
          </a:xfrm>
        </p:spPr>
        <p:txBody>
          <a:bodyPr/>
          <a:lstStyle/>
          <a:p>
            <a:pPr eaLnBrk="1" hangingPunct="1">
              <a:lnSpc>
                <a:spcPct val="90000"/>
              </a:lnSpc>
              <a:defRPr/>
            </a:pPr>
            <a:r>
              <a:rPr lang="en-US" dirty="0">
                <a:solidFill>
                  <a:srgbClr val="000000"/>
                </a:solidFill>
                <a:latin typeface="Times New Roman" charset="0"/>
                <a:cs typeface="+mn-cs"/>
              </a:rPr>
              <a:t>No </a:t>
            </a:r>
            <a:r>
              <a:rPr lang="en-US" dirty="0" smtClean="0">
                <a:solidFill>
                  <a:srgbClr val="000000"/>
                </a:solidFill>
                <a:latin typeface="Times New Roman" charset="0"/>
                <a:cs typeface="+mn-cs"/>
              </a:rPr>
              <a:t>financial support or in-kind support for this program</a:t>
            </a:r>
          </a:p>
          <a:p>
            <a:pPr eaLnBrk="1" hangingPunct="1">
              <a:lnSpc>
                <a:spcPct val="90000"/>
              </a:lnSpc>
              <a:defRPr/>
            </a:pPr>
            <a:endParaRPr lang="en-US" dirty="0" smtClean="0">
              <a:solidFill>
                <a:srgbClr val="000000"/>
              </a:solidFill>
              <a:latin typeface="Times New Roman" charset="0"/>
              <a:cs typeface="+mn-cs"/>
            </a:endParaRPr>
          </a:p>
          <a:p>
            <a:pPr eaLnBrk="1" hangingPunct="1">
              <a:lnSpc>
                <a:spcPct val="90000"/>
              </a:lnSpc>
              <a:defRPr/>
            </a:pPr>
            <a:r>
              <a:rPr lang="en-US" dirty="0" smtClean="0">
                <a:solidFill>
                  <a:srgbClr val="000000"/>
                </a:solidFill>
                <a:latin typeface="Times New Roman" charset="0"/>
                <a:cs typeface="+mn-cs"/>
              </a:rPr>
              <a:t>No potential conflicts of interest for Dr. Rieb</a:t>
            </a:r>
            <a:endParaRPr lang="en-US" sz="900" b="1" dirty="0">
              <a:solidFill>
                <a:srgbClr val="000000"/>
              </a:solidFill>
              <a:latin typeface="Times New Roman" charset="0"/>
              <a:cs typeface="+mn-cs"/>
            </a:endParaRPr>
          </a:p>
          <a:p>
            <a:pPr eaLnBrk="1" hangingPunct="1">
              <a:defRPr/>
            </a:pPr>
            <a:endParaRPr lang="en-CA" dirty="0">
              <a:solidFill>
                <a:srgbClr val="000000"/>
              </a:solidFill>
              <a:latin typeface="Times New Roman" charset="0"/>
              <a:cs typeface="+mn-cs"/>
            </a:endParaRPr>
          </a:p>
        </p:txBody>
      </p:sp>
    </p:spTree>
    <p:extLst>
      <p:ext uri="{BB962C8B-B14F-4D97-AF65-F5344CB8AC3E}">
        <p14:creationId xmlns:p14="http://schemas.microsoft.com/office/powerpoint/2010/main" xmlns="" val="843772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505" y="345611"/>
            <a:ext cx="7024744" cy="1143000"/>
          </a:xfrm>
        </p:spPr>
        <p:txBody>
          <a:bodyPr/>
          <a:lstStyle/>
          <a:p>
            <a:r>
              <a:rPr lang="en-US" dirty="0" smtClean="0"/>
              <a:t>Neuropathic Pain - Review</a:t>
            </a:r>
            <a:endParaRPr lang="en-US" dirty="0"/>
          </a:p>
        </p:txBody>
      </p:sp>
      <p:sp>
        <p:nvSpPr>
          <p:cNvPr id="3" name="Content Placeholder 2"/>
          <p:cNvSpPr>
            <a:spLocks noGrp="1"/>
          </p:cNvSpPr>
          <p:nvPr>
            <p:ph idx="1"/>
          </p:nvPr>
        </p:nvSpPr>
        <p:spPr>
          <a:xfrm>
            <a:off x="567190" y="1488611"/>
            <a:ext cx="8052359" cy="4829325"/>
          </a:xfrm>
        </p:spPr>
        <p:txBody>
          <a:bodyPr>
            <a:normAutofit fontScale="92500" lnSpcReduction="10000"/>
          </a:bodyPr>
          <a:lstStyle/>
          <a:p>
            <a:r>
              <a:rPr lang="en-US" dirty="0"/>
              <a:t>Lynch ME, </a:t>
            </a:r>
            <a:r>
              <a:rPr lang="en-US" dirty="0" err="1"/>
              <a:t>Cambell</a:t>
            </a:r>
            <a:r>
              <a:rPr lang="en-US" dirty="0"/>
              <a:t> F. Cannabinoids for the treatment of chronic non-cancer pain: A systematic review of randomized trials. Br J </a:t>
            </a:r>
            <a:r>
              <a:rPr lang="en-US" dirty="0" err="1"/>
              <a:t>Clin</a:t>
            </a:r>
            <a:r>
              <a:rPr lang="en-US" dirty="0"/>
              <a:t> </a:t>
            </a:r>
            <a:r>
              <a:rPr lang="en-US" dirty="0" err="1"/>
              <a:t>Pharmacol</a:t>
            </a:r>
            <a:r>
              <a:rPr lang="en-US" dirty="0"/>
              <a:t>. 2011 Nov; 72(5); 735-</a:t>
            </a:r>
            <a:r>
              <a:rPr lang="en-US" dirty="0" smtClean="0"/>
              <a:t>744</a:t>
            </a:r>
          </a:p>
          <a:p>
            <a:r>
              <a:rPr lang="en-US" dirty="0" smtClean="0"/>
              <a:t>Systematic review of RCTs on </a:t>
            </a:r>
            <a:r>
              <a:rPr lang="en-US" dirty="0" err="1" smtClean="0"/>
              <a:t>cannabinioids</a:t>
            </a:r>
            <a:r>
              <a:rPr lang="en-US" dirty="0" smtClean="0"/>
              <a:t> for CNCP 2003-2010</a:t>
            </a:r>
          </a:p>
          <a:p>
            <a:r>
              <a:rPr lang="en-US" dirty="0" smtClean="0"/>
              <a:t>Of 80 studies, 18 meet </a:t>
            </a:r>
            <a:r>
              <a:rPr lang="en-US" dirty="0"/>
              <a:t>PRISM </a:t>
            </a:r>
            <a:r>
              <a:rPr lang="en-US" dirty="0" smtClean="0"/>
              <a:t>criteria, 15 neuropathic pain, 766 people combined, 2 1/2 </a:t>
            </a:r>
            <a:r>
              <a:rPr lang="en-US" dirty="0" err="1" smtClean="0"/>
              <a:t>wks</a:t>
            </a:r>
            <a:r>
              <a:rPr lang="en-US" dirty="0"/>
              <a:t>:</a:t>
            </a:r>
            <a:r>
              <a:rPr lang="en-US" dirty="0" smtClean="0"/>
              <a:t> 4 smoked cannabis, 7 </a:t>
            </a:r>
            <a:r>
              <a:rPr lang="en-US" dirty="0" err="1" smtClean="0"/>
              <a:t>oro</a:t>
            </a:r>
            <a:r>
              <a:rPr lang="en-US" dirty="0" smtClean="0"/>
              <a:t>-mucosal extracts, 4 </a:t>
            </a:r>
            <a:r>
              <a:rPr lang="en-US" dirty="0" err="1" smtClean="0"/>
              <a:t>nabilone</a:t>
            </a:r>
            <a:r>
              <a:rPr lang="en-US" dirty="0" smtClean="0"/>
              <a:t>, 2 </a:t>
            </a:r>
            <a:r>
              <a:rPr lang="en-US" dirty="0" err="1" smtClean="0"/>
              <a:t>dronabinol</a:t>
            </a:r>
            <a:r>
              <a:rPr lang="en-US" dirty="0" smtClean="0"/>
              <a:t>, 2 </a:t>
            </a:r>
            <a:r>
              <a:rPr lang="en-US" dirty="0" err="1" smtClean="0"/>
              <a:t>ajulemic</a:t>
            </a:r>
            <a:r>
              <a:rPr lang="en-US" dirty="0" smtClean="0"/>
              <a:t> acid. NNT varied.</a:t>
            </a:r>
            <a:endParaRPr lang="en-US" dirty="0"/>
          </a:p>
          <a:p>
            <a:endParaRPr lang="en-US" sz="900" dirty="0" smtClean="0"/>
          </a:p>
          <a:p>
            <a:r>
              <a:rPr lang="en-US" sz="3000" dirty="0"/>
              <a:t> </a:t>
            </a:r>
            <a:r>
              <a:rPr lang="en-US" sz="3000" b="1" dirty="0">
                <a:solidFill>
                  <a:srgbClr val="0000FF"/>
                </a:solidFill>
              </a:rPr>
              <a:t>M</a:t>
            </a:r>
            <a:r>
              <a:rPr lang="en-US" sz="3000" b="1" dirty="0" smtClean="0">
                <a:solidFill>
                  <a:srgbClr val="0000FF"/>
                </a:solidFill>
              </a:rPr>
              <a:t>odest effect </a:t>
            </a:r>
            <a:r>
              <a:rPr lang="en-US" sz="3000" b="1" dirty="0">
                <a:solidFill>
                  <a:srgbClr val="0000FF"/>
                </a:solidFill>
              </a:rPr>
              <a:t>in neuropathic </a:t>
            </a:r>
            <a:r>
              <a:rPr lang="en-US" sz="3000" b="1" dirty="0" smtClean="0">
                <a:solidFill>
                  <a:srgbClr val="0000FF"/>
                </a:solidFill>
              </a:rPr>
              <a:t>pain</a:t>
            </a:r>
          </a:p>
          <a:p>
            <a:r>
              <a:rPr lang="en-US" sz="3000" b="1" dirty="0">
                <a:solidFill>
                  <a:srgbClr val="0000FF"/>
                </a:solidFill>
              </a:rPr>
              <a:t> </a:t>
            </a:r>
            <a:r>
              <a:rPr lang="en-US" sz="3000" dirty="0"/>
              <a:t>P</a:t>
            </a:r>
            <a:r>
              <a:rPr lang="en-US" sz="3000" dirty="0" smtClean="0"/>
              <a:t>reliminary </a:t>
            </a:r>
            <a:r>
              <a:rPr lang="en-US" sz="3000" dirty="0"/>
              <a:t>evidence of efficacy in fibromyalgia and rheumatoid </a:t>
            </a:r>
            <a:r>
              <a:rPr lang="en-US" sz="3000" dirty="0" smtClean="0"/>
              <a:t>arthritis</a:t>
            </a:r>
            <a:endParaRPr lang="en-US" sz="3000" dirty="0"/>
          </a:p>
        </p:txBody>
      </p:sp>
    </p:spTree>
    <p:extLst>
      <p:ext uri="{BB962C8B-B14F-4D97-AF65-F5344CB8AC3E}">
        <p14:creationId xmlns:p14="http://schemas.microsoft.com/office/powerpoint/2010/main" xmlns="" val="1204897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60875"/>
            <a:ext cx="7024744" cy="1143000"/>
          </a:xfrm>
        </p:spPr>
        <p:txBody>
          <a:bodyPr>
            <a:normAutofit/>
          </a:bodyPr>
          <a:lstStyle/>
          <a:p>
            <a:r>
              <a:rPr lang="en-US" dirty="0" smtClean="0"/>
              <a:t>Neuropathic Pain - CPS</a:t>
            </a:r>
            <a:endParaRPr lang="en-US" dirty="0"/>
          </a:p>
        </p:txBody>
      </p:sp>
      <p:sp>
        <p:nvSpPr>
          <p:cNvPr id="3" name="Content Placeholder 2"/>
          <p:cNvSpPr>
            <a:spLocks noGrp="1"/>
          </p:cNvSpPr>
          <p:nvPr>
            <p:ph idx="1"/>
          </p:nvPr>
        </p:nvSpPr>
        <p:spPr>
          <a:xfrm>
            <a:off x="1043492" y="1975711"/>
            <a:ext cx="7507841" cy="4492883"/>
          </a:xfrm>
        </p:spPr>
        <p:txBody>
          <a:bodyPr>
            <a:normAutofit/>
          </a:bodyPr>
          <a:lstStyle/>
          <a:p>
            <a:r>
              <a:rPr lang="en-US" dirty="0" smtClean="0"/>
              <a:t>Moulin et al. Pharmacological </a:t>
            </a:r>
            <a:r>
              <a:rPr lang="en-US" dirty="0"/>
              <a:t>management of chronic neuropathic </a:t>
            </a:r>
            <a:r>
              <a:rPr lang="en-US" dirty="0" smtClean="0"/>
              <a:t>pain: Revised consensus statement from the Canadian Pain Society. 2014</a:t>
            </a:r>
          </a:p>
          <a:p>
            <a:r>
              <a:rPr lang="en-US" dirty="0"/>
              <a:t>1</a:t>
            </a:r>
            <a:r>
              <a:rPr lang="en-US" dirty="0" smtClean="0"/>
              <a:t>st line: TCAs, SNRIs, </a:t>
            </a:r>
            <a:r>
              <a:rPr lang="en-US" dirty="0" err="1" smtClean="0"/>
              <a:t>gabapentinoids</a:t>
            </a:r>
            <a:endParaRPr lang="en-US" dirty="0" smtClean="0"/>
          </a:p>
          <a:p>
            <a:r>
              <a:rPr lang="en-US" dirty="0" smtClean="0"/>
              <a:t>2</a:t>
            </a:r>
            <a:r>
              <a:rPr lang="en-US" baseline="30000" dirty="0" smtClean="0"/>
              <a:t>nd</a:t>
            </a:r>
            <a:r>
              <a:rPr lang="en-US" dirty="0" smtClean="0"/>
              <a:t> line: tramadol, other opioids</a:t>
            </a:r>
          </a:p>
          <a:p>
            <a:r>
              <a:rPr lang="en-US" b="1" dirty="0" smtClean="0">
                <a:solidFill>
                  <a:srgbClr val="0000FF"/>
                </a:solidFill>
              </a:rPr>
              <a:t>3</a:t>
            </a:r>
            <a:r>
              <a:rPr lang="en-US" b="1" baseline="30000" dirty="0" smtClean="0">
                <a:solidFill>
                  <a:srgbClr val="0000FF"/>
                </a:solidFill>
              </a:rPr>
              <a:t>rd</a:t>
            </a:r>
            <a:r>
              <a:rPr lang="en-US" b="1" dirty="0" smtClean="0">
                <a:solidFill>
                  <a:srgbClr val="0000FF"/>
                </a:solidFill>
              </a:rPr>
              <a:t> line: cannabinoids – </a:t>
            </a:r>
            <a:r>
              <a:rPr lang="en-US" b="1" dirty="0" err="1" smtClean="0">
                <a:solidFill>
                  <a:srgbClr val="0000FF"/>
                </a:solidFill>
              </a:rPr>
              <a:t>oromucal</a:t>
            </a:r>
            <a:r>
              <a:rPr lang="en-US" b="1" dirty="0" smtClean="0">
                <a:solidFill>
                  <a:srgbClr val="0000FF"/>
                </a:solidFill>
              </a:rPr>
              <a:t> </a:t>
            </a:r>
            <a:r>
              <a:rPr lang="en-US" b="1" dirty="0" err="1">
                <a:solidFill>
                  <a:srgbClr val="0000FF"/>
                </a:solidFill>
              </a:rPr>
              <a:t>n</a:t>
            </a:r>
            <a:r>
              <a:rPr lang="en-US" b="1" dirty="0" err="1" smtClean="0">
                <a:solidFill>
                  <a:srgbClr val="0000FF"/>
                </a:solidFill>
              </a:rPr>
              <a:t>abiximols</a:t>
            </a:r>
            <a:endParaRPr lang="en-US" b="1" dirty="0" smtClean="0">
              <a:solidFill>
                <a:srgbClr val="0000FF"/>
              </a:solidFill>
            </a:endParaRPr>
          </a:p>
          <a:p>
            <a:pPr lvl="1"/>
            <a:r>
              <a:rPr lang="en-US" dirty="0" smtClean="0"/>
              <a:t>Note: Does </a:t>
            </a:r>
            <a:r>
              <a:rPr lang="en-US" b="1" dirty="0" smtClean="0">
                <a:solidFill>
                  <a:srgbClr val="FF0000"/>
                </a:solidFill>
              </a:rPr>
              <a:t>not</a:t>
            </a:r>
            <a:r>
              <a:rPr lang="en-US" dirty="0" smtClean="0"/>
              <a:t> recommend </a:t>
            </a:r>
            <a:r>
              <a:rPr lang="en-US" dirty="0" smtClean="0">
                <a:solidFill>
                  <a:schemeClr val="tx1"/>
                </a:solidFill>
              </a:rPr>
              <a:t>smoked cannabis</a:t>
            </a:r>
          </a:p>
          <a:p>
            <a:r>
              <a:rPr lang="en-US" dirty="0" smtClean="0"/>
              <a:t>4</a:t>
            </a:r>
            <a:r>
              <a:rPr lang="en-US" baseline="30000" dirty="0" smtClean="0"/>
              <a:t>th</a:t>
            </a:r>
            <a:r>
              <a:rPr lang="en-US" dirty="0" smtClean="0"/>
              <a:t> line: methadone, </a:t>
            </a:r>
            <a:r>
              <a:rPr lang="en-US" dirty="0" err="1" smtClean="0"/>
              <a:t>lidocaine</a:t>
            </a:r>
            <a:endParaRPr lang="en-US" dirty="0" smtClean="0"/>
          </a:p>
          <a:p>
            <a:endParaRPr lang="en-US" dirty="0"/>
          </a:p>
        </p:txBody>
      </p:sp>
    </p:spTree>
    <p:extLst>
      <p:ext uri="{BB962C8B-B14F-4D97-AF65-F5344CB8AC3E}">
        <p14:creationId xmlns:p14="http://schemas.microsoft.com/office/powerpoint/2010/main" xmlns="" val="1573250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7130"/>
            <a:ext cx="7024744" cy="1143000"/>
          </a:xfrm>
        </p:spPr>
        <p:txBody>
          <a:bodyPr/>
          <a:lstStyle/>
          <a:p>
            <a:r>
              <a:rPr lang="en-US" dirty="0" smtClean="0"/>
              <a:t>Diabetic Neuropathy</a:t>
            </a:r>
            <a:endParaRPr lang="en-US" dirty="0"/>
          </a:p>
        </p:txBody>
      </p:sp>
      <p:sp>
        <p:nvSpPr>
          <p:cNvPr id="3" name="Content Placeholder 2"/>
          <p:cNvSpPr>
            <a:spLocks noGrp="1"/>
          </p:cNvSpPr>
          <p:nvPr>
            <p:ph idx="1"/>
          </p:nvPr>
        </p:nvSpPr>
        <p:spPr>
          <a:xfrm>
            <a:off x="875676" y="2323652"/>
            <a:ext cx="7379324" cy="3508977"/>
          </a:xfrm>
        </p:spPr>
        <p:txBody>
          <a:bodyPr>
            <a:normAutofit/>
          </a:bodyPr>
          <a:lstStyle/>
          <a:p>
            <a:r>
              <a:rPr lang="en-US" dirty="0" err="1" smtClean="0"/>
              <a:t>Snedecor</a:t>
            </a:r>
            <a:r>
              <a:rPr lang="en-US" dirty="0" smtClean="0"/>
              <a:t> </a:t>
            </a:r>
            <a:r>
              <a:rPr lang="en-US" dirty="0"/>
              <a:t>et al. Systematic Review and Meta-Analysis </a:t>
            </a:r>
            <a:r>
              <a:rPr lang="en-US" dirty="0" smtClean="0"/>
              <a:t>of</a:t>
            </a:r>
            <a:r>
              <a:rPr lang="en-CA" dirty="0"/>
              <a:t> </a:t>
            </a:r>
            <a:r>
              <a:rPr lang="en-US" dirty="0" smtClean="0"/>
              <a:t>Pharmacological </a:t>
            </a:r>
            <a:r>
              <a:rPr lang="en-US" dirty="0"/>
              <a:t>Therapies for Painful </a:t>
            </a:r>
            <a:r>
              <a:rPr lang="en-US" dirty="0" smtClean="0"/>
              <a:t>Diabetic Peripheral </a:t>
            </a:r>
            <a:r>
              <a:rPr lang="en-US" dirty="0"/>
              <a:t>Neuropathy. Pain </a:t>
            </a:r>
            <a:r>
              <a:rPr lang="en-US" dirty="0" smtClean="0"/>
              <a:t>Practice (2014)Volume </a:t>
            </a:r>
            <a:r>
              <a:rPr lang="en-US" dirty="0"/>
              <a:t>14, Issue 2</a:t>
            </a:r>
            <a:r>
              <a:rPr lang="en-US" dirty="0" smtClean="0"/>
              <a:t>, </a:t>
            </a:r>
            <a:r>
              <a:rPr lang="en-US" dirty="0"/>
              <a:t>167–</a:t>
            </a:r>
            <a:r>
              <a:rPr lang="en-US" dirty="0" smtClean="0"/>
              <a:t>184</a:t>
            </a:r>
          </a:p>
          <a:p>
            <a:endParaRPr lang="en-US" dirty="0"/>
          </a:p>
          <a:p>
            <a:r>
              <a:rPr lang="en-US" sz="2800" dirty="0" smtClean="0">
                <a:solidFill>
                  <a:srgbClr val="FF0000"/>
                </a:solidFill>
              </a:rPr>
              <a:t>Oro-mucosal </a:t>
            </a:r>
            <a:r>
              <a:rPr lang="en-US" sz="2800" b="1" dirty="0" err="1">
                <a:solidFill>
                  <a:srgbClr val="FF0000"/>
                </a:solidFill>
              </a:rPr>
              <a:t>n</a:t>
            </a:r>
            <a:r>
              <a:rPr lang="en-US" sz="2800" b="1" dirty="0" err="1" smtClean="0">
                <a:solidFill>
                  <a:srgbClr val="FF0000"/>
                </a:solidFill>
              </a:rPr>
              <a:t>abiximols</a:t>
            </a:r>
            <a:r>
              <a:rPr lang="en-US" sz="2800" b="1" dirty="0" smtClean="0">
                <a:solidFill>
                  <a:srgbClr val="FF0000"/>
                </a:solidFill>
              </a:rPr>
              <a:t> </a:t>
            </a:r>
            <a:r>
              <a:rPr lang="en-US" sz="2800" dirty="0" smtClean="0">
                <a:solidFill>
                  <a:srgbClr val="FF0000"/>
                </a:solidFill>
              </a:rPr>
              <a:t>scored </a:t>
            </a:r>
            <a:r>
              <a:rPr lang="en-US" sz="2800" dirty="0" smtClean="0">
                <a:solidFill>
                  <a:srgbClr val="FF0000"/>
                </a:solidFill>
              </a:rPr>
              <a:t>worse than placebo for pain relief</a:t>
            </a:r>
            <a:endParaRPr lang="en-CA" sz="2800" dirty="0">
              <a:solidFill>
                <a:srgbClr val="FF0000"/>
              </a:solidFill>
            </a:endParaRPr>
          </a:p>
          <a:p>
            <a:endParaRPr lang="en-US" dirty="0"/>
          </a:p>
        </p:txBody>
      </p:sp>
    </p:spTree>
    <p:extLst>
      <p:ext uri="{BB962C8B-B14F-4D97-AF65-F5344CB8AC3E}">
        <p14:creationId xmlns:p14="http://schemas.microsoft.com/office/powerpoint/2010/main" xmlns="" val="549105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7" y="762000"/>
            <a:ext cx="7855633" cy="814917"/>
          </a:xfrm>
        </p:spPr>
        <p:txBody>
          <a:bodyPr>
            <a:normAutofit/>
          </a:bodyPr>
          <a:lstStyle/>
          <a:p>
            <a:r>
              <a:rPr lang="en-US" dirty="0"/>
              <a:t>N</a:t>
            </a:r>
            <a:r>
              <a:rPr lang="en-US" dirty="0" smtClean="0"/>
              <a:t>europathic pain</a:t>
            </a:r>
            <a:endParaRPr lang="en-US" sz="3100" dirty="0"/>
          </a:p>
        </p:txBody>
      </p:sp>
      <p:sp>
        <p:nvSpPr>
          <p:cNvPr id="3" name="Content Placeholder 2"/>
          <p:cNvSpPr>
            <a:spLocks noGrp="1"/>
          </p:cNvSpPr>
          <p:nvPr>
            <p:ph idx="1"/>
          </p:nvPr>
        </p:nvSpPr>
        <p:spPr>
          <a:xfrm>
            <a:off x="592667" y="1672167"/>
            <a:ext cx="7855633" cy="4603750"/>
          </a:xfrm>
        </p:spPr>
        <p:txBody>
          <a:bodyPr/>
          <a:lstStyle/>
          <a:p>
            <a:r>
              <a:rPr lang="en-US" dirty="0" err="1"/>
              <a:t>Finnerup</a:t>
            </a:r>
            <a:r>
              <a:rPr lang="en-US" dirty="0"/>
              <a:t> N, et al. Pharmacotherapy for neuropathic pain in adults: A systematic review and meta-analysis. Lancet-neurology (2015) </a:t>
            </a:r>
            <a:r>
              <a:rPr lang="en-US" dirty="0" err="1"/>
              <a:t>vol</a:t>
            </a:r>
            <a:r>
              <a:rPr lang="en-US" dirty="0"/>
              <a:t> 14, Feb. 162-</a:t>
            </a:r>
            <a:r>
              <a:rPr lang="en-US" dirty="0" smtClean="0"/>
              <a:t>172</a:t>
            </a:r>
          </a:p>
          <a:p>
            <a:endParaRPr lang="en-US" dirty="0"/>
          </a:p>
          <a:p>
            <a:r>
              <a:rPr lang="en-US" dirty="0" smtClean="0"/>
              <a:t>Identified 9 trials of </a:t>
            </a:r>
            <a:r>
              <a:rPr lang="en-US" dirty="0" err="1" smtClean="0"/>
              <a:t>nabiximols</a:t>
            </a:r>
            <a:r>
              <a:rPr lang="en-US" dirty="0"/>
              <a:t> </a:t>
            </a:r>
            <a:r>
              <a:rPr lang="en-US" dirty="0" smtClean="0"/>
              <a:t>in neuropathic pain </a:t>
            </a:r>
            <a:r>
              <a:rPr lang="en-US" dirty="0"/>
              <a:t>a</a:t>
            </a:r>
            <a:r>
              <a:rPr lang="en-US" dirty="0" smtClean="0"/>
              <a:t>nd only 2 were positive</a:t>
            </a:r>
          </a:p>
          <a:p>
            <a:endParaRPr lang="en-US" dirty="0"/>
          </a:p>
          <a:p>
            <a:r>
              <a:rPr lang="en-US" dirty="0" smtClean="0"/>
              <a:t>Thus the authors made a weak recommendation </a:t>
            </a:r>
            <a:r>
              <a:rPr lang="en-US" b="1" dirty="0" smtClean="0">
                <a:solidFill>
                  <a:srgbClr val="800000"/>
                </a:solidFill>
              </a:rPr>
              <a:t>AGAINST </a:t>
            </a:r>
            <a:r>
              <a:rPr lang="en-US" dirty="0" smtClean="0"/>
              <a:t>use of cannabinoids for neuropathic pain </a:t>
            </a:r>
            <a:endParaRPr lang="en-US" dirty="0"/>
          </a:p>
          <a:p>
            <a:endParaRPr lang="en-US" dirty="0"/>
          </a:p>
        </p:txBody>
      </p:sp>
    </p:spTree>
    <p:extLst>
      <p:ext uri="{BB962C8B-B14F-4D97-AF65-F5344CB8AC3E}">
        <p14:creationId xmlns:p14="http://schemas.microsoft.com/office/powerpoint/2010/main" xmlns="" val="754190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is the evidence for smoked cannabis?</a:t>
            </a:r>
            <a:endParaRPr lang="en-US" dirty="0"/>
          </a:p>
        </p:txBody>
      </p:sp>
      <p:sp>
        <p:nvSpPr>
          <p:cNvPr id="3" name="Content Placeholder 2"/>
          <p:cNvSpPr>
            <a:spLocks noGrp="1"/>
          </p:cNvSpPr>
          <p:nvPr>
            <p:ph idx="1"/>
          </p:nvPr>
        </p:nvSpPr>
        <p:spPr>
          <a:xfrm>
            <a:off x="778383" y="2323652"/>
            <a:ext cx="7455450" cy="3508977"/>
          </a:xfrm>
        </p:spPr>
        <p:txBody>
          <a:bodyPr>
            <a:normAutofit fontScale="92500" lnSpcReduction="10000"/>
          </a:bodyPr>
          <a:lstStyle/>
          <a:p>
            <a:r>
              <a:rPr lang="en-US" dirty="0" smtClean="0"/>
              <a:t>5 RCTs on smoked cannabis</a:t>
            </a:r>
          </a:p>
          <a:p>
            <a:r>
              <a:rPr lang="en-US" dirty="0" smtClean="0"/>
              <a:t>Total subjects = 180</a:t>
            </a:r>
          </a:p>
          <a:p>
            <a:r>
              <a:rPr lang="en-US" dirty="0" smtClean="0"/>
              <a:t>Duration range 3-15 days</a:t>
            </a:r>
          </a:p>
          <a:p>
            <a:r>
              <a:rPr lang="en-US" dirty="0" smtClean="0"/>
              <a:t>Subjects had </a:t>
            </a:r>
            <a:r>
              <a:rPr lang="en-US" dirty="0" smtClean="0">
                <a:solidFill>
                  <a:srgbClr val="800000"/>
                </a:solidFill>
              </a:rPr>
              <a:t>severe neuropathic pain </a:t>
            </a:r>
            <a:r>
              <a:rPr lang="en-US" dirty="0" smtClean="0"/>
              <a:t>from MS or HIV or other causes</a:t>
            </a:r>
          </a:p>
          <a:p>
            <a:r>
              <a:rPr lang="en-US" dirty="0" smtClean="0"/>
              <a:t>The trials compared smoked cannabis to placebo and had modestly positive results </a:t>
            </a:r>
          </a:p>
          <a:p>
            <a:r>
              <a:rPr lang="en-US" dirty="0" smtClean="0"/>
              <a:t>One trial that compared smoked cannabis to </a:t>
            </a:r>
            <a:r>
              <a:rPr lang="en-US" dirty="0" err="1" smtClean="0"/>
              <a:t>dronabinol</a:t>
            </a:r>
            <a:endParaRPr lang="en-US" dirty="0" smtClean="0"/>
          </a:p>
          <a:p>
            <a:pPr lvl="1"/>
            <a:r>
              <a:rPr lang="en-US" dirty="0" err="1" smtClean="0">
                <a:solidFill>
                  <a:srgbClr val="0000FF"/>
                </a:solidFill>
              </a:rPr>
              <a:t>dronabinol</a:t>
            </a:r>
            <a:r>
              <a:rPr lang="en-US" dirty="0" smtClean="0">
                <a:solidFill>
                  <a:srgbClr val="0000FF"/>
                </a:solidFill>
              </a:rPr>
              <a:t> had a longer duration of analgesia </a:t>
            </a:r>
            <a:endParaRPr lang="en-US" dirty="0">
              <a:solidFill>
                <a:srgbClr val="0000FF"/>
              </a:solidFill>
            </a:endParaRPr>
          </a:p>
        </p:txBody>
      </p:sp>
    </p:spTree>
    <p:extLst>
      <p:ext uri="{BB962C8B-B14F-4D97-AF65-F5344CB8AC3E}">
        <p14:creationId xmlns:p14="http://schemas.microsoft.com/office/powerpoint/2010/main" xmlns="" val="110512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73850"/>
            <a:ext cx="7024744" cy="1634922"/>
          </a:xfrm>
        </p:spPr>
        <p:txBody>
          <a:bodyPr>
            <a:normAutofit fontScale="90000"/>
          </a:bodyPr>
          <a:lstStyle/>
          <a:p>
            <a:r>
              <a:rPr lang="en-US" dirty="0" smtClean="0"/>
              <a:t>Dried Cannabis Guidelines from College of Family Physicians of Canada (CFPC):</a:t>
            </a:r>
            <a:endParaRPr lang="en-US" dirty="0"/>
          </a:p>
        </p:txBody>
      </p:sp>
      <p:sp>
        <p:nvSpPr>
          <p:cNvPr id="3" name="Content Placeholder 2"/>
          <p:cNvSpPr>
            <a:spLocks noGrp="1"/>
          </p:cNvSpPr>
          <p:nvPr>
            <p:ph idx="1"/>
          </p:nvPr>
        </p:nvSpPr>
        <p:spPr>
          <a:xfrm>
            <a:off x="956651" y="2738239"/>
            <a:ext cx="6777317" cy="3670829"/>
          </a:xfrm>
        </p:spPr>
        <p:txBody>
          <a:bodyPr>
            <a:normAutofit fontScale="92500" lnSpcReduction="20000"/>
          </a:bodyPr>
          <a:lstStyle/>
          <a:p>
            <a:pPr marL="457200" indent="-457200"/>
            <a:r>
              <a:rPr lang="en-US" sz="2800" dirty="0" err="1" smtClean="0"/>
              <a:t>Kahan</a:t>
            </a:r>
            <a:r>
              <a:rPr lang="en-US" sz="2800" dirty="0" smtClean="0"/>
              <a:t> M, et al</a:t>
            </a:r>
            <a:r>
              <a:rPr lang="en-US" sz="2800" dirty="0"/>
              <a:t>. </a:t>
            </a:r>
            <a:r>
              <a:rPr lang="en-US" sz="2800" dirty="0" smtClean="0"/>
              <a:t>2014</a:t>
            </a:r>
            <a:endParaRPr lang="en-US" sz="2800" dirty="0"/>
          </a:p>
          <a:p>
            <a:pPr marL="0" indent="0">
              <a:buNone/>
            </a:pPr>
            <a:endParaRPr lang="en-US" sz="2800" dirty="0" smtClean="0"/>
          </a:p>
          <a:p>
            <a:pPr marL="457200" indent="-457200"/>
            <a:r>
              <a:rPr lang="en-US" sz="2800" dirty="0" smtClean="0">
                <a:solidFill>
                  <a:srgbClr val="FF0000"/>
                </a:solidFill>
              </a:rPr>
              <a:t>Disclaimer: </a:t>
            </a:r>
            <a:r>
              <a:rPr lang="en-US" sz="2800" dirty="0" smtClean="0"/>
              <a:t>Dried </a:t>
            </a:r>
            <a:r>
              <a:rPr lang="en-US" sz="2800" dirty="0"/>
              <a:t>cannabis differs from prescribed products in that Health Canada has not reviewed data on its safety or effectiveness and has not approved it for therapeutic </a:t>
            </a:r>
            <a:r>
              <a:rPr lang="en-US" sz="2800" dirty="0" smtClean="0"/>
              <a:t>use. CMA and CMPA does not endorse its use. “Prescribe” with discretion or not at all. </a:t>
            </a:r>
            <a:endParaRPr lang="en-US" sz="2800" dirty="0"/>
          </a:p>
        </p:txBody>
      </p:sp>
    </p:spTree>
    <p:extLst>
      <p:ext uri="{BB962C8B-B14F-4D97-AF65-F5344CB8AC3E}">
        <p14:creationId xmlns:p14="http://schemas.microsoft.com/office/powerpoint/2010/main" xmlns="" val="1125926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Indications for smoked cannabis</a:t>
            </a:r>
            <a:endParaRPr lang="en-US" dirty="0"/>
          </a:p>
        </p:txBody>
      </p:sp>
      <p:sp>
        <p:nvSpPr>
          <p:cNvPr id="3" name="Content Placeholder 2"/>
          <p:cNvSpPr>
            <a:spLocks noGrp="1"/>
          </p:cNvSpPr>
          <p:nvPr>
            <p:ph idx="1"/>
          </p:nvPr>
        </p:nvSpPr>
        <p:spPr>
          <a:xfrm>
            <a:off x="1043492" y="2704653"/>
            <a:ext cx="6777317" cy="2692848"/>
          </a:xfrm>
        </p:spPr>
        <p:txBody>
          <a:bodyPr>
            <a:normAutofit lnSpcReduction="10000"/>
          </a:bodyPr>
          <a:lstStyle/>
          <a:p>
            <a:r>
              <a:rPr lang="en-US" sz="3200" b="1" dirty="0" smtClean="0">
                <a:solidFill>
                  <a:srgbClr val="0000FF"/>
                </a:solidFill>
              </a:rPr>
              <a:t>Severe neuropathic pain</a:t>
            </a:r>
            <a:r>
              <a:rPr lang="en-US" sz="3200" b="1" dirty="0" smtClean="0"/>
              <a:t>, </a:t>
            </a:r>
            <a:r>
              <a:rPr lang="en-US" sz="3200" dirty="0" smtClean="0"/>
              <a:t>not responding to other treatments including oral cannabinoids</a:t>
            </a:r>
          </a:p>
          <a:p>
            <a:endParaRPr lang="en-US" sz="3200" dirty="0"/>
          </a:p>
          <a:p>
            <a:r>
              <a:rPr lang="en-US" sz="3200" dirty="0" smtClean="0">
                <a:solidFill>
                  <a:srgbClr val="FF0000"/>
                </a:solidFill>
              </a:rPr>
              <a:t>NOT indicated for MSK pain</a:t>
            </a:r>
          </a:p>
        </p:txBody>
      </p:sp>
    </p:spTree>
    <p:extLst>
      <p:ext uri="{BB962C8B-B14F-4D97-AF65-F5344CB8AC3E}">
        <p14:creationId xmlns:p14="http://schemas.microsoft.com/office/powerpoint/2010/main" xmlns="" val="1960427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3</a:t>
            </a:r>
            <a:endParaRPr lang="en-US" dirty="0"/>
          </a:p>
        </p:txBody>
      </p:sp>
      <p:sp>
        <p:nvSpPr>
          <p:cNvPr id="3" name="Content Placeholder 2"/>
          <p:cNvSpPr>
            <a:spLocks noGrp="1"/>
          </p:cNvSpPr>
          <p:nvPr>
            <p:ph idx="1"/>
          </p:nvPr>
        </p:nvSpPr>
        <p:spPr>
          <a:xfrm>
            <a:off x="1043492" y="2641129"/>
            <a:ext cx="6777317" cy="3508977"/>
          </a:xfrm>
        </p:spPr>
        <p:txBody>
          <a:bodyPr>
            <a:normAutofit/>
          </a:bodyPr>
          <a:lstStyle/>
          <a:p>
            <a:r>
              <a:rPr lang="en-US" sz="3600" dirty="0"/>
              <a:t>Dried cannabis is </a:t>
            </a:r>
            <a:r>
              <a:rPr lang="en-US" sz="3600" dirty="0">
                <a:solidFill>
                  <a:srgbClr val="FF0000"/>
                </a:solidFill>
              </a:rPr>
              <a:t>not an appropriate therapy for anxiety or insomnia </a:t>
            </a:r>
            <a:r>
              <a:rPr lang="en-US" sz="3600" dirty="0"/>
              <a:t>(Level II</a:t>
            </a:r>
            <a:r>
              <a:rPr lang="en-US" sz="3600" dirty="0" smtClean="0"/>
              <a:t>)</a:t>
            </a:r>
            <a:endParaRPr lang="en-US" sz="3600" dirty="0"/>
          </a:p>
        </p:txBody>
      </p:sp>
    </p:spTree>
    <p:extLst>
      <p:ext uri="{BB962C8B-B14F-4D97-AF65-F5344CB8AC3E}">
        <p14:creationId xmlns:p14="http://schemas.microsoft.com/office/powerpoint/2010/main" xmlns="" val="2839640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48484"/>
            <a:ext cx="7024744" cy="1143000"/>
          </a:xfrm>
        </p:spPr>
        <p:txBody>
          <a:bodyPr/>
          <a:lstStyle/>
          <a:p>
            <a:r>
              <a:rPr lang="en-US" dirty="0" smtClean="0"/>
              <a:t> Recommendation 4</a:t>
            </a:r>
            <a:endParaRPr lang="en-US" dirty="0"/>
          </a:p>
        </p:txBody>
      </p:sp>
      <p:sp>
        <p:nvSpPr>
          <p:cNvPr id="3" name="Content Placeholder 2"/>
          <p:cNvSpPr>
            <a:spLocks noGrp="1"/>
          </p:cNvSpPr>
          <p:nvPr>
            <p:ph idx="1"/>
          </p:nvPr>
        </p:nvSpPr>
        <p:spPr>
          <a:xfrm>
            <a:off x="798916" y="1782362"/>
            <a:ext cx="7763822" cy="4384203"/>
          </a:xfrm>
        </p:spPr>
        <p:txBody>
          <a:bodyPr>
            <a:noAutofit/>
          </a:bodyPr>
          <a:lstStyle/>
          <a:p>
            <a:pPr marL="68580" indent="0">
              <a:buNone/>
            </a:pPr>
            <a:r>
              <a:rPr lang="en-US" b="1" dirty="0"/>
              <a:t>Dried cannabis is </a:t>
            </a:r>
            <a:r>
              <a:rPr lang="en-US" b="1" dirty="0">
                <a:solidFill>
                  <a:srgbClr val="FF0000"/>
                </a:solidFill>
              </a:rPr>
              <a:t>not appropriate </a:t>
            </a:r>
            <a:r>
              <a:rPr lang="en-US" b="1" dirty="0"/>
              <a:t>for patients who</a:t>
            </a:r>
            <a:r>
              <a:rPr lang="en-US" b="1" dirty="0" smtClean="0"/>
              <a:t>:</a:t>
            </a:r>
          </a:p>
          <a:p>
            <a:r>
              <a:rPr lang="en-US" sz="2000" dirty="0" smtClean="0"/>
              <a:t> </a:t>
            </a:r>
            <a:r>
              <a:rPr lang="en-US" sz="2000" dirty="0"/>
              <a:t>a) Are under the age of 25 (Level II</a:t>
            </a:r>
            <a:r>
              <a:rPr lang="en-US" sz="2000" dirty="0" smtClean="0"/>
              <a:t>)</a:t>
            </a:r>
          </a:p>
          <a:p>
            <a:r>
              <a:rPr lang="en-US" sz="2000" dirty="0" smtClean="0"/>
              <a:t> </a:t>
            </a:r>
            <a:r>
              <a:rPr lang="en-US" sz="2000" dirty="0"/>
              <a:t>b) Have a personal history or strong family history of psychosis (Level II</a:t>
            </a:r>
            <a:r>
              <a:rPr lang="en-US" sz="2000" dirty="0" smtClean="0"/>
              <a:t>)</a:t>
            </a:r>
          </a:p>
          <a:p>
            <a:r>
              <a:rPr lang="en-US" sz="2000" dirty="0" smtClean="0"/>
              <a:t> </a:t>
            </a:r>
            <a:r>
              <a:rPr lang="en-US" sz="2000" dirty="0"/>
              <a:t>c) Have a current or past cannabis use disorder (Level III</a:t>
            </a:r>
            <a:r>
              <a:rPr lang="en-US" sz="2000" dirty="0" smtClean="0"/>
              <a:t>)</a:t>
            </a:r>
          </a:p>
          <a:p>
            <a:r>
              <a:rPr lang="en-US" sz="2000" dirty="0" smtClean="0"/>
              <a:t> </a:t>
            </a:r>
            <a:r>
              <a:rPr lang="en-US" sz="2000" dirty="0"/>
              <a:t>d) Have an active substance use disorder (Level III</a:t>
            </a:r>
            <a:r>
              <a:rPr lang="en-US" sz="2000" dirty="0" smtClean="0"/>
              <a:t>)</a:t>
            </a:r>
          </a:p>
          <a:p>
            <a:r>
              <a:rPr lang="en-US" sz="2000" dirty="0" smtClean="0"/>
              <a:t> </a:t>
            </a:r>
            <a:r>
              <a:rPr lang="en-US" sz="2000" dirty="0"/>
              <a:t>e) Have cardiovascular disease (angina, peripheral vascular disease,</a:t>
            </a:r>
          </a:p>
          <a:p>
            <a:r>
              <a:rPr lang="en-US" sz="2000" dirty="0"/>
              <a:t>cerebrovascular disease, arrhythmias) (Level III</a:t>
            </a:r>
            <a:r>
              <a:rPr lang="en-US" sz="2000" dirty="0" smtClean="0"/>
              <a:t>)</a:t>
            </a:r>
          </a:p>
          <a:p>
            <a:r>
              <a:rPr lang="en-US" sz="2000" dirty="0" smtClean="0"/>
              <a:t> </a:t>
            </a:r>
            <a:r>
              <a:rPr lang="en-US" sz="2000" dirty="0"/>
              <a:t>f) Have respiratory disease (Level III) </a:t>
            </a:r>
            <a:r>
              <a:rPr lang="en-US" sz="2000" dirty="0" smtClean="0"/>
              <a:t>or</a:t>
            </a:r>
          </a:p>
          <a:p>
            <a:r>
              <a:rPr lang="en-US" sz="2000" dirty="0" smtClean="0"/>
              <a:t> </a:t>
            </a:r>
            <a:r>
              <a:rPr lang="en-US" sz="2000" dirty="0"/>
              <a:t>g) Are pregnant, planning to become pregnant, or breastfeeding (Level II)</a:t>
            </a:r>
          </a:p>
        </p:txBody>
      </p:sp>
    </p:spTree>
    <p:extLst>
      <p:ext uri="{BB962C8B-B14F-4D97-AF65-F5344CB8AC3E}">
        <p14:creationId xmlns:p14="http://schemas.microsoft.com/office/powerpoint/2010/main" xmlns="" val="231175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2237"/>
            <a:ext cx="7024744" cy="1143000"/>
          </a:xfrm>
        </p:spPr>
        <p:txBody>
          <a:bodyPr/>
          <a:lstStyle/>
          <a:p>
            <a:r>
              <a:rPr lang="en-US" dirty="0" smtClean="0"/>
              <a:t>Recommendation 5</a:t>
            </a:r>
            <a:endParaRPr lang="en-US" dirty="0"/>
          </a:p>
        </p:txBody>
      </p:sp>
      <p:sp>
        <p:nvSpPr>
          <p:cNvPr id="3" name="Content Placeholder 2"/>
          <p:cNvSpPr>
            <a:spLocks noGrp="1"/>
          </p:cNvSpPr>
          <p:nvPr>
            <p:ph idx="1"/>
          </p:nvPr>
        </p:nvSpPr>
        <p:spPr>
          <a:xfrm>
            <a:off x="813682" y="1793660"/>
            <a:ext cx="7620825" cy="4496354"/>
          </a:xfrm>
        </p:spPr>
        <p:txBody>
          <a:bodyPr>
            <a:normAutofit/>
          </a:bodyPr>
          <a:lstStyle/>
          <a:p>
            <a:pPr marL="68580" indent="0">
              <a:buNone/>
            </a:pPr>
            <a:r>
              <a:rPr lang="en-US" b="1" dirty="0"/>
              <a:t>A</a:t>
            </a:r>
            <a:r>
              <a:rPr lang="en-US" b="1" dirty="0" smtClean="0"/>
              <a:t>uthorized </a:t>
            </a:r>
            <a:r>
              <a:rPr lang="en-US" b="1" i="1" dirty="0">
                <a:solidFill>
                  <a:srgbClr val="FF0000"/>
                </a:solidFill>
              </a:rPr>
              <a:t>with caution </a:t>
            </a:r>
            <a:r>
              <a:rPr lang="en-US" b="1" dirty="0"/>
              <a:t>in those patients who: </a:t>
            </a:r>
            <a:endParaRPr lang="en-US" b="1" dirty="0" smtClean="0"/>
          </a:p>
          <a:p>
            <a:r>
              <a:rPr lang="en-US" dirty="0" smtClean="0"/>
              <a:t>a</a:t>
            </a:r>
            <a:r>
              <a:rPr lang="en-US" dirty="0"/>
              <a:t>) Have a concurrent active mood or anxiety disorder (Level II</a:t>
            </a:r>
            <a:r>
              <a:rPr lang="en-US" dirty="0" smtClean="0"/>
              <a:t>)</a:t>
            </a:r>
          </a:p>
          <a:p>
            <a:r>
              <a:rPr lang="en-US" dirty="0" smtClean="0"/>
              <a:t> </a:t>
            </a:r>
            <a:r>
              <a:rPr lang="en-US" dirty="0"/>
              <a:t>b) Smoke tobacco (Level II</a:t>
            </a:r>
            <a:r>
              <a:rPr lang="en-US" dirty="0" smtClean="0"/>
              <a:t>)</a:t>
            </a:r>
          </a:p>
          <a:p>
            <a:r>
              <a:rPr lang="en-US" dirty="0" smtClean="0"/>
              <a:t> </a:t>
            </a:r>
            <a:r>
              <a:rPr lang="en-US" dirty="0"/>
              <a:t>c) Have risk factors for cardiovascular disease (Level III) or</a:t>
            </a:r>
          </a:p>
          <a:p>
            <a:r>
              <a:rPr lang="en-US" dirty="0"/>
              <a:t>d) Are heavy users of alcohol or taking high doses of opioids or benzodiazepines or other sedating medications prescribed or available over the counter (Level III)</a:t>
            </a:r>
          </a:p>
        </p:txBody>
      </p:sp>
    </p:spTree>
    <p:extLst>
      <p:ext uri="{BB962C8B-B14F-4D97-AF65-F5344CB8AC3E}">
        <p14:creationId xmlns:p14="http://schemas.microsoft.com/office/powerpoint/2010/main" xmlns="" val="120020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CA" dirty="0" smtClean="0">
                <a:latin typeface="Times New Roman" charset="0"/>
                <a:cs typeface="+mj-cs"/>
              </a:rPr>
              <a:t>Mitigating Potential Bias</a:t>
            </a:r>
            <a:endParaRPr lang="en-CA" dirty="0">
              <a:latin typeface="Times New Roman" charset="0"/>
              <a:cs typeface="+mj-cs"/>
            </a:endParaRPr>
          </a:p>
        </p:txBody>
      </p:sp>
      <p:sp>
        <p:nvSpPr>
          <p:cNvPr id="4099" name="Content Placeholder 2"/>
          <p:cNvSpPr>
            <a:spLocks noGrp="1"/>
          </p:cNvSpPr>
          <p:nvPr>
            <p:ph idx="1"/>
          </p:nvPr>
        </p:nvSpPr>
        <p:spPr>
          <a:xfrm>
            <a:off x="457200" y="2362200"/>
            <a:ext cx="8229600" cy="3768725"/>
          </a:xfrm>
        </p:spPr>
        <p:txBody>
          <a:bodyPr/>
          <a:lstStyle/>
          <a:p>
            <a:pPr eaLnBrk="1" hangingPunct="1">
              <a:lnSpc>
                <a:spcPct val="90000"/>
              </a:lnSpc>
              <a:defRPr/>
            </a:pPr>
            <a:r>
              <a:rPr lang="en-US" dirty="0" smtClean="0">
                <a:solidFill>
                  <a:srgbClr val="000000"/>
                </a:solidFill>
                <a:latin typeface="Times New Roman" charset="0"/>
                <a:cs typeface="+mn-cs"/>
              </a:rPr>
              <a:t>There is no bias to mitigate due to commercial interest</a:t>
            </a:r>
          </a:p>
          <a:p>
            <a:pPr eaLnBrk="1" hangingPunct="1">
              <a:lnSpc>
                <a:spcPct val="90000"/>
              </a:lnSpc>
              <a:defRPr/>
            </a:pPr>
            <a:endParaRPr lang="en-US" dirty="0">
              <a:solidFill>
                <a:srgbClr val="000000"/>
              </a:solidFill>
              <a:latin typeface="Times New Roman" charset="0"/>
            </a:endParaRPr>
          </a:p>
          <a:p>
            <a:pPr eaLnBrk="1" hangingPunct="1">
              <a:lnSpc>
                <a:spcPct val="90000"/>
              </a:lnSpc>
              <a:defRPr/>
            </a:pPr>
            <a:r>
              <a:rPr lang="en-US" dirty="0" smtClean="0">
                <a:solidFill>
                  <a:srgbClr val="000000"/>
                </a:solidFill>
                <a:latin typeface="Times New Roman" charset="0"/>
              </a:rPr>
              <a:t>Any</a:t>
            </a:r>
            <a:r>
              <a:rPr lang="en-US" dirty="0" smtClean="0">
                <a:solidFill>
                  <a:srgbClr val="000000"/>
                </a:solidFill>
                <a:latin typeface="Times New Roman" charset="0"/>
                <a:cs typeface="+mn-cs"/>
              </a:rPr>
              <a:t> “bias” I may have comes from treating thousands of people with addiction and pain conditions</a:t>
            </a:r>
            <a:endParaRPr lang="en-US" dirty="0">
              <a:solidFill>
                <a:srgbClr val="000000"/>
              </a:solidFill>
              <a:latin typeface="Times New Roman" charset="0"/>
              <a:cs typeface="+mn-cs"/>
            </a:endParaRPr>
          </a:p>
          <a:p>
            <a:pPr eaLnBrk="1" hangingPunct="1">
              <a:lnSpc>
                <a:spcPct val="90000"/>
              </a:lnSpc>
              <a:defRPr/>
            </a:pPr>
            <a:endParaRPr lang="en-US" sz="900" b="1" dirty="0">
              <a:solidFill>
                <a:srgbClr val="000000"/>
              </a:solidFill>
              <a:latin typeface="Times New Roman" charset="0"/>
              <a:cs typeface="+mn-cs"/>
            </a:endParaRPr>
          </a:p>
          <a:p>
            <a:pPr eaLnBrk="1" hangingPunct="1">
              <a:defRPr/>
            </a:pPr>
            <a:endParaRPr lang="en-CA" dirty="0">
              <a:latin typeface="Times New Roman" charset="0"/>
              <a:cs typeface="+mn-cs"/>
            </a:endParaRPr>
          </a:p>
        </p:txBody>
      </p:sp>
    </p:spTree>
    <p:extLst>
      <p:ext uri="{BB962C8B-B14F-4D97-AF65-F5344CB8AC3E}">
        <p14:creationId xmlns:p14="http://schemas.microsoft.com/office/powerpoint/2010/main" xmlns="" val="1892511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Recommendation 8</a:t>
            </a:r>
            <a:endParaRPr lang="en-US" dirty="0"/>
          </a:p>
        </p:txBody>
      </p:sp>
      <p:sp>
        <p:nvSpPr>
          <p:cNvPr id="3" name="Content Placeholder 2"/>
          <p:cNvSpPr>
            <a:spLocks noGrp="1"/>
          </p:cNvSpPr>
          <p:nvPr>
            <p:ph idx="1"/>
          </p:nvPr>
        </p:nvSpPr>
        <p:spPr>
          <a:xfrm>
            <a:off x="1043492" y="1865178"/>
            <a:ext cx="7291787" cy="4325624"/>
          </a:xfrm>
        </p:spPr>
        <p:txBody>
          <a:bodyPr>
            <a:normAutofit/>
          </a:bodyPr>
          <a:lstStyle/>
          <a:p>
            <a:pPr marL="68580" indent="0">
              <a:buNone/>
            </a:pPr>
            <a:r>
              <a:rPr lang="en-US" sz="2800" b="1" dirty="0"/>
              <a:t>Before signing a medical document authorizing dried cannabis for </a:t>
            </a:r>
            <a:r>
              <a:rPr lang="en-US" sz="2800" b="1" dirty="0" smtClean="0"/>
              <a:t>pain</a:t>
            </a:r>
            <a:r>
              <a:rPr lang="en-US" sz="2800" dirty="0" smtClean="0"/>
              <a:t>:</a:t>
            </a:r>
          </a:p>
          <a:p>
            <a:endParaRPr lang="en-US" sz="800" dirty="0"/>
          </a:p>
          <a:p>
            <a:pPr marL="525780" indent="-457200">
              <a:buAutoNum type="alphaLcParenR"/>
            </a:pPr>
            <a:r>
              <a:rPr lang="en-US" sz="2800" dirty="0" smtClean="0"/>
              <a:t>Conduct </a:t>
            </a:r>
            <a:r>
              <a:rPr lang="en-US" sz="2800" dirty="0"/>
              <a:t>a </a:t>
            </a:r>
            <a:r>
              <a:rPr lang="en-US" sz="2800" b="1" dirty="0">
                <a:solidFill>
                  <a:srgbClr val="FF0000"/>
                </a:solidFill>
              </a:rPr>
              <a:t>pain assessment </a:t>
            </a:r>
            <a:r>
              <a:rPr lang="en-US" sz="2800" dirty="0"/>
              <a:t>(Level II</a:t>
            </a:r>
            <a:r>
              <a:rPr lang="en-US" sz="2800" dirty="0" smtClean="0"/>
              <a:t>)</a:t>
            </a:r>
          </a:p>
          <a:p>
            <a:pPr marL="525780" indent="-457200">
              <a:buAutoNum type="alphaLcParenR"/>
            </a:pPr>
            <a:r>
              <a:rPr lang="en-US" sz="2800" dirty="0" smtClean="0"/>
              <a:t>Assess </a:t>
            </a:r>
            <a:r>
              <a:rPr lang="en-US" sz="2800" dirty="0"/>
              <a:t>the patient for </a:t>
            </a:r>
            <a:r>
              <a:rPr lang="en-US" sz="2800" b="1" dirty="0">
                <a:solidFill>
                  <a:srgbClr val="FF0000"/>
                </a:solidFill>
              </a:rPr>
              <a:t>anxiety</a:t>
            </a:r>
            <a:r>
              <a:rPr lang="en-US" sz="2800" dirty="0"/>
              <a:t> and </a:t>
            </a:r>
            <a:r>
              <a:rPr lang="en-US" sz="2800" b="1" dirty="0">
                <a:solidFill>
                  <a:srgbClr val="FF0000"/>
                </a:solidFill>
              </a:rPr>
              <a:t>mood disorders </a:t>
            </a:r>
            <a:r>
              <a:rPr lang="en-US" sz="2800" dirty="0"/>
              <a:t>(Level II</a:t>
            </a:r>
            <a:r>
              <a:rPr lang="en-US" sz="2800" dirty="0" smtClean="0"/>
              <a:t>)</a:t>
            </a:r>
          </a:p>
          <a:p>
            <a:pPr marL="525780" indent="-457200">
              <a:buAutoNum type="alphaLcParenR"/>
            </a:pPr>
            <a:r>
              <a:rPr lang="en-US" sz="2800" dirty="0" smtClean="0"/>
              <a:t>Screen (including urine drug screen) and </a:t>
            </a:r>
            <a:r>
              <a:rPr lang="en-US" sz="2800" dirty="0"/>
              <a:t>assess the patient for </a:t>
            </a:r>
            <a:r>
              <a:rPr lang="en-US" sz="2800" b="1" dirty="0">
                <a:solidFill>
                  <a:srgbClr val="FF0000"/>
                </a:solidFill>
              </a:rPr>
              <a:t>substance use disorders </a:t>
            </a:r>
            <a:r>
              <a:rPr lang="en-US" sz="2800" dirty="0"/>
              <a:t>(Level II)</a:t>
            </a:r>
          </a:p>
        </p:txBody>
      </p:sp>
    </p:spTree>
    <p:extLst>
      <p:ext uri="{BB962C8B-B14F-4D97-AF65-F5344CB8AC3E}">
        <p14:creationId xmlns:p14="http://schemas.microsoft.com/office/powerpoint/2010/main" xmlns="" val="1034860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10</a:t>
            </a:r>
            <a:endParaRPr lang="en-US" dirty="0"/>
          </a:p>
        </p:txBody>
      </p:sp>
      <p:sp>
        <p:nvSpPr>
          <p:cNvPr id="3" name="Content Placeholder 2"/>
          <p:cNvSpPr>
            <a:spLocks noGrp="1"/>
          </p:cNvSpPr>
          <p:nvPr>
            <p:ph idx="1"/>
          </p:nvPr>
        </p:nvSpPr>
        <p:spPr>
          <a:xfrm>
            <a:off x="1043492" y="2323652"/>
            <a:ext cx="7172712" cy="3508977"/>
          </a:xfrm>
        </p:spPr>
        <p:txBody>
          <a:bodyPr>
            <a:normAutofit/>
          </a:bodyPr>
          <a:lstStyle/>
          <a:p>
            <a:r>
              <a:rPr lang="en-US" sz="2800" b="1" dirty="0"/>
              <a:t>Patients taking dried cannabis should be advised </a:t>
            </a:r>
            <a:r>
              <a:rPr lang="en-US" sz="2800" b="1" dirty="0">
                <a:solidFill>
                  <a:srgbClr val="FF0000"/>
                </a:solidFill>
              </a:rPr>
              <a:t>not to drive </a:t>
            </a:r>
            <a:r>
              <a:rPr lang="en-US" sz="2800" b="1" dirty="0"/>
              <a:t>for at </a:t>
            </a:r>
            <a:r>
              <a:rPr lang="en-US" sz="2800" b="1" dirty="0" smtClean="0"/>
              <a:t>least:</a:t>
            </a:r>
          </a:p>
          <a:p>
            <a:pPr marL="582930" indent="-514350">
              <a:buAutoNum type="alphaLcParenR"/>
            </a:pPr>
            <a:r>
              <a:rPr lang="en-US" sz="2800" dirty="0" smtClean="0"/>
              <a:t>4 </a:t>
            </a:r>
            <a:r>
              <a:rPr lang="en-US" sz="2800" dirty="0"/>
              <a:t>hours after inhalation (Level II</a:t>
            </a:r>
            <a:r>
              <a:rPr lang="en-US" sz="2800" dirty="0" smtClean="0"/>
              <a:t>)</a:t>
            </a:r>
          </a:p>
          <a:p>
            <a:pPr marL="582930" indent="-514350">
              <a:buAutoNum type="alphaLcParenR"/>
            </a:pPr>
            <a:r>
              <a:rPr lang="en-US" sz="2800" dirty="0" smtClean="0"/>
              <a:t>6 </a:t>
            </a:r>
            <a:r>
              <a:rPr lang="en-US" sz="2800" dirty="0"/>
              <a:t>hours after oral ingestion (Level II) </a:t>
            </a:r>
          </a:p>
          <a:p>
            <a:pPr marL="582930" indent="-514350">
              <a:buAutoNum type="alphaLcParenR"/>
            </a:pPr>
            <a:r>
              <a:rPr lang="en-US" sz="2800" dirty="0" smtClean="0"/>
              <a:t>8 </a:t>
            </a:r>
            <a:r>
              <a:rPr lang="en-US" sz="2800" dirty="0"/>
              <a:t>hours after inhalation or oral ingestion if the patient experiences </a:t>
            </a:r>
            <a:r>
              <a:rPr lang="en-US" sz="2800" dirty="0" smtClean="0"/>
              <a:t>euphoria(</a:t>
            </a:r>
            <a:r>
              <a:rPr lang="en-US" sz="2800" dirty="0"/>
              <a:t>Level II)</a:t>
            </a:r>
          </a:p>
        </p:txBody>
      </p:sp>
    </p:spTree>
    <p:extLst>
      <p:ext uri="{BB962C8B-B14F-4D97-AF65-F5344CB8AC3E}">
        <p14:creationId xmlns:p14="http://schemas.microsoft.com/office/powerpoint/2010/main" xmlns="" val="2215083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49083"/>
            <a:ext cx="7024744" cy="1143000"/>
          </a:xfrm>
        </p:spPr>
        <p:txBody>
          <a:bodyPr>
            <a:normAutofit/>
          </a:bodyPr>
          <a:lstStyle/>
          <a:p>
            <a:r>
              <a:rPr lang="en-US" dirty="0" smtClean="0"/>
              <a:t>Harm Reduction Advice </a:t>
            </a:r>
            <a:endParaRPr lang="en-CA" dirty="0"/>
          </a:p>
        </p:txBody>
      </p:sp>
      <p:sp>
        <p:nvSpPr>
          <p:cNvPr id="3" name="Content Placeholder 2"/>
          <p:cNvSpPr>
            <a:spLocks noGrp="1"/>
          </p:cNvSpPr>
          <p:nvPr>
            <p:ph idx="1"/>
          </p:nvPr>
        </p:nvSpPr>
        <p:spPr>
          <a:xfrm>
            <a:off x="1043492" y="2361236"/>
            <a:ext cx="6777317" cy="3767728"/>
          </a:xfrm>
        </p:spPr>
        <p:txBody>
          <a:bodyPr/>
          <a:lstStyle/>
          <a:p>
            <a:r>
              <a:rPr lang="en-US" sz="2800" dirty="0" smtClean="0"/>
              <a:t>Use </a:t>
            </a:r>
            <a:r>
              <a:rPr lang="en-US" sz="2800" b="1" dirty="0" smtClean="0">
                <a:solidFill>
                  <a:srgbClr val="0000FF"/>
                </a:solidFill>
              </a:rPr>
              <a:t>vaporizer</a:t>
            </a:r>
            <a:r>
              <a:rPr lang="en-US" sz="2800" dirty="0" smtClean="0"/>
              <a:t> instead of joint or pipe</a:t>
            </a:r>
          </a:p>
          <a:p>
            <a:pPr lvl="1"/>
            <a:r>
              <a:rPr lang="en-US" dirty="0" smtClean="0"/>
              <a:t>Much lower levels of carbon monoxide</a:t>
            </a:r>
          </a:p>
          <a:p>
            <a:r>
              <a:rPr lang="en-US" sz="2800" b="1" dirty="0" smtClean="0">
                <a:solidFill>
                  <a:srgbClr val="FF0000"/>
                </a:solidFill>
              </a:rPr>
              <a:t>Don’t mix with tobacco</a:t>
            </a:r>
          </a:p>
          <a:p>
            <a:r>
              <a:rPr lang="en-US" sz="2800" dirty="0" smtClean="0"/>
              <a:t>Caution with alcohol, opioids, and other drugs</a:t>
            </a:r>
          </a:p>
          <a:p>
            <a:r>
              <a:rPr lang="en-US" sz="2800" dirty="0" smtClean="0"/>
              <a:t>Don’t breath hold</a:t>
            </a:r>
          </a:p>
          <a:p>
            <a:r>
              <a:rPr lang="en-US" sz="2800" dirty="0" smtClean="0"/>
              <a:t>Caution with edibles</a:t>
            </a:r>
          </a:p>
          <a:p>
            <a:endParaRPr lang="en-C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joint1.jpe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60413" y="801688"/>
            <a:ext cx="7639050" cy="508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961476" y="158739"/>
            <a:ext cx="2978650" cy="400110"/>
          </a:xfrm>
          <a:prstGeom prst="rect">
            <a:avLst/>
          </a:prstGeom>
          <a:noFill/>
        </p:spPr>
        <p:txBody>
          <a:bodyPr wrap="none" rtlCol="0">
            <a:spAutoFit/>
          </a:bodyPr>
          <a:lstStyle/>
          <a:p>
            <a:r>
              <a:rPr lang="en-US" sz="2000" b="1" dirty="0" smtClean="0">
                <a:solidFill>
                  <a:schemeClr val="bg1"/>
                </a:solidFill>
              </a:rPr>
              <a:t>Average joint = 0.5 </a:t>
            </a:r>
            <a:r>
              <a:rPr lang="en-US" sz="2000" b="1" dirty="0" err="1" smtClean="0">
                <a:solidFill>
                  <a:schemeClr val="bg1"/>
                </a:solidFill>
              </a:rPr>
              <a:t>gm</a:t>
            </a:r>
            <a:endParaRPr lang="en-US" sz="2000" b="1" dirty="0" smtClean="0">
              <a:solidFill>
                <a:schemeClr val="bg1"/>
              </a:solidFill>
            </a:endParaRPr>
          </a:p>
        </p:txBody>
      </p:sp>
    </p:spTree>
    <p:extLst>
      <p:ext uri="{BB962C8B-B14F-4D97-AF65-F5344CB8AC3E}">
        <p14:creationId xmlns:p14="http://schemas.microsoft.com/office/powerpoint/2010/main" xmlns="" val="3885744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26622"/>
            <a:ext cx="7024744" cy="985884"/>
          </a:xfrm>
        </p:spPr>
        <p:txBody>
          <a:bodyPr/>
          <a:lstStyle/>
          <a:p>
            <a:r>
              <a:rPr lang="en-US" dirty="0" smtClean="0"/>
              <a:t>****Dosing****</a:t>
            </a:r>
            <a:endParaRPr lang="en-US" dirty="0"/>
          </a:p>
        </p:txBody>
      </p:sp>
      <p:sp>
        <p:nvSpPr>
          <p:cNvPr id="3" name="Content Placeholder 2"/>
          <p:cNvSpPr>
            <a:spLocks noGrp="1"/>
          </p:cNvSpPr>
          <p:nvPr>
            <p:ph idx="1"/>
          </p:nvPr>
        </p:nvSpPr>
        <p:spPr>
          <a:xfrm>
            <a:off x="1043492" y="1669464"/>
            <a:ext cx="6777317" cy="4419300"/>
          </a:xfrm>
        </p:spPr>
        <p:txBody>
          <a:bodyPr>
            <a:normAutofit fontScale="92500" lnSpcReduction="10000"/>
          </a:bodyPr>
          <a:lstStyle/>
          <a:p>
            <a:r>
              <a:rPr lang="en-US" dirty="0" smtClean="0">
                <a:solidFill>
                  <a:srgbClr val="0000FF"/>
                </a:solidFill>
              </a:rPr>
              <a:t>Dried cannabis 400</a:t>
            </a:r>
            <a:r>
              <a:rPr lang="en-US" dirty="0">
                <a:solidFill>
                  <a:srgbClr val="0000FF"/>
                </a:solidFill>
              </a:rPr>
              <a:t>-700 mg </a:t>
            </a:r>
            <a:r>
              <a:rPr lang="en-US" dirty="0" smtClean="0"/>
              <a:t>is the daily </a:t>
            </a:r>
            <a:r>
              <a:rPr lang="en-US" dirty="0"/>
              <a:t>amount needed for </a:t>
            </a:r>
            <a:r>
              <a:rPr lang="en-US" dirty="0" smtClean="0"/>
              <a:t>analgesia according to the literature – you may choose not to go above this</a:t>
            </a:r>
          </a:p>
          <a:p>
            <a:endParaRPr lang="en-US" sz="800" dirty="0" smtClean="0"/>
          </a:p>
          <a:p>
            <a:r>
              <a:rPr lang="en-US" dirty="0" smtClean="0"/>
              <a:t> </a:t>
            </a:r>
            <a:r>
              <a:rPr lang="en-US" dirty="0"/>
              <a:t>T</a:t>
            </a:r>
            <a:r>
              <a:rPr lang="en-US" dirty="0" smtClean="0"/>
              <a:t>ypical maximum amount would </a:t>
            </a:r>
            <a:r>
              <a:rPr lang="en-US" dirty="0"/>
              <a:t>equal about 1 joint (500mg) per </a:t>
            </a:r>
            <a:r>
              <a:rPr lang="en-US" dirty="0" smtClean="0"/>
              <a:t>day, divided into a puff or two 3-4x per day</a:t>
            </a:r>
          </a:p>
          <a:p>
            <a:endParaRPr lang="en-US" sz="900" dirty="0" smtClean="0"/>
          </a:p>
          <a:p>
            <a:r>
              <a:rPr lang="en-US" dirty="0"/>
              <a:t>H</a:t>
            </a:r>
            <a:r>
              <a:rPr lang="en-US" dirty="0" smtClean="0"/>
              <a:t>ighly tolerant individuals may require 1g and rarely 3 g </a:t>
            </a:r>
            <a:r>
              <a:rPr lang="en-US" dirty="0"/>
              <a:t>/</a:t>
            </a:r>
            <a:r>
              <a:rPr lang="en-US" dirty="0" smtClean="0"/>
              <a:t>d (but not eligible if they have a cannabis use disorder - beware if a daily smoker prior to injury)</a:t>
            </a:r>
          </a:p>
          <a:p>
            <a:endParaRPr lang="en-US" sz="900" dirty="0" smtClean="0">
              <a:solidFill>
                <a:schemeClr val="tx1"/>
              </a:solidFill>
            </a:endParaRPr>
          </a:p>
          <a:p>
            <a:r>
              <a:rPr lang="en-US" dirty="0" smtClean="0">
                <a:solidFill>
                  <a:schemeClr val="tx1"/>
                </a:solidFill>
              </a:rPr>
              <a:t>Start with 1 inhalation before bed, go slow</a:t>
            </a:r>
          </a:p>
        </p:txBody>
      </p:sp>
    </p:spTree>
    <p:extLst>
      <p:ext uri="{BB962C8B-B14F-4D97-AF65-F5344CB8AC3E}">
        <p14:creationId xmlns:p14="http://schemas.microsoft.com/office/powerpoint/2010/main" xmlns="" val="3385813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3462"/>
            <a:ext cx="7024744" cy="985884"/>
          </a:xfrm>
        </p:spPr>
        <p:txBody>
          <a:bodyPr/>
          <a:lstStyle/>
          <a:p>
            <a:r>
              <a:rPr lang="en-US" dirty="0" smtClean="0"/>
              <a:t>****Dosing****</a:t>
            </a:r>
            <a:endParaRPr lang="en-US" dirty="0"/>
          </a:p>
        </p:txBody>
      </p:sp>
      <p:sp>
        <p:nvSpPr>
          <p:cNvPr id="3" name="Content Placeholder 2"/>
          <p:cNvSpPr>
            <a:spLocks noGrp="1"/>
          </p:cNvSpPr>
          <p:nvPr>
            <p:ph idx="1"/>
          </p:nvPr>
        </p:nvSpPr>
        <p:spPr>
          <a:xfrm>
            <a:off x="919877" y="1926304"/>
            <a:ext cx="7148357" cy="4162460"/>
          </a:xfrm>
        </p:spPr>
        <p:txBody>
          <a:bodyPr>
            <a:normAutofit/>
          </a:bodyPr>
          <a:lstStyle/>
          <a:p>
            <a:pPr marL="68580" indent="0">
              <a:buNone/>
            </a:pPr>
            <a:r>
              <a:rPr lang="en-US" dirty="0" smtClean="0">
                <a:solidFill>
                  <a:schemeClr val="tx1"/>
                </a:solidFill>
              </a:rPr>
              <a:t>“Prescribing”</a:t>
            </a:r>
          </a:p>
          <a:p>
            <a:pPr marL="68580" indent="0">
              <a:buNone/>
            </a:pPr>
            <a:endParaRPr lang="en-US" sz="800" dirty="0" smtClean="0">
              <a:solidFill>
                <a:schemeClr val="tx1"/>
              </a:solidFill>
            </a:endParaRPr>
          </a:p>
          <a:p>
            <a:r>
              <a:rPr lang="en-US" dirty="0" smtClean="0">
                <a:solidFill>
                  <a:schemeClr val="tx1"/>
                </a:solidFill>
              </a:rPr>
              <a:t>D</a:t>
            </a:r>
            <a:r>
              <a:rPr lang="en-US" dirty="0" smtClean="0"/>
              <a:t>ocument used should specify dose, percent THC, days, and amount dispensed: </a:t>
            </a:r>
          </a:p>
          <a:p>
            <a:endParaRPr lang="en-US" sz="800" dirty="0" smtClean="0"/>
          </a:p>
          <a:p>
            <a:r>
              <a:rPr lang="en-US" sz="2800" b="1" dirty="0" smtClean="0">
                <a:solidFill>
                  <a:srgbClr val="0000FF"/>
                </a:solidFill>
              </a:rPr>
              <a:t>“Dried cannabis 500 mg/day, 9% THC maximum, for 30 days, dispense 15 g”</a:t>
            </a:r>
          </a:p>
          <a:p>
            <a:endParaRPr lang="en-US" sz="800" b="1" dirty="0" smtClean="0"/>
          </a:p>
          <a:p>
            <a:r>
              <a:rPr lang="en-US" dirty="0" smtClean="0"/>
              <a:t>Not clear if producers have to honor 9% THC direction but important to list</a:t>
            </a:r>
          </a:p>
          <a:p>
            <a:r>
              <a:rPr lang="en-US" dirty="0" smtClean="0"/>
              <a:t>You can callback the patient for med check</a:t>
            </a:r>
          </a:p>
        </p:txBody>
      </p:sp>
    </p:spTree>
    <p:extLst>
      <p:ext uri="{BB962C8B-B14F-4D97-AF65-F5344CB8AC3E}">
        <p14:creationId xmlns:p14="http://schemas.microsoft.com/office/powerpoint/2010/main" xmlns="" val="3122097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joint2.jpe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63613" y="725488"/>
            <a:ext cx="7258050" cy="543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7145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91133"/>
            <a:ext cx="7024744" cy="1143000"/>
          </a:xfrm>
        </p:spPr>
        <p:txBody>
          <a:bodyPr/>
          <a:lstStyle/>
          <a:p>
            <a:r>
              <a:rPr lang="en-US" dirty="0" smtClean="0"/>
              <a:t>Monitoring</a:t>
            </a:r>
            <a:endParaRPr lang="en-US" dirty="0"/>
          </a:p>
        </p:txBody>
      </p:sp>
      <p:sp>
        <p:nvSpPr>
          <p:cNvPr id="3" name="Content Placeholder 2"/>
          <p:cNvSpPr>
            <a:spLocks noGrp="1"/>
          </p:cNvSpPr>
          <p:nvPr>
            <p:ph idx="1"/>
          </p:nvPr>
        </p:nvSpPr>
        <p:spPr>
          <a:xfrm>
            <a:off x="1043492" y="1924705"/>
            <a:ext cx="7232250" cy="4404993"/>
          </a:xfrm>
        </p:spPr>
        <p:txBody>
          <a:bodyPr>
            <a:noAutofit/>
          </a:bodyPr>
          <a:lstStyle/>
          <a:p>
            <a:r>
              <a:rPr lang="en-US" sz="2800" b="1" dirty="0">
                <a:solidFill>
                  <a:srgbClr val="0000FF"/>
                </a:solidFill>
              </a:rPr>
              <a:t>S</a:t>
            </a:r>
            <a:r>
              <a:rPr lang="en-US" sz="2800" b="1" dirty="0" smtClean="0">
                <a:solidFill>
                  <a:srgbClr val="0000FF"/>
                </a:solidFill>
              </a:rPr>
              <a:t>ee patient – weekly</a:t>
            </a:r>
            <a:r>
              <a:rPr lang="en-US" sz="2800" dirty="0">
                <a:solidFill>
                  <a:srgbClr val="0000FF"/>
                </a:solidFill>
              </a:rPr>
              <a:t> </a:t>
            </a:r>
            <a:r>
              <a:rPr lang="en-US" sz="2800" dirty="0" smtClean="0"/>
              <a:t>to biweekly until dose established</a:t>
            </a:r>
          </a:p>
          <a:p>
            <a:r>
              <a:rPr lang="en-US" sz="2800" b="1" dirty="0" smtClean="0">
                <a:solidFill>
                  <a:srgbClr val="0000FF"/>
                </a:solidFill>
              </a:rPr>
              <a:t>Then monthly </a:t>
            </a:r>
            <a:r>
              <a:rPr lang="en-US" sz="2800" dirty="0" smtClean="0"/>
              <a:t>monitoring x three to six months before visits every 1- 3 months</a:t>
            </a:r>
          </a:p>
          <a:p>
            <a:r>
              <a:rPr lang="en-US" sz="2800" dirty="0" smtClean="0"/>
              <a:t>Include an </a:t>
            </a:r>
            <a:r>
              <a:rPr lang="en-US" sz="2800" b="1" dirty="0" smtClean="0">
                <a:solidFill>
                  <a:srgbClr val="0000FF"/>
                </a:solidFill>
              </a:rPr>
              <a:t>agreemen</a:t>
            </a:r>
            <a:r>
              <a:rPr lang="en-US" sz="2800" dirty="0" smtClean="0">
                <a:solidFill>
                  <a:srgbClr val="0000FF"/>
                </a:solidFill>
              </a:rPr>
              <a:t>t</a:t>
            </a:r>
            <a:r>
              <a:rPr lang="en-US" sz="2800" dirty="0" smtClean="0"/>
              <a:t>, monitor for psychiatric symptoms, cannabis use disorder, functional changes</a:t>
            </a:r>
          </a:p>
          <a:p>
            <a:r>
              <a:rPr lang="en-US" sz="2800" dirty="0" smtClean="0"/>
              <a:t>Do </a:t>
            </a:r>
            <a:r>
              <a:rPr lang="en-US" sz="2800" b="1" dirty="0" smtClean="0">
                <a:solidFill>
                  <a:srgbClr val="FF0000"/>
                </a:solidFill>
              </a:rPr>
              <a:t>random urine drug screens </a:t>
            </a:r>
            <a:r>
              <a:rPr lang="en-US" sz="2800" dirty="0" smtClean="0"/>
              <a:t>for THC and other addictive substances</a:t>
            </a:r>
            <a:endParaRPr lang="en-US" sz="2800" dirty="0"/>
          </a:p>
        </p:txBody>
      </p:sp>
    </p:spTree>
    <p:extLst>
      <p:ext uri="{BB962C8B-B14F-4D97-AF65-F5344CB8AC3E}">
        <p14:creationId xmlns:p14="http://schemas.microsoft.com/office/powerpoint/2010/main" xmlns="" val="3698422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Discontinuation</a:t>
            </a:r>
            <a:endParaRPr lang="en-US" dirty="0"/>
          </a:p>
        </p:txBody>
      </p:sp>
      <p:sp>
        <p:nvSpPr>
          <p:cNvPr id="3" name="Content Placeholder 2"/>
          <p:cNvSpPr>
            <a:spLocks noGrp="1"/>
          </p:cNvSpPr>
          <p:nvPr>
            <p:ph idx="1"/>
          </p:nvPr>
        </p:nvSpPr>
        <p:spPr>
          <a:xfrm>
            <a:off x="857093" y="1785809"/>
            <a:ext cx="7517878" cy="4563732"/>
          </a:xfrm>
        </p:spPr>
        <p:txBody>
          <a:bodyPr/>
          <a:lstStyle/>
          <a:p>
            <a:pPr marL="68580" indent="0">
              <a:buNone/>
            </a:pPr>
            <a:r>
              <a:rPr lang="en-US" sz="3200" b="1" dirty="0" smtClean="0">
                <a:solidFill>
                  <a:srgbClr val="FF0000"/>
                </a:solidFill>
              </a:rPr>
              <a:t>Taper off</a:t>
            </a:r>
          </a:p>
          <a:p>
            <a:r>
              <a:rPr lang="en-US" sz="2800" dirty="0" smtClean="0"/>
              <a:t>If no functional benefit is derived</a:t>
            </a:r>
          </a:p>
          <a:p>
            <a:r>
              <a:rPr lang="en-US" sz="2800" dirty="0" smtClean="0"/>
              <a:t>If impaired in the office</a:t>
            </a:r>
          </a:p>
          <a:p>
            <a:r>
              <a:rPr lang="en-US" sz="2800" dirty="0" smtClean="0"/>
              <a:t>If psychotic symptoms appear</a:t>
            </a:r>
          </a:p>
          <a:p>
            <a:r>
              <a:rPr lang="en-US" sz="2800" dirty="0" smtClean="0"/>
              <a:t>If driving under the influence</a:t>
            </a:r>
          </a:p>
          <a:p>
            <a:r>
              <a:rPr lang="en-US" sz="2800" dirty="0" smtClean="0"/>
              <a:t>If safety sensitive work or play impaired</a:t>
            </a:r>
          </a:p>
          <a:p>
            <a:r>
              <a:rPr lang="en-US" sz="2800" dirty="0" smtClean="0"/>
              <a:t>If diverting</a:t>
            </a:r>
            <a:endParaRPr lang="en-US" sz="2800" dirty="0"/>
          </a:p>
        </p:txBody>
      </p:sp>
    </p:spTree>
    <p:extLst>
      <p:ext uri="{BB962C8B-B14F-4D97-AF65-F5344CB8AC3E}">
        <p14:creationId xmlns:p14="http://schemas.microsoft.com/office/powerpoint/2010/main" xmlns="" val="883466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devilsharvest3.jpg                                             0002B11BMacintosh HD                   ABA78158:"/>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56394" r="-56394"/>
          <a:stretch/>
        </p:blipFill>
        <p:spPr>
          <a:xfrm>
            <a:off x="2507511" y="880564"/>
            <a:ext cx="8021860" cy="5330080"/>
          </a:xfrm>
        </p:spPr>
      </p:pic>
      <p:pic>
        <p:nvPicPr>
          <p:cNvPr id="5"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072" y="879300"/>
            <a:ext cx="3535793" cy="5331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819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50" y="680286"/>
            <a:ext cx="7024744" cy="1143000"/>
          </a:xfrm>
        </p:spPr>
        <p:txBody>
          <a:bodyPr/>
          <a:lstStyle/>
          <a:p>
            <a:r>
              <a:rPr lang="en-US" dirty="0" smtClean="0"/>
              <a:t>Learning objectives</a:t>
            </a:r>
            <a:endParaRPr lang="en-CA" dirty="0"/>
          </a:p>
        </p:txBody>
      </p:sp>
      <p:sp>
        <p:nvSpPr>
          <p:cNvPr id="3" name="Content Placeholder 2"/>
          <p:cNvSpPr>
            <a:spLocks noGrp="1"/>
          </p:cNvSpPr>
          <p:nvPr>
            <p:ph idx="1"/>
          </p:nvPr>
        </p:nvSpPr>
        <p:spPr>
          <a:xfrm>
            <a:off x="956650" y="1964389"/>
            <a:ext cx="7180170" cy="4404994"/>
          </a:xfrm>
        </p:spPr>
        <p:txBody>
          <a:bodyPr>
            <a:normAutofit/>
          </a:bodyPr>
          <a:lstStyle/>
          <a:p>
            <a:r>
              <a:rPr lang="en-US" sz="2800" dirty="0" smtClean="0"/>
              <a:t>Highlight cannabinoid neurochemistry</a:t>
            </a:r>
          </a:p>
          <a:p>
            <a:endParaRPr lang="en-US" sz="800" dirty="0" smtClean="0"/>
          </a:p>
          <a:p>
            <a:r>
              <a:rPr lang="en-US" sz="2800" dirty="0"/>
              <a:t>Summarize adverse health </a:t>
            </a:r>
            <a:r>
              <a:rPr lang="en-US" sz="2800" dirty="0" smtClean="0"/>
              <a:t>risks</a:t>
            </a:r>
          </a:p>
          <a:p>
            <a:endParaRPr lang="en-US" sz="800" dirty="0" smtClean="0"/>
          </a:p>
          <a:p>
            <a:r>
              <a:rPr lang="en-US" sz="2800" dirty="0"/>
              <a:t>Overview literature </a:t>
            </a:r>
            <a:r>
              <a:rPr lang="en-US" sz="2800" dirty="0" smtClean="0"/>
              <a:t>on cannabinoids for medical use, focus on pain</a:t>
            </a:r>
          </a:p>
          <a:p>
            <a:endParaRPr lang="en-US" sz="800" dirty="0" smtClean="0"/>
          </a:p>
          <a:p>
            <a:r>
              <a:rPr lang="en-US" sz="2800" dirty="0" smtClean="0"/>
              <a:t>Review new CFPC guidelines for dried cannabis “prescribing” including indications, contraindications </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3794" y="2962982"/>
            <a:ext cx="3819990" cy="2572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6906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2815"/>
            <a:ext cx="8229600" cy="1143000"/>
          </a:xfrm>
        </p:spPr>
        <p:txBody>
          <a:bodyPr/>
          <a:lstStyle/>
          <a:p>
            <a:pPr>
              <a:defRPr/>
            </a:pPr>
            <a:r>
              <a:rPr lang="en-CA" dirty="0">
                <a:latin typeface="Times New Roman" charset="0"/>
                <a:cs typeface="+mj-cs"/>
              </a:rPr>
              <a:t>References</a:t>
            </a:r>
          </a:p>
        </p:txBody>
      </p:sp>
      <p:sp>
        <p:nvSpPr>
          <p:cNvPr id="50179" name="Content Placeholder 2"/>
          <p:cNvSpPr>
            <a:spLocks noGrp="1"/>
          </p:cNvSpPr>
          <p:nvPr>
            <p:ph idx="1"/>
          </p:nvPr>
        </p:nvSpPr>
        <p:spPr>
          <a:xfrm>
            <a:off x="457200" y="1309593"/>
            <a:ext cx="8229600" cy="5091207"/>
          </a:xfrm>
        </p:spPr>
        <p:txBody>
          <a:bodyPr>
            <a:normAutofit/>
          </a:bodyPr>
          <a:lstStyle/>
          <a:p>
            <a:pPr marL="68580" indent="0">
              <a:buNone/>
              <a:defRPr/>
            </a:pPr>
            <a:r>
              <a:rPr lang="en-US" sz="2000" dirty="0" smtClean="0">
                <a:solidFill>
                  <a:srgbClr val="0000FF"/>
                </a:solidFill>
              </a:rPr>
              <a:t>Key</a:t>
            </a:r>
          </a:p>
          <a:p>
            <a:pPr>
              <a:defRPr/>
            </a:pPr>
            <a:r>
              <a:rPr lang="en-US" sz="2000" dirty="0" err="1" smtClean="0"/>
              <a:t>Finnerup</a:t>
            </a:r>
            <a:r>
              <a:rPr lang="en-US" sz="2000" dirty="0" smtClean="0"/>
              <a:t> N, et al. Pharmacotherapy for neuropathic pain in adults: A systematic review and meta-analysis. Lancet-neurology (2015) </a:t>
            </a:r>
            <a:r>
              <a:rPr lang="en-US" sz="2000" dirty="0" err="1" smtClean="0"/>
              <a:t>vol</a:t>
            </a:r>
            <a:r>
              <a:rPr lang="en-US" sz="2000" dirty="0" smtClean="0"/>
              <a:t> 14, Feb. 162-172</a:t>
            </a:r>
          </a:p>
          <a:p>
            <a:pPr>
              <a:defRPr/>
            </a:pPr>
            <a:r>
              <a:rPr lang="en-US" sz="2000" dirty="0" err="1" smtClean="0"/>
              <a:t>Kahan</a:t>
            </a:r>
            <a:r>
              <a:rPr lang="en-US" sz="2000" dirty="0" smtClean="0"/>
              <a:t> </a:t>
            </a:r>
            <a:r>
              <a:rPr lang="en-US" sz="2000" dirty="0"/>
              <a:t>M, </a:t>
            </a:r>
            <a:r>
              <a:rPr lang="en-US" sz="2000" dirty="0" err="1"/>
              <a:t>Srivastava</a:t>
            </a:r>
            <a:r>
              <a:rPr lang="en-US" sz="2000" dirty="0"/>
              <a:t> A, </a:t>
            </a:r>
            <a:r>
              <a:rPr lang="en-US" sz="2000" dirty="0" err="1"/>
              <a:t>Spithoff</a:t>
            </a:r>
            <a:r>
              <a:rPr lang="en-US" sz="2000" dirty="0"/>
              <a:t> S, Bromley L. Clinical Practice Review: Prescribing smoked cannabis for chronic </a:t>
            </a:r>
            <a:r>
              <a:rPr lang="en-US" sz="2000" dirty="0" err="1"/>
              <a:t>noncancer</a:t>
            </a:r>
            <a:r>
              <a:rPr lang="en-US" sz="2000" dirty="0"/>
              <a:t> pain: Preliminary recommendations. Can </a:t>
            </a:r>
            <a:r>
              <a:rPr lang="en-US" sz="2000" dirty="0" err="1"/>
              <a:t>Fam</a:t>
            </a:r>
            <a:r>
              <a:rPr lang="en-US" sz="2000" dirty="0"/>
              <a:t> </a:t>
            </a:r>
            <a:r>
              <a:rPr lang="en-US" sz="2000" dirty="0" smtClean="0"/>
              <a:t>Physician</a:t>
            </a:r>
            <a:r>
              <a:rPr lang="en-US" sz="2000" dirty="0"/>
              <a:t> </a:t>
            </a:r>
            <a:r>
              <a:rPr lang="en-US" sz="2000" dirty="0" smtClean="0"/>
              <a:t>(2014) </a:t>
            </a:r>
            <a:r>
              <a:rPr lang="en-US" sz="2000" dirty="0"/>
              <a:t>Dec. </a:t>
            </a:r>
            <a:r>
              <a:rPr lang="en-US" sz="2000" dirty="0" err="1"/>
              <a:t>Vol</a:t>
            </a:r>
            <a:r>
              <a:rPr lang="en-US" sz="2000" dirty="0"/>
              <a:t> 60: 1083-</a:t>
            </a:r>
            <a:r>
              <a:rPr lang="en-US" sz="2000" dirty="0" smtClean="0"/>
              <a:t>1090</a:t>
            </a:r>
          </a:p>
          <a:p>
            <a:pPr>
              <a:defRPr/>
            </a:pPr>
            <a:r>
              <a:rPr lang="en-US" sz="2000" dirty="0"/>
              <a:t>Lynch ME, </a:t>
            </a:r>
            <a:r>
              <a:rPr lang="en-US" sz="2000" dirty="0" err="1"/>
              <a:t>Cambell</a:t>
            </a:r>
            <a:r>
              <a:rPr lang="en-US" sz="2000" dirty="0"/>
              <a:t> F. Cannabinoids for the treatment of chronic non-cancer pain: A systematic review of randomized trials. Br J </a:t>
            </a:r>
            <a:r>
              <a:rPr lang="en-US" sz="2000" dirty="0" err="1"/>
              <a:t>Clin</a:t>
            </a:r>
            <a:r>
              <a:rPr lang="en-US" sz="2000" dirty="0"/>
              <a:t> </a:t>
            </a:r>
            <a:r>
              <a:rPr lang="en-US" sz="2000" dirty="0" err="1"/>
              <a:t>Pharmacol</a:t>
            </a:r>
            <a:r>
              <a:rPr lang="en-US" sz="2000" dirty="0"/>
              <a:t>. 2011 Nov; 72(5); 735-</a:t>
            </a:r>
            <a:r>
              <a:rPr lang="en-US" sz="2000" dirty="0" smtClean="0"/>
              <a:t>744</a:t>
            </a:r>
          </a:p>
          <a:p>
            <a:pPr>
              <a:defRPr/>
            </a:pPr>
            <a:r>
              <a:rPr lang="en-US" sz="1800" dirty="0"/>
              <a:t>Martin-Sanchez et al. A systematic review and meta-analysis of cannabis for chronic pain. Pain Medicine </a:t>
            </a:r>
            <a:r>
              <a:rPr lang="en-US" sz="1800" dirty="0" err="1"/>
              <a:t>Vol</a:t>
            </a:r>
            <a:r>
              <a:rPr lang="en-US" sz="1800" dirty="0"/>
              <a:t> 10 (8) 2009: 1353-</a:t>
            </a:r>
            <a:r>
              <a:rPr lang="en-US" sz="1800" dirty="0" smtClean="0"/>
              <a:t>1368</a:t>
            </a:r>
            <a:endParaRPr lang="en-US" sz="2000" dirty="0" smtClean="0"/>
          </a:p>
          <a:p>
            <a:pPr>
              <a:defRPr/>
            </a:pPr>
            <a:r>
              <a:rPr lang="en-US" sz="2000" dirty="0" err="1" smtClean="0"/>
              <a:t>Volkow</a:t>
            </a:r>
            <a:r>
              <a:rPr lang="en-US" sz="2000" dirty="0" smtClean="0"/>
              <a:t> N, Baler R, Compton W, Weiss S. Adverse health </a:t>
            </a:r>
            <a:r>
              <a:rPr lang="en-US" sz="2000" dirty="0"/>
              <a:t>e</a:t>
            </a:r>
            <a:r>
              <a:rPr lang="en-US" sz="2000" dirty="0" smtClean="0"/>
              <a:t>ffects of marijuana use. N E J Med (2014</a:t>
            </a:r>
            <a:r>
              <a:rPr lang="en-US" sz="2000" dirty="0"/>
              <a:t>)</a:t>
            </a:r>
            <a:r>
              <a:rPr lang="en-US" sz="2000" dirty="0" smtClean="0"/>
              <a:t> June 370;23:2219-2227</a:t>
            </a:r>
            <a:endParaRPr lang="en-US" sz="2000" dirty="0"/>
          </a:p>
          <a:p>
            <a:pPr>
              <a:defRPr/>
            </a:pPr>
            <a:endParaRPr lang="en-CA" sz="2000" b="1" dirty="0">
              <a:latin typeface="Times New Roman" charset="0"/>
              <a:cs typeface="+mn-cs"/>
            </a:endParaRPr>
          </a:p>
        </p:txBody>
      </p:sp>
    </p:spTree>
    <p:extLst>
      <p:ext uri="{BB962C8B-B14F-4D97-AF65-F5344CB8AC3E}">
        <p14:creationId xmlns:p14="http://schemas.microsoft.com/office/powerpoint/2010/main" xmlns="" val="34097134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65" y="699479"/>
            <a:ext cx="7024744" cy="1143000"/>
          </a:xfrm>
        </p:spPr>
        <p:txBody>
          <a:bodyPr/>
          <a:lstStyle/>
          <a:p>
            <a:r>
              <a:rPr lang="en-US" dirty="0" smtClean="0"/>
              <a:t>References, cont’d</a:t>
            </a:r>
            <a:endParaRPr lang="en-US" dirty="0"/>
          </a:p>
        </p:txBody>
      </p:sp>
      <p:sp>
        <p:nvSpPr>
          <p:cNvPr id="3" name="Content Placeholder 2"/>
          <p:cNvSpPr>
            <a:spLocks noGrp="1"/>
          </p:cNvSpPr>
          <p:nvPr>
            <p:ph idx="1"/>
          </p:nvPr>
        </p:nvSpPr>
        <p:spPr>
          <a:xfrm>
            <a:off x="796066" y="2068994"/>
            <a:ext cx="7024744" cy="3763636"/>
          </a:xfrm>
        </p:spPr>
        <p:txBody>
          <a:bodyPr>
            <a:normAutofit fontScale="85000" lnSpcReduction="10000"/>
          </a:bodyPr>
          <a:lstStyle/>
          <a:p>
            <a:pPr marL="68580" indent="0">
              <a:buNone/>
              <a:defRPr/>
            </a:pPr>
            <a:r>
              <a:rPr lang="en-US" dirty="0">
                <a:solidFill>
                  <a:srgbClr val="0000FF"/>
                </a:solidFill>
              </a:rPr>
              <a:t>Other</a:t>
            </a:r>
          </a:p>
          <a:p>
            <a:pPr>
              <a:defRPr/>
            </a:pPr>
            <a:r>
              <a:rPr lang="en-US" dirty="0"/>
              <a:t>Aldington et al. </a:t>
            </a:r>
            <a:r>
              <a:rPr lang="en-US" dirty="0" err="1"/>
              <a:t>Eur</a:t>
            </a:r>
            <a:r>
              <a:rPr lang="en-US" dirty="0"/>
              <a:t> </a:t>
            </a:r>
            <a:r>
              <a:rPr lang="en-US" dirty="0" err="1"/>
              <a:t>Respir</a:t>
            </a:r>
            <a:r>
              <a:rPr lang="en-US" dirty="0"/>
              <a:t> J 2008;31:280-286</a:t>
            </a:r>
            <a:endParaRPr lang="en-CA" dirty="0"/>
          </a:p>
          <a:p>
            <a:pPr>
              <a:defRPr/>
            </a:pPr>
            <a:r>
              <a:rPr lang="en-CA" dirty="0" err="1"/>
              <a:t>Andreasson</a:t>
            </a:r>
            <a:r>
              <a:rPr lang="en-CA" dirty="0"/>
              <a:t> S et al. Cannabis and Schizophrenia: A longitudinal study of Swedish conscripts. </a:t>
            </a:r>
            <a:r>
              <a:rPr lang="en-CA" i="1" dirty="0"/>
              <a:t>The Lancet (</a:t>
            </a:r>
            <a:r>
              <a:rPr lang="en-CA" dirty="0"/>
              <a:t>1987) 2: 1483-1486 (Medline web of science)</a:t>
            </a:r>
          </a:p>
          <a:p>
            <a:pPr>
              <a:defRPr/>
            </a:pPr>
            <a:r>
              <a:rPr lang="en-US" dirty="0" err="1"/>
              <a:t>Aronow</a:t>
            </a:r>
            <a:r>
              <a:rPr lang="en-US" dirty="0"/>
              <a:t> et al. NEJM 1974;291:65-67</a:t>
            </a:r>
            <a:endParaRPr lang="en-CA" dirty="0"/>
          </a:p>
          <a:p>
            <a:pPr>
              <a:defRPr/>
            </a:pPr>
            <a:r>
              <a:rPr lang="en-CA" dirty="0" err="1"/>
              <a:t>Caspi</a:t>
            </a:r>
            <a:r>
              <a:rPr lang="en-CA" dirty="0"/>
              <a:t> A, et al. Moderation of the effect of adolescent-onset cannabis use on adult psychosis by functional polymorphism in the catechol-O-</a:t>
            </a:r>
            <a:r>
              <a:rPr lang="en-CA" dirty="0" err="1"/>
              <a:t>methyltransferase</a:t>
            </a:r>
            <a:r>
              <a:rPr lang="en-CA" dirty="0"/>
              <a:t> gene: Longitudinal evidence of a gene X environment interaction. </a:t>
            </a:r>
            <a:r>
              <a:rPr lang="en-CA" dirty="0" err="1"/>
              <a:t>Biol</a:t>
            </a:r>
            <a:r>
              <a:rPr lang="en-CA" dirty="0"/>
              <a:t> psychiatry (2005) 57:1117-1127 </a:t>
            </a:r>
          </a:p>
          <a:p>
            <a:endParaRPr lang="en-US" dirty="0"/>
          </a:p>
        </p:txBody>
      </p:sp>
    </p:spTree>
    <p:extLst>
      <p:ext uri="{BB962C8B-B14F-4D97-AF65-F5344CB8AC3E}">
        <p14:creationId xmlns:p14="http://schemas.microsoft.com/office/powerpoint/2010/main" xmlns="" val="3109871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98214"/>
            <a:ext cx="7611034" cy="1143000"/>
          </a:xfrm>
        </p:spPr>
        <p:txBody>
          <a:bodyPr/>
          <a:lstStyle/>
          <a:p>
            <a:pPr>
              <a:defRPr/>
            </a:pPr>
            <a:r>
              <a:rPr lang="en-CA" dirty="0">
                <a:latin typeface="Times New Roman" charset="0"/>
                <a:cs typeface="+mj-cs"/>
              </a:rPr>
              <a:t>References, </a:t>
            </a:r>
            <a:r>
              <a:rPr lang="en-CA" dirty="0" smtClean="0">
                <a:latin typeface="Times New Roman" charset="0"/>
                <a:cs typeface="+mj-cs"/>
              </a:rPr>
              <a:t>con</a:t>
            </a:r>
            <a:r>
              <a:rPr lang="en-CA" dirty="0" smtClean="0">
                <a:latin typeface="Times New Roman" charset="0"/>
              </a:rPr>
              <a:t>t’d</a:t>
            </a:r>
            <a:endParaRPr lang="en-CA" dirty="0">
              <a:latin typeface="Times New Roman" charset="0"/>
              <a:cs typeface="+mj-cs"/>
            </a:endParaRPr>
          </a:p>
        </p:txBody>
      </p:sp>
      <p:sp>
        <p:nvSpPr>
          <p:cNvPr id="51203" name="Content Placeholder 2"/>
          <p:cNvSpPr>
            <a:spLocks noGrp="1"/>
          </p:cNvSpPr>
          <p:nvPr>
            <p:ph idx="1"/>
          </p:nvPr>
        </p:nvSpPr>
        <p:spPr>
          <a:xfrm>
            <a:off x="457200" y="1499953"/>
            <a:ext cx="8305800" cy="4789711"/>
          </a:xfrm>
        </p:spPr>
        <p:txBody>
          <a:bodyPr>
            <a:normAutofit fontScale="92500" lnSpcReduction="20000"/>
          </a:bodyPr>
          <a:lstStyle/>
          <a:p>
            <a:pPr>
              <a:defRPr/>
            </a:pPr>
            <a:r>
              <a:rPr lang="en-US" sz="2200" dirty="0" err="1"/>
              <a:t>Merikangas</a:t>
            </a:r>
            <a:r>
              <a:rPr lang="en-US" sz="2200" dirty="0"/>
              <a:t> KR, </a:t>
            </a:r>
            <a:r>
              <a:rPr lang="en-US" sz="2200" dirty="0" err="1"/>
              <a:t>Stolar</a:t>
            </a:r>
            <a:r>
              <a:rPr lang="en-US" sz="2200" dirty="0"/>
              <a:t> M, Stevens DE et al. Familial transmission of substance use disorders. </a:t>
            </a:r>
            <a:r>
              <a:rPr lang="en-US" sz="2200" i="1" dirty="0"/>
              <a:t>Arch Gen Psychiatry</a:t>
            </a:r>
            <a:r>
              <a:rPr lang="en-US" sz="2200" dirty="0"/>
              <a:t> 1998;55:973-9</a:t>
            </a:r>
            <a:endParaRPr lang="en-CA" sz="2200" dirty="0"/>
          </a:p>
          <a:p>
            <a:pPr>
              <a:defRPr/>
            </a:pPr>
            <a:r>
              <a:rPr lang="en-CA" sz="2200" dirty="0" err="1"/>
              <a:t>Schubart</a:t>
            </a:r>
            <a:r>
              <a:rPr lang="en-CA" sz="2200" dirty="0"/>
              <a:t> C. et al. Cannabis with high </a:t>
            </a:r>
            <a:r>
              <a:rPr lang="en-CA" sz="2200" dirty="0" err="1"/>
              <a:t>cannabidiol</a:t>
            </a:r>
            <a:r>
              <a:rPr lang="en-CA" sz="2200" dirty="0"/>
              <a:t> content is associated with fewer psychotic experiences. </a:t>
            </a:r>
            <a:r>
              <a:rPr lang="en-CA" sz="2200" i="1" dirty="0"/>
              <a:t>Schizophrenia Research </a:t>
            </a:r>
            <a:r>
              <a:rPr lang="en-CA" sz="2200" dirty="0"/>
              <a:t>(2011) </a:t>
            </a:r>
            <a:r>
              <a:rPr lang="en-CA" sz="2200" dirty="0" err="1"/>
              <a:t>vol</a:t>
            </a:r>
            <a:r>
              <a:rPr lang="en-CA" sz="2200" dirty="0"/>
              <a:t> 130(1)216-221 </a:t>
            </a:r>
            <a:r>
              <a:rPr lang="en-CA" sz="2200" dirty="0">
                <a:hlinkClick r:id="rId3"/>
              </a:rPr>
              <a:t>www.ncbi.nim.nih.gov</a:t>
            </a:r>
            <a:endParaRPr lang="en-CA" sz="2200" dirty="0"/>
          </a:p>
          <a:p>
            <a:pPr>
              <a:defRPr/>
            </a:pPr>
            <a:r>
              <a:rPr lang="en-CA" sz="2200" dirty="0"/>
              <a:t>Suzuki D. The downside of high. </a:t>
            </a:r>
            <a:r>
              <a:rPr lang="en-CA" sz="2200" i="1" dirty="0"/>
              <a:t>The Nature of Things </a:t>
            </a:r>
            <a:r>
              <a:rPr lang="en-CA" sz="2200" dirty="0"/>
              <a:t>(2010) </a:t>
            </a:r>
            <a:r>
              <a:rPr lang="en-CA" sz="2200" dirty="0">
                <a:hlinkClick r:id="rId4"/>
              </a:rPr>
              <a:t>www.cbc.ca/documentaries/natureofthings/2010/downsideofhigh/resources.html</a:t>
            </a:r>
            <a:r>
              <a:rPr lang="en-CA" sz="2200" dirty="0"/>
              <a:t> </a:t>
            </a:r>
          </a:p>
          <a:p>
            <a:pPr>
              <a:defRPr/>
            </a:pPr>
            <a:r>
              <a:rPr lang="en-CA" sz="2200" dirty="0" err="1"/>
              <a:t>Henquet</a:t>
            </a:r>
            <a:r>
              <a:rPr lang="en-CA" sz="2200" dirty="0"/>
              <a:t> C et al.  The environment and schizophrenia: The role of cannabis use. </a:t>
            </a:r>
            <a:r>
              <a:rPr lang="en-CA" sz="2200" i="1" dirty="0"/>
              <a:t>Schizophrenia Bulletin </a:t>
            </a:r>
            <a:r>
              <a:rPr lang="en-CA" sz="2200" dirty="0"/>
              <a:t>(2005) </a:t>
            </a:r>
            <a:r>
              <a:rPr lang="en-CA" sz="2200" dirty="0" err="1"/>
              <a:t>vol</a:t>
            </a:r>
            <a:r>
              <a:rPr lang="en-CA" sz="2200" dirty="0"/>
              <a:t> 31(3), 608-612 (van </a:t>
            </a:r>
            <a:r>
              <a:rPr lang="en-CA" sz="2200" dirty="0" err="1"/>
              <a:t>Os’s</a:t>
            </a:r>
            <a:r>
              <a:rPr lang="en-CA" sz="2200" dirty="0"/>
              <a:t> group, open-source)</a:t>
            </a:r>
          </a:p>
          <a:p>
            <a:pPr>
              <a:defRPr/>
            </a:pPr>
            <a:r>
              <a:rPr lang="en-CA" sz="2200" dirty="0" err="1" smtClean="0"/>
              <a:t>Zammit</a:t>
            </a:r>
            <a:r>
              <a:rPr lang="en-CA" sz="2200" dirty="0" smtClean="0"/>
              <a:t> </a:t>
            </a:r>
            <a:r>
              <a:rPr lang="en-CA" sz="2200" dirty="0"/>
              <a:t>S et al. Self reported cannabis use as a risk factor for schizophrenia in Swedish conscripts of 1969. </a:t>
            </a:r>
            <a:r>
              <a:rPr lang="en-CA" sz="2200" i="1" dirty="0"/>
              <a:t>British Medical Journal </a:t>
            </a:r>
            <a:r>
              <a:rPr lang="en-CA" sz="2200" dirty="0"/>
              <a:t>(2002) 325: 1199</a:t>
            </a:r>
          </a:p>
          <a:p>
            <a:pPr>
              <a:defRPr/>
            </a:pPr>
            <a:r>
              <a:rPr lang="en-CA" sz="2200" dirty="0" err="1"/>
              <a:t>Zammit</a:t>
            </a:r>
            <a:r>
              <a:rPr lang="en-CA" sz="2200" dirty="0"/>
              <a:t> S et al. Cannabis, COMT and psychotic experiences. </a:t>
            </a:r>
            <a:r>
              <a:rPr lang="en-CA" sz="2200" i="1" dirty="0"/>
              <a:t>The British Journal of Psychiatry</a:t>
            </a:r>
            <a:r>
              <a:rPr lang="en-CA" sz="2200" dirty="0"/>
              <a:t> (2011)199:380-</a:t>
            </a:r>
            <a:r>
              <a:rPr lang="en-CA" sz="2200" dirty="0" smtClean="0"/>
              <a:t>385</a:t>
            </a:r>
          </a:p>
          <a:p>
            <a:pPr>
              <a:defRPr/>
            </a:pPr>
            <a:r>
              <a:rPr lang="en-US" sz="2200" dirty="0"/>
              <a:t>Tan et al. CMAJ. 2009;180:814-</a:t>
            </a:r>
            <a:r>
              <a:rPr lang="en-US" sz="2200" dirty="0" smtClean="0"/>
              <a:t>820</a:t>
            </a:r>
            <a:endParaRPr lang="en-CA" sz="2200" dirty="0" smtClean="0"/>
          </a:p>
          <a:p>
            <a:pPr>
              <a:defRPr/>
            </a:pPr>
            <a:endParaRPr lang="en-CA" dirty="0">
              <a:latin typeface="Times New Roman" charset="0"/>
              <a:cs typeface="+mn-cs"/>
            </a:endParaRPr>
          </a:p>
        </p:txBody>
      </p:sp>
    </p:spTree>
    <p:extLst>
      <p:ext uri="{BB962C8B-B14F-4D97-AF65-F5344CB8AC3E}">
        <p14:creationId xmlns:p14="http://schemas.microsoft.com/office/powerpoint/2010/main" xmlns="" val="975725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93" y="293499"/>
            <a:ext cx="7552241" cy="1143000"/>
          </a:xfrm>
        </p:spPr>
        <p:txBody>
          <a:bodyPr/>
          <a:lstStyle/>
          <a:p>
            <a:r>
              <a:rPr lang="en-CA" dirty="0">
                <a:latin typeface="Times New Roman" charset="0"/>
              </a:rPr>
              <a:t>References, cont’d</a:t>
            </a:r>
            <a:endParaRPr lang="en-US" dirty="0"/>
          </a:p>
        </p:txBody>
      </p:sp>
      <p:sp>
        <p:nvSpPr>
          <p:cNvPr id="3" name="Content Placeholder 2"/>
          <p:cNvSpPr>
            <a:spLocks noGrp="1"/>
          </p:cNvSpPr>
          <p:nvPr>
            <p:ph idx="1"/>
          </p:nvPr>
        </p:nvSpPr>
        <p:spPr>
          <a:xfrm>
            <a:off x="785496" y="1436499"/>
            <a:ext cx="7490246" cy="4932884"/>
          </a:xfrm>
        </p:spPr>
        <p:txBody>
          <a:bodyPr>
            <a:normAutofit fontScale="85000" lnSpcReduction="10000"/>
          </a:bodyPr>
          <a:lstStyle/>
          <a:p>
            <a:r>
              <a:rPr lang="en-US" dirty="0"/>
              <a:t>Noyes . </a:t>
            </a:r>
            <a:r>
              <a:rPr lang="en-US" dirty="0" err="1"/>
              <a:t>Clin</a:t>
            </a:r>
            <a:r>
              <a:rPr lang="en-US" dirty="0"/>
              <a:t> Pharm &amp; Therap. 1975;18:84-</a:t>
            </a:r>
            <a:r>
              <a:rPr lang="en-US" dirty="0" smtClean="0"/>
              <a:t>90</a:t>
            </a:r>
          </a:p>
          <a:p>
            <a:r>
              <a:rPr lang="en-US" dirty="0"/>
              <a:t>Johnson. J Pain Symptom </a:t>
            </a:r>
            <a:r>
              <a:rPr lang="en-US" dirty="0" err="1"/>
              <a:t>Manag</a:t>
            </a:r>
            <a:r>
              <a:rPr lang="en-US" dirty="0"/>
              <a:t>. 2010;39:167-</a:t>
            </a:r>
            <a:r>
              <a:rPr lang="en-US" dirty="0" smtClean="0"/>
              <a:t>179</a:t>
            </a:r>
          </a:p>
          <a:p>
            <a:r>
              <a:rPr lang="en-US" dirty="0" err="1"/>
              <a:t>Wilsey</a:t>
            </a:r>
            <a:r>
              <a:rPr lang="en-US" dirty="0"/>
              <a:t> B. J Pain. 2008;9:506-</a:t>
            </a:r>
            <a:r>
              <a:rPr lang="en-US" dirty="0" smtClean="0"/>
              <a:t>521</a:t>
            </a:r>
          </a:p>
          <a:p>
            <a:r>
              <a:rPr lang="en-US" dirty="0"/>
              <a:t>Abrams DI. Neurology. 2007;68:515-</a:t>
            </a:r>
            <a:r>
              <a:rPr lang="en-US" dirty="0" smtClean="0"/>
              <a:t>521</a:t>
            </a:r>
          </a:p>
          <a:p>
            <a:r>
              <a:rPr lang="en-US" dirty="0"/>
              <a:t>Wade et al. </a:t>
            </a:r>
            <a:r>
              <a:rPr lang="en-US" dirty="0" err="1"/>
              <a:t>Mult</a:t>
            </a:r>
            <a:r>
              <a:rPr lang="en-US" dirty="0"/>
              <a:t> </a:t>
            </a:r>
            <a:r>
              <a:rPr lang="en-US" dirty="0" err="1"/>
              <a:t>Scler</a:t>
            </a:r>
            <a:r>
              <a:rPr lang="en-US" dirty="0"/>
              <a:t> 2010;16:707-</a:t>
            </a:r>
            <a:r>
              <a:rPr lang="en-US" dirty="0" smtClean="0"/>
              <a:t>14</a:t>
            </a:r>
          </a:p>
          <a:p>
            <a:r>
              <a:rPr lang="en-US" dirty="0" err="1" smtClean="0"/>
              <a:t>Dagenhardt</a:t>
            </a:r>
            <a:r>
              <a:rPr lang="en-US" dirty="0" smtClean="0"/>
              <a:t> </a:t>
            </a:r>
            <a:r>
              <a:rPr lang="en-US" dirty="0"/>
              <a:t>&amp; Hall. Lancet 2012;379:55-</a:t>
            </a:r>
            <a:r>
              <a:rPr lang="en-US" dirty="0" smtClean="0"/>
              <a:t>70</a:t>
            </a:r>
          </a:p>
          <a:p>
            <a:r>
              <a:rPr lang="en-US" dirty="0" err="1"/>
              <a:t>Reisfield</a:t>
            </a:r>
            <a:r>
              <a:rPr lang="en-US" dirty="0"/>
              <a:t> et al. The Prevalence and Significance of Cannabis Use in</a:t>
            </a:r>
          </a:p>
          <a:p>
            <a:r>
              <a:rPr lang="en-US" dirty="0"/>
              <a:t>Patients Prescribed Chronic Opioid Therapy: A Review of</a:t>
            </a:r>
          </a:p>
          <a:p>
            <a:r>
              <a:rPr lang="en-US" dirty="0"/>
              <a:t>the Extant </a:t>
            </a:r>
            <a:r>
              <a:rPr lang="en-US" dirty="0" err="1" smtClean="0"/>
              <a:t>Literature.Pain</a:t>
            </a:r>
            <a:r>
              <a:rPr lang="en-US" dirty="0" smtClean="0"/>
              <a:t> </a:t>
            </a:r>
            <a:r>
              <a:rPr lang="en-US" dirty="0"/>
              <a:t>Medicine </a:t>
            </a:r>
            <a:r>
              <a:rPr lang="en-US" dirty="0" err="1"/>
              <a:t>Vol</a:t>
            </a:r>
            <a:r>
              <a:rPr lang="en-US" dirty="0"/>
              <a:t> 10 (8) 2009: 1434-</a:t>
            </a:r>
            <a:r>
              <a:rPr lang="en-US" dirty="0" smtClean="0"/>
              <a:t>1441</a:t>
            </a:r>
          </a:p>
          <a:p>
            <a:r>
              <a:rPr lang="en-US" dirty="0" smtClean="0"/>
              <a:t>Lee M, et al. Amygdala activity contributes to the dissociative effect of cannabis on pain perception. Pain 154 (2013) 124-134</a:t>
            </a:r>
          </a:p>
          <a:p>
            <a:r>
              <a:rPr lang="en-US" dirty="0" err="1" smtClean="0"/>
              <a:t>Sallen</a:t>
            </a:r>
            <a:r>
              <a:rPr lang="en-US" dirty="0" smtClean="0"/>
              <a:t> et al. N </a:t>
            </a:r>
            <a:r>
              <a:rPr lang="en-US" dirty="0" err="1" smtClean="0"/>
              <a:t>Engl</a:t>
            </a:r>
            <a:r>
              <a:rPr lang="en-US" dirty="0" smtClean="0"/>
              <a:t> J Med 1975; 293:795-7</a:t>
            </a:r>
          </a:p>
          <a:p>
            <a:endParaRPr lang="en-US" dirty="0">
              <a:latin typeface="Helvetica Neue" charset="0"/>
            </a:endParaRPr>
          </a:p>
          <a:p>
            <a:endParaRPr lang="en-US" dirty="0"/>
          </a:p>
          <a:p>
            <a:endParaRPr lang="en-US" dirty="0" smtClean="0"/>
          </a:p>
          <a:p>
            <a:pPr marL="68580" indent="0">
              <a:buNone/>
            </a:pPr>
            <a:endParaRPr lang="en-US" dirty="0" smtClean="0"/>
          </a:p>
          <a:p>
            <a:endParaRPr lang="en-US" dirty="0"/>
          </a:p>
        </p:txBody>
      </p:sp>
    </p:spTree>
    <p:extLst>
      <p:ext uri="{BB962C8B-B14F-4D97-AF65-F5344CB8AC3E}">
        <p14:creationId xmlns:p14="http://schemas.microsoft.com/office/powerpoint/2010/main" xmlns="" val="40535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02" y="304282"/>
            <a:ext cx="7344507" cy="1143000"/>
          </a:xfrm>
        </p:spPr>
        <p:txBody>
          <a:bodyPr/>
          <a:lstStyle/>
          <a:p>
            <a:r>
              <a:rPr lang="en-CA" dirty="0">
                <a:latin typeface="Times New Roman" charset="0"/>
              </a:rPr>
              <a:t>References, cont’d</a:t>
            </a:r>
            <a:endParaRPr lang="en-US" dirty="0"/>
          </a:p>
        </p:txBody>
      </p:sp>
      <p:sp>
        <p:nvSpPr>
          <p:cNvPr id="3" name="Content Placeholder 2"/>
          <p:cNvSpPr>
            <a:spLocks noGrp="1"/>
          </p:cNvSpPr>
          <p:nvPr>
            <p:ph idx="1"/>
          </p:nvPr>
        </p:nvSpPr>
        <p:spPr>
          <a:xfrm>
            <a:off x="476302" y="1706440"/>
            <a:ext cx="7819286" cy="4563732"/>
          </a:xfrm>
        </p:spPr>
        <p:txBody>
          <a:bodyPr>
            <a:normAutofit lnSpcReduction="10000"/>
          </a:bodyPr>
          <a:lstStyle/>
          <a:p>
            <a:r>
              <a:rPr lang="en-US" sz="2000" dirty="0" err="1"/>
              <a:t>Selvarajah</a:t>
            </a:r>
            <a:r>
              <a:rPr lang="en-US" sz="2000" dirty="0"/>
              <a:t> D, Gandhi R, Emery CJ, et al. Randomized</a:t>
            </a:r>
            <a:r>
              <a:rPr lang="en-CA" sz="2000" dirty="0"/>
              <a:t> </a:t>
            </a:r>
            <a:r>
              <a:rPr lang="en-US" sz="2000" dirty="0"/>
              <a:t>placebo-controlled double-blind clinical trial of cannabis based</a:t>
            </a:r>
            <a:r>
              <a:rPr lang="en-CA" sz="2000" dirty="0"/>
              <a:t> </a:t>
            </a:r>
            <a:r>
              <a:rPr lang="en-US" sz="2000" dirty="0"/>
              <a:t>medicinal product (</a:t>
            </a:r>
            <a:r>
              <a:rPr lang="en-US" sz="2000" dirty="0" err="1"/>
              <a:t>Sativex</a:t>
            </a:r>
            <a:r>
              <a:rPr lang="en-US" sz="2000" dirty="0"/>
              <a:t>) in painful diabetic neuropathy:</a:t>
            </a:r>
            <a:r>
              <a:rPr lang="en-CA" sz="2000" dirty="0"/>
              <a:t> </a:t>
            </a:r>
            <a:r>
              <a:rPr lang="en-US" sz="2000" dirty="0"/>
              <a:t>depression is a major confounding factor. Diabetes Care.2010;33:128–130</a:t>
            </a:r>
            <a:r>
              <a:rPr lang="en-US" sz="2000" dirty="0" smtClean="0"/>
              <a:t>.</a:t>
            </a:r>
          </a:p>
          <a:p>
            <a:r>
              <a:rPr lang="en-US" sz="2000" dirty="0" err="1"/>
              <a:t>Snedecor</a:t>
            </a:r>
            <a:r>
              <a:rPr lang="en-US" sz="2000" dirty="0"/>
              <a:t> SJ; </a:t>
            </a:r>
            <a:r>
              <a:rPr lang="en-US" sz="2000" dirty="0" err="1"/>
              <a:t>Sudharshan</a:t>
            </a:r>
            <a:r>
              <a:rPr lang="en-US" sz="2000" dirty="0"/>
              <a:t> L, et al. Systematic Review and Meta-Analysis </a:t>
            </a:r>
            <a:r>
              <a:rPr lang="en-US" sz="2000" dirty="0" smtClean="0"/>
              <a:t>of</a:t>
            </a:r>
            <a:r>
              <a:rPr lang="en-CA" sz="2000" dirty="0"/>
              <a:t> </a:t>
            </a:r>
            <a:r>
              <a:rPr lang="en-US" sz="2000" dirty="0" smtClean="0"/>
              <a:t>Pharmacological </a:t>
            </a:r>
            <a:r>
              <a:rPr lang="en-US" sz="2000" dirty="0"/>
              <a:t>Therapies for Painful </a:t>
            </a:r>
            <a:r>
              <a:rPr lang="en-US" sz="2000" dirty="0" smtClean="0"/>
              <a:t>Diabetic Peripheral </a:t>
            </a:r>
            <a:r>
              <a:rPr lang="en-US" sz="2000" dirty="0"/>
              <a:t>Neuropathy. Pain Practice, Volume 14, Issue 2, 2014 167–</a:t>
            </a:r>
            <a:r>
              <a:rPr lang="en-US" sz="2000" dirty="0" smtClean="0"/>
              <a:t>184</a:t>
            </a:r>
          </a:p>
          <a:p>
            <a:r>
              <a:rPr lang="en-US" sz="2000" dirty="0" smtClean="0"/>
              <a:t>Elizabeth </a:t>
            </a:r>
            <a:r>
              <a:rPr lang="en-US" sz="2000" dirty="0"/>
              <a:t>E Lutge</a:t>
            </a:r>
            <a:r>
              <a:rPr lang="en-US" sz="2000" baseline="30000" dirty="0"/>
              <a:t>1,2,*</a:t>
            </a:r>
            <a:r>
              <a:rPr lang="en-US" sz="2000" dirty="0"/>
              <a:t>, Andy Gray</a:t>
            </a:r>
            <a:r>
              <a:rPr lang="en-US" sz="2000" baseline="30000" dirty="0"/>
              <a:t>3</a:t>
            </a:r>
            <a:r>
              <a:rPr lang="en-US" sz="2000" dirty="0"/>
              <a:t>, Nandi </a:t>
            </a:r>
            <a:r>
              <a:rPr lang="en-US" sz="2000" dirty="0" smtClean="0"/>
              <a:t>Siegfried</a:t>
            </a:r>
            <a:r>
              <a:rPr lang="en-US" sz="2000" baseline="30000" dirty="0" smtClean="0"/>
              <a:t>4</a:t>
            </a:r>
            <a:r>
              <a:rPr lang="en-US" sz="2000" b="1" dirty="0"/>
              <a:t>The medical use of cannabis for reducing morbidity and mortality in patients with HIV/</a:t>
            </a:r>
            <a:r>
              <a:rPr lang="en-US" sz="2000" b="1" dirty="0" smtClean="0"/>
              <a:t>AIDS. </a:t>
            </a:r>
            <a:r>
              <a:rPr lang="en-US" sz="2000" dirty="0" smtClean="0"/>
              <a:t>Editorial </a:t>
            </a:r>
            <a:r>
              <a:rPr lang="en-US" sz="2000" dirty="0"/>
              <a:t>Group: Cochrane HIV/AIDS </a:t>
            </a:r>
            <a:r>
              <a:rPr lang="en-US" sz="2000" dirty="0" smtClean="0"/>
              <a:t>Group, Published </a:t>
            </a:r>
            <a:r>
              <a:rPr lang="en-US" sz="2000" dirty="0"/>
              <a:t>Online: 30 APR </a:t>
            </a:r>
            <a:r>
              <a:rPr lang="en-US" sz="2000" dirty="0" smtClean="0"/>
              <a:t>2013. Assessed </a:t>
            </a:r>
            <a:r>
              <a:rPr lang="en-US" sz="2000" dirty="0"/>
              <a:t>as up-to-date: 30 JUL </a:t>
            </a:r>
            <a:r>
              <a:rPr lang="en-US" sz="2000" dirty="0" smtClean="0"/>
              <a:t>2012 DOI: 10.1002/14651858.CD005175.pub3</a:t>
            </a:r>
          </a:p>
          <a:p>
            <a:endParaRPr lang="en-US" sz="2000" dirty="0" smtClean="0"/>
          </a:p>
          <a:p>
            <a:endParaRPr lang="en-CA" sz="1400" dirty="0"/>
          </a:p>
          <a:p>
            <a:endParaRPr lang="en-US" dirty="0"/>
          </a:p>
        </p:txBody>
      </p:sp>
    </p:spTree>
    <p:extLst>
      <p:ext uri="{BB962C8B-B14F-4D97-AF65-F5344CB8AC3E}">
        <p14:creationId xmlns:p14="http://schemas.microsoft.com/office/powerpoint/2010/main" xmlns="" val="1487826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93" y="456164"/>
            <a:ext cx="7552241" cy="1143000"/>
          </a:xfrm>
        </p:spPr>
        <p:txBody>
          <a:bodyPr/>
          <a:lstStyle/>
          <a:p>
            <a:r>
              <a:rPr lang="en-CA" dirty="0">
                <a:latin typeface="Times New Roman" charset="0"/>
              </a:rPr>
              <a:t>References, cont’d</a:t>
            </a:r>
            <a:endParaRPr lang="en-US" dirty="0"/>
          </a:p>
        </p:txBody>
      </p:sp>
      <p:sp>
        <p:nvSpPr>
          <p:cNvPr id="3" name="Content Placeholder 2"/>
          <p:cNvSpPr>
            <a:spLocks noGrp="1"/>
          </p:cNvSpPr>
          <p:nvPr>
            <p:ph idx="1"/>
          </p:nvPr>
        </p:nvSpPr>
        <p:spPr>
          <a:xfrm>
            <a:off x="754144" y="1785808"/>
            <a:ext cx="7700211" cy="4385152"/>
          </a:xfrm>
        </p:spPr>
        <p:txBody>
          <a:bodyPr>
            <a:noAutofit/>
          </a:bodyPr>
          <a:lstStyle/>
          <a:p>
            <a:r>
              <a:rPr lang="en-US" sz="2000" dirty="0" err="1" smtClean="0"/>
              <a:t>Fusar-Poli</a:t>
            </a:r>
            <a:r>
              <a:rPr lang="en-US" sz="2000" dirty="0" smtClean="0"/>
              <a:t> P et al. Distinct effects of {delta}9-tetrahydrocannabinol and </a:t>
            </a:r>
            <a:r>
              <a:rPr lang="en-US" sz="2000" dirty="0" err="1" smtClean="0"/>
              <a:t>cannabidiol</a:t>
            </a:r>
            <a:r>
              <a:rPr lang="en-US" sz="2000" dirty="0" smtClean="0"/>
              <a:t> on neural activation during emotional processing. Arch Gen Psychiatry. 2009 Jan;66(1):95-105</a:t>
            </a:r>
          </a:p>
          <a:p>
            <a:r>
              <a:rPr lang="en-US" sz="2000" dirty="0" err="1" smtClean="0"/>
              <a:t>Yucel</a:t>
            </a:r>
            <a:r>
              <a:rPr lang="en-US" sz="2000" dirty="0" smtClean="0"/>
              <a:t> M. et al. Regional brain abnormalities associated with long-term heavy cannabis use. Arch Gen Psychiatry. 2008 Jun;65(6);694-701</a:t>
            </a:r>
          </a:p>
          <a:p>
            <a:r>
              <a:rPr lang="en-US" sz="2000" dirty="0" err="1" smtClean="0"/>
              <a:t>Kahan</a:t>
            </a:r>
            <a:r>
              <a:rPr lang="en-US" sz="2000" dirty="0" smtClean="0"/>
              <a:t> M, </a:t>
            </a:r>
            <a:r>
              <a:rPr lang="en-US" sz="2000" dirty="0" err="1" smtClean="0"/>
              <a:t>Srivastava</a:t>
            </a:r>
            <a:r>
              <a:rPr lang="en-US" sz="2000" dirty="0" smtClean="0"/>
              <a:t> A, </a:t>
            </a:r>
            <a:r>
              <a:rPr lang="en-US" sz="2000" dirty="0" err="1" smtClean="0"/>
              <a:t>Spithoff</a:t>
            </a:r>
            <a:r>
              <a:rPr lang="en-US" sz="2000" dirty="0" smtClean="0"/>
              <a:t> S, Bromley L. Clinical Practice Review: Prescribing smoked cannabis for chronic </a:t>
            </a:r>
            <a:r>
              <a:rPr lang="en-US" sz="2000" dirty="0" err="1" smtClean="0"/>
              <a:t>noncancer</a:t>
            </a:r>
            <a:r>
              <a:rPr lang="en-US" sz="2000" dirty="0" smtClean="0"/>
              <a:t> pain: Preliminary recommendations. Can </a:t>
            </a:r>
            <a:r>
              <a:rPr lang="en-US" sz="2000" dirty="0" err="1" smtClean="0"/>
              <a:t>Fam</a:t>
            </a:r>
            <a:r>
              <a:rPr lang="en-US" sz="2000" dirty="0" smtClean="0"/>
              <a:t> Phys. 2014 Dec. </a:t>
            </a:r>
            <a:r>
              <a:rPr lang="en-US" sz="2000" dirty="0" err="1" smtClean="0"/>
              <a:t>Vol</a:t>
            </a:r>
            <a:r>
              <a:rPr lang="en-US" sz="2000" dirty="0" smtClean="0"/>
              <a:t> 60: 1083-1090</a:t>
            </a:r>
            <a:endParaRPr lang="en-US" sz="2000" dirty="0"/>
          </a:p>
          <a:p>
            <a:r>
              <a:rPr lang="en-US" sz="2000" dirty="0" err="1" smtClean="0"/>
              <a:t>Wharry</a:t>
            </a:r>
            <a:r>
              <a:rPr lang="en-US" sz="2000" dirty="0"/>
              <a:t> </a:t>
            </a:r>
            <a:r>
              <a:rPr lang="en-US" sz="2000" dirty="0" smtClean="0"/>
              <a:t>S. CMPA warns physicians of risks when prescribing marijuana. CMAJ </a:t>
            </a:r>
            <a:r>
              <a:rPr lang="en-US" sz="2000" dirty="0"/>
              <a:t>2002;166(1):</a:t>
            </a:r>
            <a:r>
              <a:rPr lang="en-US" sz="2000" dirty="0" smtClean="0"/>
              <a:t>83</a:t>
            </a:r>
          </a:p>
        </p:txBody>
      </p:sp>
    </p:spTree>
    <p:extLst>
      <p:ext uri="{BB962C8B-B14F-4D97-AF65-F5344CB8AC3E}">
        <p14:creationId xmlns:p14="http://schemas.microsoft.com/office/powerpoint/2010/main" xmlns="" val="624687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88" y="412552"/>
            <a:ext cx="7024744" cy="1143000"/>
          </a:xfrm>
        </p:spPr>
        <p:txBody>
          <a:bodyPr/>
          <a:lstStyle/>
          <a:p>
            <a:r>
              <a:rPr lang="en-CA" dirty="0">
                <a:latin typeface="Times New Roman" charset="0"/>
              </a:rPr>
              <a:t>References, cont’d</a:t>
            </a:r>
            <a:endParaRPr lang="en-US" dirty="0"/>
          </a:p>
        </p:txBody>
      </p:sp>
      <p:sp>
        <p:nvSpPr>
          <p:cNvPr id="3" name="Content Placeholder 2"/>
          <p:cNvSpPr>
            <a:spLocks noGrp="1"/>
          </p:cNvSpPr>
          <p:nvPr>
            <p:ph idx="1"/>
          </p:nvPr>
        </p:nvSpPr>
        <p:spPr>
          <a:xfrm>
            <a:off x="773990" y="1773818"/>
            <a:ext cx="7442214" cy="4337616"/>
          </a:xfrm>
        </p:spPr>
        <p:txBody>
          <a:bodyPr>
            <a:normAutofit lnSpcReduction="10000"/>
          </a:bodyPr>
          <a:lstStyle/>
          <a:p>
            <a:r>
              <a:rPr lang="en-CA" sz="2000" dirty="0" err="1"/>
              <a:t>Andreasson</a:t>
            </a:r>
            <a:r>
              <a:rPr lang="en-CA" sz="2000" dirty="0"/>
              <a:t> S et al. Cannabis and Schizophrenia: A longitudinal study of Swedish conscripts. </a:t>
            </a:r>
            <a:r>
              <a:rPr lang="en-CA" sz="2000" i="1" dirty="0"/>
              <a:t>The Lancet (</a:t>
            </a:r>
            <a:r>
              <a:rPr lang="en-CA" sz="2000" dirty="0"/>
              <a:t>1987) 2: 1483-1486 (Medline web of science)</a:t>
            </a:r>
          </a:p>
          <a:p>
            <a:r>
              <a:rPr lang="en-CA" sz="2000" dirty="0" err="1"/>
              <a:t>Caspi</a:t>
            </a:r>
            <a:r>
              <a:rPr lang="en-CA" sz="2000" dirty="0"/>
              <a:t> A, et al. Moderation of the effect of adolescent-onset cannabis use on adult psychosis by functional polymorphism in the catechol-O-</a:t>
            </a:r>
            <a:r>
              <a:rPr lang="en-CA" sz="2000" dirty="0" err="1"/>
              <a:t>methyltransferase</a:t>
            </a:r>
            <a:r>
              <a:rPr lang="en-CA" sz="2000" dirty="0"/>
              <a:t> gene: Longitudinal evidence of a gene X environment interaction. </a:t>
            </a:r>
            <a:r>
              <a:rPr lang="en-CA" sz="2000" dirty="0" err="1"/>
              <a:t>Biol</a:t>
            </a:r>
            <a:r>
              <a:rPr lang="en-CA" sz="2000" dirty="0"/>
              <a:t> psychiatry (2005) 57:1117-1127 </a:t>
            </a:r>
            <a:endParaRPr lang="en-CA" sz="2000" dirty="0" smtClean="0"/>
          </a:p>
          <a:p>
            <a:pPr>
              <a:defRPr/>
            </a:pPr>
            <a:r>
              <a:rPr lang="en-CA" sz="2000" dirty="0" err="1"/>
              <a:t>Zammit</a:t>
            </a:r>
            <a:r>
              <a:rPr lang="en-CA" sz="2000" dirty="0"/>
              <a:t> S et al. Self reported cannabis use as a risk factor for schizophrenia in Swedish conscripts of 1969. </a:t>
            </a:r>
            <a:r>
              <a:rPr lang="en-CA" sz="2000" i="1" dirty="0"/>
              <a:t>British Medical Journal </a:t>
            </a:r>
            <a:r>
              <a:rPr lang="en-CA" sz="2000" dirty="0"/>
              <a:t>(2002) 325: 1199</a:t>
            </a:r>
          </a:p>
          <a:p>
            <a:pPr>
              <a:defRPr/>
            </a:pPr>
            <a:r>
              <a:rPr lang="en-CA" sz="2000" dirty="0" err="1"/>
              <a:t>Zammit</a:t>
            </a:r>
            <a:r>
              <a:rPr lang="en-CA" sz="2000" dirty="0"/>
              <a:t> S et al. Cannabis, COMT and psychotic experiences. </a:t>
            </a:r>
            <a:r>
              <a:rPr lang="en-CA" sz="2000" i="1" dirty="0"/>
              <a:t>The British Journal of Psychiatry</a:t>
            </a:r>
            <a:r>
              <a:rPr lang="en-CA" sz="2000" dirty="0"/>
              <a:t> (2011)199:380-385</a:t>
            </a:r>
          </a:p>
          <a:p>
            <a:endParaRPr lang="en-CA" dirty="0">
              <a:latin typeface="Times New Roman" charset="0"/>
            </a:endParaRPr>
          </a:p>
          <a:p>
            <a:endParaRPr lang="en-US" dirty="0"/>
          </a:p>
        </p:txBody>
      </p:sp>
    </p:spTree>
    <p:extLst>
      <p:ext uri="{BB962C8B-B14F-4D97-AF65-F5344CB8AC3E}">
        <p14:creationId xmlns:p14="http://schemas.microsoft.com/office/powerpoint/2010/main" xmlns="" val="3438955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42" y="479931"/>
            <a:ext cx="7024744" cy="1143000"/>
          </a:xfrm>
        </p:spPr>
        <p:txBody>
          <a:bodyPr/>
          <a:lstStyle/>
          <a:p>
            <a:r>
              <a:rPr lang="en-CA" dirty="0">
                <a:latin typeface="Times New Roman" charset="0"/>
              </a:rPr>
              <a:t>References, cont’d</a:t>
            </a:r>
            <a:endParaRPr lang="en-US" dirty="0"/>
          </a:p>
        </p:txBody>
      </p:sp>
      <p:sp>
        <p:nvSpPr>
          <p:cNvPr id="3" name="Content Placeholder 2"/>
          <p:cNvSpPr>
            <a:spLocks noGrp="1"/>
          </p:cNvSpPr>
          <p:nvPr>
            <p:ph idx="1"/>
          </p:nvPr>
        </p:nvSpPr>
        <p:spPr>
          <a:xfrm>
            <a:off x="794769" y="1919555"/>
            <a:ext cx="7520665" cy="4046821"/>
          </a:xfrm>
        </p:spPr>
        <p:txBody>
          <a:bodyPr>
            <a:normAutofit fontScale="85000" lnSpcReduction="20000"/>
          </a:bodyPr>
          <a:lstStyle/>
          <a:p>
            <a:pPr>
              <a:defRPr/>
            </a:pPr>
            <a:r>
              <a:rPr lang="en-US" dirty="0" err="1"/>
              <a:t>Merikangas</a:t>
            </a:r>
            <a:r>
              <a:rPr lang="en-US" dirty="0"/>
              <a:t> KR, </a:t>
            </a:r>
            <a:r>
              <a:rPr lang="en-US" dirty="0" err="1"/>
              <a:t>Stolar</a:t>
            </a:r>
            <a:r>
              <a:rPr lang="en-US" dirty="0"/>
              <a:t> M, Stevens DE et al. Familial transmission of substance use disorders. </a:t>
            </a:r>
            <a:r>
              <a:rPr lang="en-US" i="1" dirty="0"/>
              <a:t>Arch Gen Psychiatry</a:t>
            </a:r>
            <a:r>
              <a:rPr lang="en-US" dirty="0"/>
              <a:t> 1998;55:973-9</a:t>
            </a:r>
            <a:endParaRPr lang="en-CA" dirty="0"/>
          </a:p>
          <a:p>
            <a:pPr>
              <a:defRPr/>
            </a:pPr>
            <a:r>
              <a:rPr lang="en-CA" dirty="0" err="1"/>
              <a:t>Schubart</a:t>
            </a:r>
            <a:r>
              <a:rPr lang="en-CA" dirty="0"/>
              <a:t> C. et al. Cannabis with high </a:t>
            </a:r>
            <a:r>
              <a:rPr lang="en-CA" dirty="0" err="1"/>
              <a:t>cannabidiol</a:t>
            </a:r>
            <a:r>
              <a:rPr lang="en-CA" dirty="0"/>
              <a:t> content is associated with fewer psychotic experiences. </a:t>
            </a:r>
            <a:r>
              <a:rPr lang="en-CA" i="1" dirty="0"/>
              <a:t>Schizophrenia Research </a:t>
            </a:r>
            <a:r>
              <a:rPr lang="en-CA" dirty="0"/>
              <a:t>(2011) </a:t>
            </a:r>
            <a:r>
              <a:rPr lang="en-CA" dirty="0" err="1"/>
              <a:t>vol</a:t>
            </a:r>
            <a:r>
              <a:rPr lang="en-CA" dirty="0"/>
              <a:t> 130(1)216-221 </a:t>
            </a:r>
            <a:r>
              <a:rPr lang="en-CA" dirty="0">
                <a:hlinkClick r:id="rId2"/>
              </a:rPr>
              <a:t>www.ncbi.nim.nih.gov</a:t>
            </a:r>
            <a:endParaRPr lang="en-CA" dirty="0"/>
          </a:p>
          <a:p>
            <a:pPr>
              <a:defRPr/>
            </a:pPr>
            <a:r>
              <a:rPr lang="en-CA" dirty="0"/>
              <a:t>Suzuki D. The downside of high. </a:t>
            </a:r>
            <a:r>
              <a:rPr lang="en-CA" i="1" dirty="0"/>
              <a:t>The Nature of Things </a:t>
            </a:r>
            <a:r>
              <a:rPr lang="en-CA" dirty="0"/>
              <a:t>(2010) </a:t>
            </a:r>
            <a:r>
              <a:rPr lang="en-CA" dirty="0">
                <a:hlinkClick r:id="rId3"/>
              </a:rPr>
              <a:t>www.cbc.ca/documentaries/natureofthings/2010/downsideofhigh/resources.html</a:t>
            </a:r>
            <a:r>
              <a:rPr lang="en-CA" dirty="0"/>
              <a:t> </a:t>
            </a:r>
          </a:p>
          <a:p>
            <a:pPr>
              <a:defRPr/>
            </a:pPr>
            <a:r>
              <a:rPr lang="en-CA" dirty="0" err="1"/>
              <a:t>Henquet</a:t>
            </a:r>
            <a:r>
              <a:rPr lang="en-CA" dirty="0"/>
              <a:t> C et al.  The environment and schizophrenia: The role of cannabis use. </a:t>
            </a:r>
            <a:r>
              <a:rPr lang="en-CA" i="1" dirty="0"/>
              <a:t>Schizophrenia Bulletin </a:t>
            </a:r>
            <a:r>
              <a:rPr lang="en-CA" dirty="0"/>
              <a:t>(2005) </a:t>
            </a:r>
            <a:r>
              <a:rPr lang="en-CA" dirty="0" err="1"/>
              <a:t>vol</a:t>
            </a:r>
            <a:r>
              <a:rPr lang="en-CA" dirty="0"/>
              <a:t> 31(3), 608-612 (van </a:t>
            </a:r>
            <a:r>
              <a:rPr lang="en-CA" dirty="0" err="1"/>
              <a:t>Os’s</a:t>
            </a:r>
            <a:r>
              <a:rPr lang="en-CA" dirty="0"/>
              <a:t> group, open-source)</a:t>
            </a:r>
          </a:p>
          <a:p>
            <a:endParaRPr lang="en-US" dirty="0"/>
          </a:p>
        </p:txBody>
      </p:sp>
    </p:spTree>
    <p:extLst>
      <p:ext uri="{BB962C8B-B14F-4D97-AF65-F5344CB8AC3E}">
        <p14:creationId xmlns:p14="http://schemas.microsoft.com/office/powerpoint/2010/main" xmlns="" val="440374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14" y="579143"/>
            <a:ext cx="7024744" cy="1143000"/>
          </a:xfrm>
        </p:spPr>
        <p:txBody>
          <a:bodyPr/>
          <a:lstStyle/>
          <a:p>
            <a:r>
              <a:rPr lang="en-CA" dirty="0">
                <a:latin typeface="Times New Roman" charset="0"/>
              </a:rPr>
              <a:t>References, cont’d</a:t>
            </a:r>
            <a:endParaRPr lang="en-US" dirty="0"/>
          </a:p>
        </p:txBody>
      </p:sp>
      <p:sp>
        <p:nvSpPr>
          <p:cNvPr id="3" name="Content Placeholder 2"/>
          <p:cNvSpPr>
            <a:spLocks noGrp="1"/>
          </p:cNvSpPr>
          <p:nvPr>
            <p:ph idx="1"/>
          </p:nvPr>
        </p:nvSpPr>
        <p:spPr>
          <a:xfrm>
            <a:off x="728414" y="1885020"/>
            <a:ext cx="7331479" cy="4404994"/>
          </a:xfrm>
        </p:spPr>
        <p:txBody>
          <a:bodyPr>
            <a:normAutofit fontScale="85000" lnSpcReduction="10000"/>
          </a:bodyPr>
          <a:lstStyle/>
          <a:p>
            <a:r>
              <a:rPr lang="en-US" sz="2000" dirty="0" err="1"/>
              <a:t>Robbe</a:t>
            </a:r>
            <a:r>
              <a:rPr lang="en-US" sz="2000" dirty="0"/>
              <a:t> H. Marijuana's impairing effects on driving are moderate when taken alone but severe when combined with alcohol</a:t>
            </a:r>
            <a:r>
              <a:rPr lang="en-US" sz="2000" dirty="0">
                <a:solidFill>
                  <a:srgbClr val="000000"/>
                </a:solidFill>
              </a:rPr>
              <a:t>. Human Psychopharmacology: Clinical and Experimental. </a:t>
            </a:r>
            <a:r>
              <a:rPr lang="en-US" sz="2000" dirty="0">
                <a:solidFill>
                  <a:srgbClr val="000000"/>
                </a:solidFill>
                <a:hlinkClick r:id="rId2"/>
              </a:rPr>
              <a:t>Volume 13, Issue S2, pages S70–S78, November 1998</a:t>
            </a:r>
            <a:r>
              <a:rPr lang="en-US" sz="2000" dirty="0">
                <a:solidFill>
                  <a:srgbClr val="000000"/>
                </a:solidFill>
              </a:rPr>
              <a:t>. DOI: 1</a:t>
            </a:r>
            <a:r>
              <a:rPr lang="en-US" sz="2000" dirty="0"/>
              <a:t>0.1002/(SICI)1099-1077(1998110)13:2+&lt;S70::AID-HUP50&gt;3.0.CO;2-R</a:t>
            </a:r>
          </a:p>
          <a:p>
            <a:pPr>
              <a:defRPr/>
            </a:pPr>
            <a:r>
              <a:rPr lang="en-US" sz="2000" dirty="0" smtClean="0"/>
              <a:t>Jones </a:t>
            </a:r>
            <a:r>
              <a:rPr lang="en-US" sz="2000" dirty="0"/>
              <a:t>et al. J </a:t>
            </a:r>
            <a:r>
              <a:rPr lang="en-US" sz="2000" dirty="0" err="1"/>
              <a:t>Clin</a:t>
            </a:r>
            <a:r>
              <a:rPr lang="en-US" sz="2000" dirty="0"/>
              <a:t> Pharm. 1981;21(</a:t>
            </a:r>
            <a:r>
              <a:rPr lang="en-US" sz="2000" dirty="0" err="1"/>
              <a:t>supp</a:t>
            </a:r>
            <a:r>
              <a:rPr lang="en-US" sz="2000" dirty="0"/>
              <a:t> 8-9):143S-152S</a:t>
            </a:r>
          </a:p>
          <a:p>
            <a:pPr>
              <a:defRPr/>
            </a:pPr>
            <a:r>
              <a:rPr lang="en-US" sz="2000" dirty="0" err="1"/>
              <a:t>Porcella</a:t>
            </a:r>
            <a:r>
              <a:rPr lang="en-US" sz="2000" dirty="0"/>
              <a:t>. European J Neuroscience. 2001;13(2):409-12</a:t>
            </a:r>
          </a:p>
          <a:p>
            <a:pPr>
              <a:defRPr/>
            </a:pPr>
            <a:r>
              <a:rPr lang="en-US" sz="2000" dirty="0"/>
              <a:t>Taylor et al.Addiction.2000;95:1669-</a:t>
            </a:r>
            <a:r>
              <a:rPr lang="en-US" sz="2000" dirty="0" smtClean="0"/>
              <a:t>1677</a:t>
            </a:r>
          </a:p>
          <a:p>
            <a:pPr>
              <a:defRPr/>
            </a:pPr>
            <a:r>
              <a:rPr lang="en-US" sz="2000" dirty="0" err="1" smtClean="0"/>
              <a:t>Chiou</a:t>
            </a:r>
            <a:r>
              <a:rPr lang="en-US" sz="2000" dirty="0" smtClean="0"/>
              <a:t>  LC, Hu SS, Ho YC. Targeting the cannabinoid system for pain relief? </a:t>
            </a:r>
            <a:r>
              <a:rPr lang="en-US" sz="2000" dirty="0" err="1" smtClean="0"/>
              <a:t>Acta</a:t>
            </a:r>
            <a:r>
              <a:rPr lang="en-US" sz="2000" dirty="0" smtClean="0"/>
              <a:t> </a:t>
            </a:r>
            <a:r>
              <a:rPr lang="en-US" sz="2000" dirty="0" err="1" smtClean="0"/>
              <a:t>Anaesthesiol</a:t>
            </a:r>
            <a:r>
              <a:rPr lang="en-US" sz="2000" dirty="0" smtClean="0"/>
              <a:t> Taiwan 2013;51: 161-70</a:t>
            </a:r>
            <a:endParaRPr lang="en-US" sz="2000" dirty="0"/>
          </a:p>
          <a:p>
            <a:r>
              <a:rPr lang="en-US" sz="2000" b="1" dirty="0" smtClean="0">
                <a:hlinkClick r:id="rId3" tooltip="Systematic Review: Efficacy and Safety of Medical Marijuana in Selected Neurologic Disorders"/>
              </a:rPr>
              <a:t>Systematic </a:t>
            </a:r>
            <a:r>
              <a:rPr lang="en-US" sz="2000" b="1" dirty="0">
                <a:hlinkClick r:id="rId3" tooltip="Systematic Review: Efficacy and Safety of Medical Marijuana in Selected Neurologic Disorders"/>
              </a:rPr>
              <a:t>Review: Efficacy and Safety of Medical Marijuana in Selected Neurologic Disorders </a:t>
            </a:r>
            <a:r>
              <a:rPr lang="en-US" sz="2000" b="1" dirty="0" smtClean="0"/>
              <a:t>also </a:t>
            </a:r>
            <a:r>
              <a:rPr lang="en-US" sz="2000" dirty="0"/>
              <a:t> Summary of systematic reviews for patients and their families: Medical marijuana in certain neurological conditions. American Academy of Neurology. 2014  </a:t>
            </a:r>
            <a:r>
              <a:rPr lang="en-US" sz="2000" i="1" dirty="0" err="1"/>
              <a:t>AAN.com</a:t>
            </a:r>
            <a:r>
              <a:rPr lang="en-US" sz="2000" i="1" dirty="0"/>
              <a:t>/</a:t>
            </a:r>
            <a:r>
              <a:rPr lang="en-US" sz="2000" i="1" dirty="0" smtClean="0"/>
              <a:t>guidelines</a:t>
            </a:r>
            <a:endParaRPr lang="en-US" sz="2000" b="1" dirty="0"/>
          </a:p>
          <a:p>
            <a:endParaRPr lang="en-US" sz="2000" dirty="0"/>
          </a:p>
          <a:p>
            <a:endParaRPr lang="en-US" sz="2000" dirty="0"/>
          </a:p>
          <a:p>
            <a:endParaRPr lang="en-US" sz="2000" dirty="0"/>
          </a:p>
          <a:p>
            <a:endParaRPr lang="en-US" dirty="0"/>
          </a:p>
        </p:txBody>
      </p:sp>
    </p:spTree>
    <p:extLst>
      <p:ext uri="{BB962C8B-B14F-4D97-AF65-F5344CB8AC3E}">
        <p14:creationId xmlns:p14="http://schemas.microsoft.com/office/powerpoint/2010/main" xmlns="" val="403173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Time.jpg                                                       00000010Davey's Machine                ABA78158:"/>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40006" r="-40006"/>
          <a:stretch>
            <a:fillRect/>
          </a:stretch>
        </p:blipFill>
        <p:spPr>
          <a:xfrm>
            <a:off x="1043492" y="853220"/>
            <a:ext cx="6777317" cy="5119317"/>
          </a:xfrm>
        </p:spPr>
      </p:pic>
    </p:spTree>
    <p:extLst>
      <p:ext uri="{BB962C8B-B14F-4D97-AF65-F5344CB8AC3E}">
        <p14:creationId xmlns:p14="http://schemas.microsoft.com/office/powerpoint/2010/main" xmlns="" val="2390038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88" y="710187"/>
            <a:ext cx="7024744" cy="1143000"/>
          </a:xfrm>
        </p:spPr>
        <p:txBody>
          <a:bodyPr/>
          <a:lstStyle/>
          <a:p>
            <a:r>
              <a:rPr lang="en-CA" dirty="0" smtClean="0">
                <a:latin typeface="Times New Roman" charset="0"/>
              </a:rPr>
              <a:t>References, </a:t>
            </a:r>
            <a:r>
              <a:rPr lang="en-CA" dirty="0">
                <a:latin typeface="Times New Roman" charset="0"/>
              </a:rPr>
              <a:t>cont’d</a:t>
            </a:r>
            <a:endParaRPr lang="en-US" dirty="0"/>
          </a:p>
        </p:txBody>
      </p:sp>
      <p:sp>
        <p:nvSpPr>
          <p:cNvPr id="3" name="Content Placeholder 2"/>
          <p:cNvSpPr>
            <a:spLocks noGrp="1"/>
          </p:cNvSpPr>
          <p:nvPr>
            <p:ph idx="1"/>
          </p:nvPr>
        </p:nvSpPr>
        <p:spPr>
          <a:xfrm>
            <a:off x="814615" y="2085545"/>
            <a:ext cx="7381743" cy="4006046"/>
          </a:xfrm>
        </p:spPr>
        <p:txBody>
          <a:bodyPr>
            <a:normAutofit fontScale="92500" lnSpcReduction="20000"/>
          </a:bodyPr>
          <a:lstStyle/>
          <a:p>
            <a:pPr>
              <a:defRPr/>
            </a:pPr>
            <a:r>
              <a:rPr lang="en-US" sz="2200" dirty="0" err="1"/>
              <a:t>Kendler</a:t>
            </a:r>
            <a:r>
              <a:rPr lang="en-US" sz="2200" dirty="0"/>
              <a:t> KS, </a:t>
            </a:r>
            <a:r>
              <a:rPr lang="en-US" sz="2200" dirty="0" err="1"/>
              <a:t>Karkowski</a:t>
            </a:r>
            <a:r>
              <a:rPr lang="en-US" sz="2200" dirty="0"/>
              <a:t> LM, Neale MC, Prescott CA. Illicit psychoactive substance use, heavy use, abuse, and dependence in a US population-based sample of male twins. </a:t>
            </a:r>
            <a:r>
              <a:rPr lang="en-US" sz="2200" i="1" dirty="0"/>
              <a:t>Archives of General Psychiatry.</a:t>
            </a:r>
            <a:r>
              <a:rPr lang="en-US" sz="2200" dirty="0"/>
              <a:t> 2000;57:261-9</a:t>
            </a:r>
            <a:endParaRPr lang="en-CA" sz="2200" dirty="0"/>
          </a:p>
          <a:p>
            <a:pPr>
              <a:defRPr/>
            </a:pPr>
            <a:r>
              <a:rPr lang="en-US" sz="2200" dirty="0"/>
              <a:t>Beal et al. J Pain &amp; Symptom Management. 1995;10:89-97</a:t>
            </a:r>
          </a:p>
          <a:p>
            <a:pPr>
              <a:defRPr/>
            </a:pPr>
            <a:r>
              <a:rPr lang="en-US" sz="2200" dirty="0" err="1"/>
              <a:t>Kosel</a:t>
            </a:r>
            <a:r>
              <a:rPr lang="en-US" sz="2200" dirty="0"/>
              <a:t>. AIDS.2002;16:543-550.  Abrams. Ann Intern Med.2003;139:258-266</a:t>
            </a:r>
          </a:p>
          <a:p>
            <a:r>
              <a:rPr lang="en-US" sz="2200" dirty="0"/>
              <a:t>Moulin et al. Pharmacological management of chronic neuropathic pain: Revised consensus statement from the Canadian Pain Society. Pain Res </a:t>
            </a:r>
            <a:r>
              <a:rPr lang="en-US" sz="2200" dirty="0" err="1"/>
              <a:t>Manag</a:t>
            </a:r>
            <a:r>
              <a:rPr lang="en-US" sz="2200" dirty="0"/>
              <a:t> </a:t>
            </a:r>
            <a:r>
              <a:rPr lang="en-US" sz="2200" dirty="0" err="1"/>
              <a:t>vol</a:t>
            </a:r>
            <a:r>
              <a:rPr lang="en-US" sz="2200" dirty="0"/>
              <a:t> 19 No 6; Nov-Dec, </a:t>
            </a:r>
            <a:r>
              <a:rPr lang="en-US" sz="2200" dirty="0" smtClean="0"/>
              <a:t>2014</a:t>
            </a:r>
          </a:p>
          <a:p>
            <a:r>
              <a:rPr lang="en-US" sz="2200" dirty="0" smtClean="0"/>
              <a:t>Meier  A, et al. Persistent cannabis users show </a:t>
            </a:r>
            <a:r>
              <a:rPr lang="en-US" sz="2200" dirty="0" err="1" smtClean="0"/>
              <a:t>neuro</a:t>
            </a:r>
            <a:r>
              <a:rPr lang="en-US" sz="2200" dirty="0" smtClean="0"/>
              <a:t>-psychological decline from childhood to midlife. </a:t>
            </a:r>
            <a:r>
              <a:rPr lang="en-US" sz="2200" dirty="0" err="1" smtClean="0"/>
              <a:t>Proc</a:t>
            </a:r>
            <a:r>
              <a:rPr lang="en-US" sz="2200" dirty="0" smtClean="0"/>
              <a:t> </a:t>
            </a:r>
            <a:r>
              <a:rPr lang="en-US" sz="2200" dirty="0" err="1" smtClean="0"/>
              <a:t>Natl</a:t>
            </a:r>
            <a:r>
              <a:rPr lang="en-US" sz="2200" dirty="0" smtClean="0"/>
              <a:t> </a:t>
            </a:r>
            <a:r>
              <a:rPr lang="en-US" sz="2200" dirty="0" err="1" smtClean="0"/>
              <a:t>Acad</a:t>
            </a:r>
            <a:r>
              <a:rPr lang="en-US" sz="2200" dirty="0" smtClean="0"/>
              <a:t> </a:t>
            </a:r>
            <a:r>
              <a:rPr lang="en-US" sz="2200" dirty="0" err="1" smtClean="0"/>
              <a:t>Sci</a:t>
            </a:r>
            <a:r>
              <a:rPr lang="en-US" sz="2200" dirty="0" smtClean="0"/>
              <a:t> USA 2012;109(40):E2657-E2564</a:t>
            </a:r>
            <a:endParaRPr lang="en-US" sz="2200" dirty="0"/>
          </a:p>
          <a:p>
            <a:endParaRPr lang="en-US" dirty="0"/>
          </a:p>
        </p:txBody>
      </p:sp>
    </p:spTree>
    <p:extLst>
      <p:ext uri="{BB962C8B-B14F-4D97-AF65-F5344CB8AC3E}">
        <p14:creationId xmlns:p14="http://schemas.microsoft.com/office/powerpoint/2010/main" xmlns="" val="1578569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94830"/>
            <a:ext cx="7024744" cy="909086"/>
          </a:xfrm>
        </p:spPr>
        <p:txBody>
          <a:bodyPr>
            <a:normAutofit/>
          </a:bodyPr>
          <a:lstStyle/>
          <a:p>
            <a:r>
              <a:rPr lang="en-US" dirty="0" smtClean="0"/>
              <a:t>Refs cont’d </a:t>
            </a:r>
            <a:r>
              <a:rPr lang="en-US" sz="2200" dirty="0" smtClean="0"/>
              <a:t>4 smoked cannabis studies</a:t>
            </a:r>
            <a:endParaRPr lang="en-US" sz="2200" dirty="0"/>
          </a:p>
        </p:txBody>
      </p:sp>
      <p:sp>
        <p:nvSpPr>
          <p:cNvPr id="3" name="Content Placeholder 2"/>
          <p:cNvSpPr>
            <a:spLocks noGrp="1"/>
          </p:cNvSpPr>
          <p:nvPr>
            <p:ph idx="1"/>
          </p:nvPr>
        </p:nvSpPr>
        <p:spPr>
          <a:xfrm>
            <a:off x="1043492" y="1968499"/>
            <a:ext cx="6777317" cy="4180417"/>
          </a:xfrm>
        </p:spPr>
        <p:txBody>
          <a:bodyPr>
            <a:normAutofit fontScale="85000" lnSpcReduction="20000"/>
          </a:bodyPr>
          <a:lstStyle/>
          <a:p>
            <a:r>
              <a:rPr lang="en-US" dirty="0" err="1" smtClean="0"/>
              <a:t>Wilsey</a:t>
            </a:r>
            <a:r>
              <a:rPr lang="en-US" dirty="0" smtClean="0"/>
              <a:t> B, </a:t>
            </a:r>
            <a:r>
              <a:rPr lang="en-US" dirty="0" err="1" smtClean="0"/>
              <a:t>Marcotte</a:t>
            </a:r>
            <a:r>
              <a:rPr lang="en-US" dirty="0" smtClean="0"/>
              <a:t> T, </a:t>
            </a:r>
            <a:r>
              <a:rPr lang="en-US" dirty="0" err="1" smtClean="0"/>
              <a:t>Tsodikov</a:t>
            </a:r>
            <a:r>
              <a:rPr lang="en-US" dirty="0" smtClean="0"/>
              <a:t> A, et al. A randomized, placebo-controlled, cross-over trial of cannabis cigarettes in neuropathic pain. J Pain (2008);9;506-21</a:t>
            </a:r>
          </a:p>
          <a:p>
            <a:r>
              <a:rPr lang="en-US" dirty="0" smtClean="0"/>
              <a:t>Wallace M, </a:t>
            </a:r>
            <a:r>
              <a:rPr lang="en-US" dirty="0" err="1" smtClean="0"/>
              <a:t>Schulteis</a:t>
            </a:r>
            <a:r>
              <a:rPr lang="en-US" dirty="0" smtClean="0"/>
              <a:t> G., Atkinson JH, et al. Dose dependent effects of smoked cannabis on capsaicin-induced pain and hyperalgesia in healthy volunteers. Anesthesiology (2007);107:785-96</a:t>
            </a:r>
          </a:p>
          <a:p>
            <a:r>
              <a:rPr lang="en-US" dirty="0" err="1" smtClean="0"/>
              <a:t>Wilsey</a:t>
            </a:r>
            <a:r>
              <a:rPr lang="en-US" dirty="0" smtClean="0"/>
              <a:t> B, </a:t>
            </a:r>
            <a:r>
              <a:rPr lang="en-US" dirty="0" err="1" smtClean="0"/>
              <a:t>Marcotte</a:t>
            </a:r>
            <a:r>
              <a:rPr lang="en-US" dirty="0" smtClean="0"/>
              <a:t> T, Deutsch R, et al. Low- dose vaporized cannabis significantly improves neuropathic pain. J Pain (2013);14:136-48</a:t>
            </a:r>
          </a:p>
          <a:p>
            <a:r>
              <a:rPr lang="en-US" dirty="0" smtClean="0"/>
              <a:t>Cooper ZD, Comer SD, Haney M. Comparison of the analgesic effect of </a:t>
            </a:r>
            <a:r>
              <a:rPr lang="en-US" dirty="0" err="1" smtClean="0"/>
              <a:t>dronabinol</a:t>
            </a:r>
            <a:r>
              <a:rPr lang="en-US" dirty="0" smtClean="0"/>
              <a:t> and smoked marijuana in daily marijuana smokers. </a:t>
            </a:r>
            <a:r>
              <a:rPr lang="en-US" dirty="0" err="1" smtClean="0"/>
              <a:t>Neuropsychopharmacology</a:t>
            </a:r>
            <a:r>
              <a:rPr lang="en-US" dirty="0"/>
              <a:t> </a:t>
            </a:r>
            <a:r>
              <a:rPr lang="en-US" dirty="0" smtClean="0"/>
              <a:t>(2013);38:184-92</a:t>
            </a:r>
          </a:p>
          <a:p>
            <a:endParaRPr lang="en-US" dirty="0"/>
          </a:p>
        </p:txBody>
      </p:sp>
    </p:spTree>
    <p:extLst>
      <p:ext uri="{BB962C8B-B14F-4D97-AF65-F5344CB8AC3E}">
        <p14:creationId xmlns:p14="http://schemas.microsoft.com/office/powerpoint/2010/main" xmlns="" val="375605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0344"/>
            <a:ext cx="7024744" cy="1143000"/>
          </a:xfrm>
        </p:spPr>
        <p:txBody>
          <a:bodyPr/>
          <a:lstStyle/>
          <a:p>
            <a:r>
              <a:rPr lang="en-US" dirty="0" smtClean="0"/>
              <a:t>Parallel with Tobacco</a:t>
            </a:r>
            <a:endParaRPr lang="en-US" dirty="0"/>
          </a:p>
        </p:txBody>
      </p:sp>
      <p:sp>
        <p:nvSpPr>
          <p:cNvPr id="3" name="Content Placeholder 2"/>
          <p:cNvSpPr>
            <a:spLocks noGrp="1"/>
          </p:cNvSpPr>
          <p:nvPr>
            <p:ph idx="1"/>
          </p:nvPr>
        </p:nvSpPr>
        <p:spPr/>
        <p:txBody>
          <a:bodyPr>
            <a:normAutofit lnSpcReduction="10000"/>
          </a:bodyPr>
          <a:lstStyle/>
          <a:p>
            <a:r>
              <a:rPr lang="en-US" dirty="0" smtClean="0"/>
              <a:t>Free of legislation</a:t>
            </a:r>
          </a:p>
          <a:p>
            <a:r>
              <a:rPr lang="en-US" dirty="0" smtClean="0"/>
              <a:t>Criminalization</a:t>
            </a:r>
          </a:p>
          <a:p>
            <a:r>
              <a:rPr lang="en-US" dirty="0" smtClean="0"/>
              <a:t>Medicalization</a:t>
            </a:r>
          </a:p>
          <a:p>
            <a:r>
              <a:rPr lang="en-US" dirty="0" smtClean="0"/>
              <a:t>Decriminalization</a:t>
            </a:r>
          </a:p>
          <a:p>
            <a:r>
              <a:rPr lang="en-US" dirty="0" smtClean="0"/>
              <a:t>Legalization and taxation</a:t>
            </a:r>
          </a:p>
          <a:p>
            <a:r>
              <a:rPr lang="en-US" dirty="0" smtClean="0"/>
              <a:t>Health consequences studied</a:t>
            </a:r>
          </a:p>
          <a:p>
            <a:r>
              <a:rPr lang="en-US" dirty="0" smtClean="0"/>
              <a:t>Leading cause of preventable death</a:t>
            </a:r>
          </a:p>
          <a:p>
            <a:r>
              <a:rPr lang="en-US" dirty="0" smtClean="0"/>
              <a:t>Campaigns to curtail initiation and use</a:t>
            </a:r>
            <a:endParaRPr lang="en-US" dirty="0"/>
          </a:p>
        </p:txBody>
      </p:sp>
    </p:spTree>
    <p:extLst>
      <p:ext uri="{BB962C8B-B14F-4D97-AF65-F5344CB8AC3E}">
        <p14:creationId xmlns:p14="http://schemas.microsoft.com/office/powerpoint/2010/main" xmlns="" val="380337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24" y="456164"/>
            <a:ext cx="7024744" cy="1143000"/>
          </a:xfrm>
        </p:spPr>
        <p:txBody>
          <a:bodyPr/>
          <a:lstStyle/>
          <a:p>
            <a:r>
              <a:rPr lang="en-US" dirty="0" err="1" smtClean="0"/>
              <a:t>Endocannabinoids</a:t>
            </a:r>
            <a:endParaRPr lang="en-US" dirty="0"/>
          </a:p>
        </p:txBody>
      </p:sp>
      <p:sp>
        <p:nvSpPr>
          <p:cNvPr id="3" name="Content Placeholder 2"/>
          <p:cNvSpPr>
            <a:spLocks noGrp="1"/>
          </p:cNvSpPr>
          <p:nvPr>
            <p:ph idx="1"/>
          </p:nvPr>
        </p:nvSpPr>
        <p:spPr>
          <a:xfrm>
            <a:off x="895324" y="1805069"/>
            <a:ext cx="6777317" cy="3297044"/>
          </a:xfrm>
        </p:spPr>
        <p:txBody>
          <a:bodyPr>
            <a:normAutofit lnSpcReduction="10000"/>
          </a:bodyPr>
          <a:lstStyle/>
          <a:p>
            <a:pPr marL="68580" indent="0">
              <a:buNone/>
            </a:pPr>
            <a:r>
              <a:rPr lang="en-US" dirty="0" smtClean="0"/>
              <a:t>Endogenous </a:t>
            </a:r>
            <a:r>
              <a:rPr lang="en-US" dirty="0" err="1" smtClean="0"/>
              <a:t>cannabinioids</a:t>
            </a:r>
            <a:r>
              <a:rPr lang="en-US" dirty="0" smtClean="0"/>
              <a:t>:</a:t>
            </a:r>
          </a:p>
          <a:p>
            <a:pPr lvl="1"/>
            <a:r>
              <a:rPr lang="en-US" dirty="0" err="1" smtClean="0">
                <a:solidFill>
                  <a:schemeClr val="tx1"/>
                </a:solidFill>
              </a:rPr>
              <a:t>Anandamide</a:t>
            </a:r>
            <a:r>
              <a:rPr lang="en-US" dirty="0" smtClean="0">
                <a:solidFill>
                  <a:schemeClr val="tx1"/>
                </a:solidFill>
              </a:rPr>
              <a:t> and others</a:t>
            </a:r>
          </a:p>
          <a:p>
            <a:pPr>
              <a:lnSpc>
                <a:spcPct val="90000"/>
              </a:lnSpc>
              <a:defRPr/>
            </a:pPr>
            <a:r>
              <a:rPr lang="en-US" dirty="0" smtClean="0"/>
              <a:t>CB1 </a:t>
            </a:r>
            <a:r>
              <a:rPr lang="en-US" dirty="0"/>
              <a:t>receptors </a:t>
            </a:r>
            <a:r>
              <a:rPr lang="en-US" dirty="0" smtClean="0"/>
              <a:t>central</a:t>
            </a:r>
          </a:p>
          <a:p>
            <a:pPr>
              <a:lnSpc>
                <a:spcPct val="90000"/>
              </a:lnSpc>
              <a:defRPr/>
            </a:pPr>
            <a:r>
              <a:rPr lang="en-US" dirty="0" smtClean="0"/>
              <a:t>CB2 </a:t>
            </a:r>
            <a:r>
              <a:rPr lang="en-US" dirty="0"/>
              <a:t>peripheral</a:t>
            </a:r>
          </a:p>
          <a:p>
            <a:endParaRPr lang="en-US" dirty="0" smtClean="0"/>
          </a:p>
          <a:p>
            <a:pPr marL="68580" indent="0">
              <a:buNone/>
            </a:pPr>
            <a:endParaRPr lang="en-US" dirty="0"/>
          </a:p>
          <a:p>
            <a:pPr marL="68580" indent="0">
              <a:buNone/>
            </a:pPr>
            <a:r>
              <a:rPr lang="en-US" dirty="0" smtClean="0"/>
              <a:t>Plant makes THC,</a:t>
            </a:r>
          </a:p>
          <a:p>
            <a:pPr marL="68580" indent="0">
              <a:buNone/>
            </a:pPr>
            <a:r>
              <a:rPr lang="en-US" dirty="0"/>
              <a:t>b</a:t>
            </a:r>
            <a:r>
              <a:rPr lang="en-US" dirty="0" smtClean="0"/>
              <a:t>inds to receptors </a:t>
            </a:r>
            <a:endParaRPr lang="en-US" dirty="0"/>
          </a:p>
        </p:txBody>
      </p:sp>
      <p:pic>
        <p:nvPicPr>
          <p:cNvPr id="4" name="Picture 3" descr="Screen Shot 2015-03-30 at 11.44.31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05503" y="3169825"/>
            <a:ext cx="4537400" cy="2735602"/>
          </a:xfrm>
          <a:prstGeom prst="rect">
            <a:avLst/>
          </a:prstGeom>
        </p:spPr>
      </p:pic>
    </p:spTree>
    <p:extLst>
      <p:ext uri="{BB962C8B-B14F-4D97-AF65-F5344CB8AC3E}">
        <p14:creationId xmlns:p14="http://schemas.microsoft.com/office/powerpoint/2010/main" xmlns="" val="131787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560599"/>
            <a:ext cx="7024744" cy="1143000"/>
          </a:xfrm>
        </p:spPr>
        <p:txBody>
          <a:bodyPr/>
          <a:lstStyle/>
          <a:p>
            <a:pPr eaLnBrk="1" hangingPunct="1">
              <a:defRPr/>
            </a:pPr>
            <a:r>
              <a:rPr lang="en-US" dirty="0">
                <a:latin typeface="+mn-lt"/>
                <a:cs typeface="+mj-cs"/>
              </a:rPr>
              <a:t>Cannabis</a:t>
            </a:r>
          </a:p>
        </p:txBody>
      </p:sp>
      <p:sp>
        <p:nvSpPr>
          <p:cNvPr id="28675" name="Rectangle 3"/>
          <p:cNvSpPr>
            <a:spLocks noGrp="1" noChangeArrowheads="1"/>
          </p:cNvSpPr>
          <p:nvPr>
            <p:ph type="body" idx="1"/>
          </p:nvPr>
        </p:nvSpPr>
        <p:spPr>
          <a:xfrm>
            <a:off x="914400" y="2162949"/>
            <a:ext cx="7772400" cy="4274397"/>
          </a:xfrm>
        </p:spPr>
        <p:txBody>
          <a:bodyPr>
            <a:normAutofit/>
          </a:bodyPr>
          <a:lstStyle/>
          <a:p>
            <a:pPr eaLnBrk="1" hangingPunct="1">
              <a:lnSpc>
                <a:spcPct val="90000"/>
              </a:lnSpc>
              <a:defRPr/>
            </a:pPr>
            <a:r>
              <a:rPr lang="en-US" sz="2800" dirty="0" smtClean="0"/>
              <a:t>Cannabis </a:t>
            </a:r>
            <a:r>
              <a:rPr lang="en-US" sz="2800" dirty="0"/>
              <a:t>sativa </a:t>
            </a:r>
            <a:r>
              <a:rPr lang="en-US" sz="2800" dirty="0" smtClean="0"/>
              <a:t>class - </a:t>
            </a:r>
            <a:r>
              <a:rPr lang="en-US" sz="2800" b="1" dirty="0">
                <a:solidFill>
                  <a:srgbClr val="0070C0"/>
                </a:solidFill>
              </a:rPr>
              <a:t>hallucinogen</a:t>
            </a:r>
          </a:p>
          <a:p>
            <a:pPr lvl="1" eaLnBrk="1" hangingPunct="1">
              <a:lnSpc>
                <a:spcPct val="90000"/>
              </a:lnSpc>
              <a:defRPr/>
            </a:pPr>
            <a:r>
              <a:rPr lang="en-US" dirty="0" smtClean="0"/>
              <a:t>400+ chemicals</a:t>
            </a:r>
          </a:p>
          <a:p>
            <a:pPr lvl="1" eaLnBrk="1" hangingPunct="1">
              <a:lnSpc>
                <a:spcPct val="90000"/>
              </a:lnSpc>
              <a:defRPr/>
            </a:pPr>
            <a:r>
              <a:rPr lang="en-US" dirty="0"/>
              <a:t>7</a:t>
            </a:r>
            <a:r>
              <a:rPr lang="en-US" dirty="0" smtClean="0"/>
              <a:t>0+ cannabinoids</a:t>
            </a:r>
          </a:p>
          <a:p>
            <a:pPr lvl="1" eaLnBrk="1" hangingPunct="1">
              <a:lnSpc>
                <a:spcPct val="90000"/>
              </a:lnSpc>
              <a:defRPr/>
            </a:pPr>
            <a:endParaRPr lang="en-US" sz="800" dirty="0"/>
          </a:p>
          <a:p>
            <a:pPr lvl="1" eaLnBrk="1" hangingPunct="1">
              <a:lnSpc>
                <a:spcPct val="90000"/>
              </a:lnSpc>
              <a:defRPr/>
            </a:pPr>
            <a:endParaRPr lang="en-US" sz="800" dirty="0"/>
          </a:p>
          <a:p>
            <a:pPr eaLnBrk="1" hangingPunct="1">
              <a:lnSpc>
                <a:spcPct val="90000"/>
              </a:lnSpc>
              <a:defRPr/>
            </a:pPr>
            <a:r>
              <a:rPr lang="en-US" sz="2800" dirty="0"/>
              <a:t>∆-9-Tetrahydrocannabinol </a:t>
            </a:r>
            <a:r>
              <a:rPr lang="en-US" sz="2800" dirty="0" smtClean="0"/>
              <a:t>(“</a:t>
            </a:r>
            <a:r>
              <a:rPr lang="en-US" sz="2800" b="1" dirty="0" smtClean="0">
                <a:solidFill>
                  <a:schemeClr val="accent1"/>
                </a:solidFill>
              </a:rPr>
              <a:t>THC”</a:t>
            </a:r>
            <a:r>
              <a:rPr lang="en-US" sz="2800" dirty="0" smtClean="0"/>
              <a:t>)</a:t>
            </a:r>
            <a:endParaRPr lang="en-US" sz="2800" dirty="0"/>
          </a:p>
          <a:p>
            <a:pPr lvl="1" eaLnBrk="1" hangingPunct="1">
              <a:lnSpc>
                <a:spcPct val="90000"/>
              </a:lnSpc>
              <a:defRPr/>
            </a:pPr>
            <a:r>
              <a:rPr lang="en-US" dirty="0"/>
              <a:t>Binds to CB1 and CB2 receptors</a:t>
            </a:r>
          </a:p>
          <a:p>
            <a:pPr lvl="1" eaLnBrk="1" hangingPunct="1">
              <a:lnSpc>
                <a:spcPct val="90000"/>
              </a:lnSpc>
              <a:defRPr/>
            </a:pPr>
            <a:r>
              <a:rPr lang="en-US" dirty="0">
                <a:solidFill>
                  <a:srgbClr val="0000FF"/>
                </a:solidFill>
                <a:cs typeface="Times New Roman" charset="0"/>
              </a:rPr>
              <a:t>↑</a:t>
            </a:r>
            <a:r>
              <a:rPr lang="en-US" dirty="0" smtClean="0">
                <a:solidFill>
                  <a:srgbClr val="0000FF"/>
                </a:solidFill>
              </a:rPr>
              <a:t>Dopamine – which reinforces use</a:t>
            </a:r>
          </a:p>
          <a:p>
            <a:pPr lvl="1" eaLnBrk="1" hangingPunct="1">
              <a:lnSpc>
                <a:spcPct val="90000"/>
              </a:lnSpc>
              <a:defRPr/>
            </a:pPr>
            <a:r>
              <a:rPr lang="en-US" dirty="0"/>
              <a:t> S</a:t>
            </a:r>
            <a:r>
              <a:rPr lang="en-US" dirty="0" smtClean="0"/>
              <a:t>timulant </a:t>
            </a:r>
            <a:r>
              <a:rPr lang="en-US" dirty="0"/>
              <a:t>&amp; </a:t>
            </a:r>
            <a:r>
              <a:rPr lang="en-US" dirty="0" smtClean="0"/>
              <a:t>depressant</a:t>
            </a:r>
          </a:p>
          <a:p>
            <a:pPr lvl="1" eaLnBrk="1" hangingPunct="1">
              <a:lnSpc>
                <a:spcPct val="90000"/>
              </a:lnSpc>
              <a:defRPr/>
            </a:pPr>
            <a:r>
              <a:rPr lang="en-US" dirty="0" smtClean="0"/>
              <a:t>Psychotropic</a:t>
            </a:r>
            <a:endParaRPr lang="en-US" dirty="0"/>
          </a:p>
        </p:txBody>
      </p:sp>
      <p:sp>
        <p:nvSpPr>
          <p:cNvPr id="28676" name="Text Box 4"/>
          <p:cNvSpPr txBox="1">
            <a:spLocks noChangeArrowheads="1"/>
          </p:cNvSpPr>
          <p:nvPr/>
        </p:nvSpPr>
        <p:spPr bwMode="auto">
          <a:xfrm>
            <a:off x="4648200" y="609600"/>
            <a:ext cx="2362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spcBef>
                <a:spcPct val="50000"/>
              </a:spcBef>
              <a:defRPr/>
            </a:pPr>
            <a:endParaRPr lang="en-US" b="1" smtClean="0">
              <a:cs typeface="+mn-cs"/>
            </a:endParaRPr>
          </a:p>
        </p:txBody>
      </p:sp>
      <p:pic>
        <p:nvPicPr>
          <p:cNvPr id="53252"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05019" y="0"/>
            <a:ext cx="3830259" cy="1703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76169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7319</TotalTime>
  <Words>5605</Words>
  <Application>Microsoft Office PowerPoint</Application>
  <PresentationFormat>On-screen Show (4:3)</PresentationFormat>
  <Paragraphs>524</Paragraphs>
  <Slides>61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Austin</vt:lpstr>
      <vt:lpstr>Worksheet</vt:lpstr>
      <vt:lpstr>Marijuana: Is it appropriate for the treatment of persistent pain?   </vt:lpstr>
      <vt:lpstr>Faculty/Presenter Disclosure</vt:lpstr>
      <vt:lpstr>Disclosure of Commercial Support</vt:lpstr>
      <vt:lpstr>Mitigating Potential Bias</vt:lpstr>
      <vt:lpstr>Learning objectives</vt:lpstr>
      <vt:lpstr>Slide 6</vt:lpstr>
      <vt:lpstr>Parallel with Tobacco</vt:lpstr>
      <vt:lpstr>Endocannabinoids</vt:lpstr>
      <vt:lpstr>Cannabis</vt:lpstr>
      <vt:lpstr>Remember</vt:lpstr>
      <vt:lpstr>THC vs CBD</vt:lpstr>
      <vt:lpstr>Slide 12</vt:lpstr>
      <vt:lpstr>THC vs CBD</vt:lpstr>
      <vt:lpstr> Cannabinoids</vt:lpstr>
      <vt:lpstr>Cannabiniods, cont’d</vt:lpstr>
      <vt:lpstr>Pharmacokinetics</vt:lpstr>
      <vt:lpstr>Adverse Health Effects of Marijuana Use - Volkow N, et al. 2014</vt:lpstr>
      <vt:lpstr>Adverse Health Effects -details</vt:lpstr>
      <vt:lpstr>Adverse Health Effects</vt:lpstr>
      <vt:lpstr>Addiction: About 9% of users may become dependent  ~1 in 6 who start in adolescence, and 25-50% of daily users</vt:lpstr>
      <vt:lpstr>Source of Marijuana* among 12th Graders in 2012 and 2013, by State Policy </vt:lpstr>
      <vt:lpstr>Slide 22</vt:lpstr>
      <vt:lpstr>Estimated Relative Risk of Death  from Illicit Drugs</vt:lpstr>
      <vt:lpstr>Slide 24</vt:lpstr>
      <vt:lpstr>Potential Medical Uses</vt:lpstr>
      <vt:lpstr>Analgesia</vt:lpstr>
      <vt:lpstr>Systematic Review and Meta-analysis of Cannabis Treatment for Chronic Pain</vt:lpstr>
      <vt:lpstr>  Meta-analysis of cannabis for CP</vt:lpstr>
      <vt:lpstr>Cannabis and Prescribed Opioids </vt:lpstr>
      <vt:lpstr>Neuropathic Pain - Review</vt:lpstr>
      <vt:lpstr>Neuropathic Pain - CPS</vt:lpstr>
      <vt:lpstr>Diabetic Neuropathy</vt:lpstr>
      <vt:lpstr>Neuropathic pain</vt:lpstr>
      <vt:lpstr>So what is the evidence for smoked cannabis?</vt:lpstr>
      <vt:lpstr>Dried Cannabis Guidelines from College of Family Physicians of Canada (CFPC):</vt:lpstr>
      <vt:lpstr>Indications for smoked cannabis</vt:lpstr>
      <vt:lpstr>Recommendation 3</vt:lpstr>
      <vt:lpstr> Recommendation 4</vt:lpstr>
      <vt:lpstr>Recommendation 5</vt:lpstr>
      <vt:lpstr>Recommendation 8</vt:lpstr>
      <vt:lpstr>Recommendation 10</vt:lpstr>
      <vt:lpstr>Harm Reduction Advice </vt:lpstr>
      <vt:lpstr>Slide 43</vt:lpstr>
      <vt:lpstr>****Dosing****</vt:lpstr>
      <vt:lpstr>****Dosing****</vt:lpstr>
      <vt:lpstr>Slide 46</vt:lpstr>
      <vt:lpstr>Monitoring</vt:lpstr>
      <vt:lpstr>Discontinuation</vt:lpstr>
      <vt:lpstr>Slide 49</vt:lpstr>
      <vt:lpstr>Thanks</vt:lpstr>
      <vt:lpstr>References</vt:lpstr>
      <vt:lpstr>References, cont’d</vt:lpstr>
      <vt:lpstr>References, cont’d</vt:lpstr>
      <vt:lpstr>References, cont’d</vt:lpstr>
      <vt:lpstr>References, cont’d</vt:lpstr>
      <vt:lpstr>References, cont’d</vt:lpstr>
      <vt:lpstr>References, cont’d</vt:lpstr>
      <vt:lpstr>References, cont’d</vt:lpstr>
      <vt:lpstr>References, cont’d</vt:lpstr>
      <vt:lpstr>References, cont’d</vt:lpstr>
      <vt:lpstr>Refs cont’d 4 smoked cannabis studies</vt:lpstr>
    </vt:vector>
  </TitlesOfParts>
  <Company>U of Toronto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Marijuana:  the future</dc:title>
  <dc:creator>Anita Srivastava</dc:creator>
  <cp:lastModifiedBy>skyec</cp:lastModifiedBy>
  <cp:revision>325</cp:revision>
  <dcterms:created xsi:type="dcterms:W3CDTF">2013-11-22T20:47:40Z</dcterms:created>
  <dcterms:modified xsi:type="dcterms:W3CDTF">2015-05-28T00:02:35Z</dcterms:modified>
</cp:coreProperties>
</file>