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a" ContentType="audio/x-ms-wma"/>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5"/>
  </p:notesMasterIdLst>
  <p:sldIdLst>
    <p:sldId id="273" r:id="rId5"/>
    <p:sldId id="288" r:id="rId6"/>
    <p:sldId id="257" r:id="rId7"/>
    <p:sldId id="275" r:id="rId8"/>
    <p:sldId id="290" r:id="rId9"/>
    <p:sldId id="291" r:id="rId10"/>
    <p:sldId id="292" r:id="rId11"/>
    <p:sldId id="276" r:id="rId12"/>
    <p:sldId id="258" r:id="rId13"/>
    <p:sldId id="293" r:id="rId14"/>
    <p:sldId id="259" r:id="rId15"/>
    <p:sldId id="297" r:id="rId16"/>
    <p:sldId id="277" r:id="rId17"/>
    <p:sldId id="278" r:id="rId18"/>
    <p:sldId id="279" r:id="rId19"/>
    <p:sldId id="280" r:id="rId20"/>
    <p:sldId id="281" r:id="rId21"/>
    <p:sldId id="282" r:id="rId22"/>
    <p:sldId id="283" r:id="rId23"/>
    <p:sldId id="294" r:id="rId24"/>
    <p:sldId id="295" r:id="rId25"/>
    <p:sldId id="298" r:id="rId26"/>
    <p:sldId id="296" r:id="rId27"/>
    <p:sldId id="261" r:id="rId28"/>
    <p:sldId id="263" r:id="rId29"/>
    <p:sldId id="284" r:id="rId30"/>
    <p:sldId id="264" r:id="rId31"/>
    <p:sldId id="286" r:id="rId32"/>
    <p:sldId id="271" r:id="rId33"/>
    <p:sldId id="289"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8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88" autoAdjust="0"/>
    <p:restoredTop sz="65556" autoAdjust="0"/>
  </p:normalViewPr>
  <p:slideViewPr>
    <p:cSldViewPr>
      <p:cViewPr varScale="1">
        <p:scale>
          <a:sx n="71" d="100"/>
          <a:sy n="71" d="100"/>
        </p:scale>
        <p:origin x="-8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774"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74E67F1-6586-4C29-A9F8-87F188E0FAD0}" type="datetimeFigureOut">
              <a:rPr lang="en-US" smtClean="0"/>
              <a:pPr/>
              <a:t>5/28/2015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ECC7F86-9BA7-4440-BB8F-BE25013199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rPr>
              <a:t>We have expanded the persistent</a:t>
            </a:r>
            <a:r>
              <a:rPr lang="en-US" baseline="0" dirty="0" smtClean="0">
                <a:ea typeface="ＭＳ Ｐゴシック" pitchFamily="1" charset="-128"/>
              </a:rPr>
              <a:t> pain program within rehab and now have 40 trained therapists throughout NW Oregon, working at 15 sites, including Newberg and Sherwood</a:t>
            </a:r>
            <a:endParaRPr lang="en-US" dirty="0" smtClean="0">
              <a:ea typeface="ＭＳ Ｐゴシック" pitchFamily="1"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C9AE77A4-A97D-48B6-AA03-14F54228F774}" type="slidenum">
              <a:rPr lang="en-US" smtClean="0">
                <a:latin typeface="Arial" pitchFamily="34" charset="0"/>
                <a:ea typeface="ＭＳ Ｐゴシック" pitchFamily="1" charset="-128"/>
              </a:rPr>
              <a:pPr/>
              <a:t>1</a:t>
            </a:fld>
            <a:endParaRPr lang="en-US" smtClean="0">
              <a:latin typeface="Arial" pitchFamily="34" charset="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NewRomanPSMT"/>
              </a:rPr>
              <a:t>These are some</a:t>
            </a:r>
            <a:r>
              <a:rPr lang="en-US" sz="1200" baseline="0" dirty="0" smtClean="0">
                <a:latin typeface="TimesNewRomanPSMT"/>
              </a:rPr>
              <a:t> of the specific centers of the brain that are involved in producing the pain experience</a:t>
            </a:r>
            <a:endParaRPr lang="en-US" dirty="0"/>
          </a:p>
        </p:txBody>
      </p:sp>
      <p:sp>
        <p:nvSpPr>
          <p:cNvPr id="4" name="Slide Number Placeholder 3"/>
          <p:cNvSpPr>
            <a:spLocks noGrp="1"/>
          </p:cNvSpPr>
          <p:nvPr>
            <p:ph type="sldNum" sz="quarter" idx="10"/>
          </p:nvPr>
        </p:nvSpPr>
        <p:spPr/>
        <p:txBody>
          <a:bodyPr/>
          <a:lstStyle/>
          <a:p>
            <a:fld id="{AECC7F86-9BA7-4440-BB8F-BE250131992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there is another</a:t>
            </a:r>
            <a:r>
              <a:rPr lang="en-US" baseline="0" dirty="0" smtClean="0"/>
              <a:t> part to all of this and that is the role of chemicals.  Functions are turned on and off in the body and the brain through chemicals.  When the emergency response system in the brain is mobilized because we sense that something is threatening, there is a series of chemical changes happen that help us respond to an emergency.   And these chemical changes can, over time, cause feelings of achiness and pain all over the body.  This may be part of the story for fibromyalgia for example, where you have pain everywhere, but you didn’t have </a:t>
            </a:r>
            <a:r>
              <a:rPr lang="en-US" baseline="0" dirty="0" err="1" smtClean="0"/>
              <a:t>injuires</a:t>
            </a:r>
            <a:r>
              <a:rPr lang="en-US" baseline="0" dirty="0" smtClean="0"/>
              <a:t> everywhere. These chemical changes have to do with your immune system, and sometimes give the feeling that you are getting sick, </a:t>
            </a:r>
            <a:r>
              <a:rPr lang="en-US" baseline="0" dirty="0" err="1" smtClean="0"/>
              <a:t>achey</a:t>
            </a:r>
            <a:r>
              <a:rPr lang="en-US" baseline="0" dirty="0" smtClean="0"/>
              <a:t> all over.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AE353A6-62E2-4684-BFE9-83D2EEC22619}"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12</a:t>
            </a:fld>
            <a:endParaRPr lang="en-US"/>
          </a:p>
        </p:txBody>
      </p:sp>
    </p:spTree>
    <p:extLst>
      <p:ext uri="{BB962C8B-B14F-4D97-AF65-F5344CB8AC3E}">
        <p14:creationId xmlns="" xmlns:p14="http://schemas.microsoft.com/office/powerpoint/2010/main" xmlns:mv="urn:schemas-microsoft-com:mac:vml" xmlns:mc="http://schemas.openxmlformats.org/markup-compatibility/2006" val="392299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general functions of the brain that most</a:t>
            </a:r>
            <a:r>
              <a:rPr lang="en-US" baseline="0" dirty="0" smtClean="0"/>
              <a:t> frequently produce the pain response are involved in thinking, feeling, sensing and moving</a:t>
            </a:r>
            <a:endParaRPr lang="en-US" dirty="0"/>
          </a:p>
        </p:txBody>
      </p:sp>
      <p:sp>
        <p:nvSpPr>
          <p:cNvPr id="4" name="Slide Number Placeholder 3"/>
          <p:cNvSpPr>
            <a:spLocks noGrp="1"/>
          </p:cNvSpPr>
          <p:nvPr>
            <p:ph type="sldNum" sz="quarter" idx="10"/>
          </p:nvPr>
        </p:nvSpPr>
        <p:spPr/>
        <p:txBody>
          <a:bodyPr/>
          <a:lstStyle/>
          <a:p>
            <a:fld id="{AECC7F86-9BA7-4440-BB8F-BE250131992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In</a:t>
            </a:r>
            <a:r>
              <a:rPr lang="en-US" b="1" baseline="0" dirty="0" smtClean="0"/>
              <a:t> the feeling centers of the brain, you may have more pain if you have:</a:t>
            </a:r>
            <a:endParaRPr lang="en-US" b="1" dirty="0" smtClean="0"/>
          </a:p>
          <a:p>
            <a:r>
              <a:rPr lang="en-US" dirty="0" smtClean="0"/>
              <a:t>Higher stress</a:t>
            </a:r>
          </a:p>
          <a:p>
            <a:r>
              <a:rPr lang="en-US" dirty="0" smtClean="0"/>
              <a:t>Fears about the impact of pain on your future</a:t>
            </a:r>
          </a:p>
          <a:p>
            <a:r>
              <a:rPr lang="en-US" dirty="0" smtClean="0"/>
              <a:t>Fear that doing a specific thing is going to hurt, because it hurt before</a:t>
            </a:r>
          </a:p>
          <a:p>
            <a:r>
              <a:rPr lang="en-US" dirty="0" smtClean="0"/>
              <a:t>Hopelessness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of these things can</a:t>
            </a:r>
            <a:r>
              <a:rPr lang="en-US" baseline="0" dirty="0" smtClean="0"/>
              <a:t> make the pain worse</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68CED73-B854-4A1A-9E5E-21F4E766038E}"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b="1" dirty="0" smtClean="0"/>
          </a:p>
          <a:p>
            <a:pPr>
              <a:buNone/>
            </a:pPr>
            <a:r>
              <a:rPr lang="en-US" b="1" dirty="0" smtClean="0"/>
              <a:t>The feeling part of the brain</a:t>
            </a:r>
            <a:r>
              <a:rPr lang="en-US" b="1" baseline="0" dirty="0" smtClean="0"/>
              <a:t> is very involved with pain, pain makes us distressed, sometimes worried, sometimes angry.   The pain volume can turn down if you are able to :</a:t>
            </a:r>
            <a:br>
              <a:rPr lang="en-US" b="1" baseline="0" dirty="0" smtClean="0"/>
            </a:br>
            <a:endParaRPr lang="en-US" b="1" dirty="0" smtClean="0"/>
          </a:p>
          <a:p>
            <a:r>
              <a:rPr lang="en-US" dirty="0" smtClean="0"/>
              <a:t>Decrease</a:t>
            </a:r>
            <a:r>
              <a:rPr lang="en-US" baseline="0" dirty="0" smtClean="0"/>
              <a:t> your response to </a:t>
            </a:r>
            <a:r>
              <a:rPr lang="en-US" dirty="0" smtClean="0"/>
              <a:t> stress</a:t>
            </a:r>
          </a:p>
          <a:p>
            <a:r>
              <a:rPr lang="en-US" dirty="0" smtClean="0"/>
              <a:t>Recognize how you can turn your pain around</a:t>
            </a:r>
          </a:p>
          <a:p>
            <a:r>
              <a:rPr lang="en-US" dirty="0" smtClean="0"/>
              <a:t>Have Less fear from knowing that pain does not mean harm</a:t>
            </a:r>
          </a:p>
          <a:p>
            <a:r>
              <a:rPr lang="en-US" dirty="0" smtClean="0"/>
              <a:t>You have Hopefulness about your ability to make things better</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45F3CBA-326B-4DE6-96DC-7A5CD228B954}"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The sensing part of your brain, the part that tells you what part of your</a:t>
            </a:r>
            <a:r>
              <a:rPr lang="en-US" b="1" baseline="0" dirty="0" smtClean="0"/>
              <a:t> body is doing what, can increase the pain volume if:</a:t>
            </a:r>
          </a:p>
          <a:p>
            <a:endParaRPr lang="en-US" b="1" dirty="0" smtClean="0"/>
          </a:p>
          <a:p>
            <a:r>
              <a:rPr lang="en-US" dirty="0" smtClean="0"/>
              <a:t>You begin to move less and less due to fear of pain.  This causes us to lose touch with that part of</a:t>
            </a:r>
            <a:r>
              <a:rPr lang="en-US" baseline="0" dirty="0" smtClean="0"/>
              <a:t> our body and the brain gets tricked, so that you feel pain in a bigger area.</a:t>
            </a:r>
            <a:r>
              <a:rPr lang="en-US" dirty="0" smtClean="0"/>
              <a:t>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65BDAC97-EEB9-487D-86BF-CF1B0CBDA7AC}"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The sensing part of your brain</a:t>
            </a:r>
            <a:r>
              <a:rPr lang="en-US" b="1" baseline="0" dirty="0" smtClean="0"/>
              <a:t> can decrease the volume again if you have:</a:t>
            </a:r>
          </a:p>
          <a:p>
            <a:pPr>
              <a:buNone/>
            </a:pPr>
            <a:endParaRPr lang="en-US" b="1" dirty="0" smtClean="0"/>
          </a:p>
          <a:p>
            <a:r>
              <a:rPr lang="en-US" dirty="0" smtClean="0"/>
              <a:t>Less fear of pain, beginning to do more</a:t>
            </a:r>
          </a:p>
          <a:p>
            <a:r>
              <a:rPr lang="en-US" dirty="0" smtClean="0"/>
              <a:t>The brain goes back to normal and you start to feel pain in smaller areas again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688B841D-1087-4828-A46A-254C507EB3D2}"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dirty="0" smtClean="0"/>
              <a:t>When you’re fearful of pain, and if it seems that pain means that you have harmed yourself, you move less and less and the brain adapts to tolerating less and less activity before turning up the volume of the pain tune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19B4B81-E88A-4E28-924E-20427E1FBCBD}"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as you’re less fearful of harming yourself, you can begin to do more.  The brain gets better at </a:t>
            </a:r>
            <a:r>
              <a:rPr lang="en-US" baseline="0" dirty="0" err="1" smtClean="0"/>
              <a:t>focussing</a:t>
            </a:r>
            <a:r>
              <a:rPr lang="en-US" baseline="0" dirty="0" smtClean="0"/>
              <a:t> on health activity and less interested in playing the pain tune.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8C5F349-C608-4F80-A203-1F9F46603DC5}"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what’s called a functional MRI, an actual picture of the activity in a person’s brain when they are doing something,  In this case, this person was taught a stomach strengthening exercise to help her back pain.  She is doing this exercise while she is in the MRI, and this picture shows that the parts of her brain that produce a pain response are quite active, even though she is not moving her back.  She is feeling very real pain in her low back, because the brain is producing the pain response.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40B01A0-7636-4923-B06B-473269547FD6}"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20</a:t>
            </a:fld>
            <a:endParaRPr lang="en-US"/>
          </a:p>
        </p:txBody>
      </p:sp>
    </p:spTree>
    <p:extLst>
      <p:ext uri="{BB962C8B-B14F-4D97-AF65-F5344CB8AC3E}">
        <p14:creationId xmlns="" xmlns:p14="http://schemas.microsoft.com/office/powerpoint/2010/main" xmlns:mv="urn:schemas-microsoft-com:mac:vml" xmlns:mc="http://schemas.openxmlformats.org/markup-compatibility/2006" val="75924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rPr>
              <a:t>We know that treating patients with persistent pain is tremendously frustrating, and as the focus turns to taking your patients off of</a:t>
            </a:r>
            <a:r>
              <a:rPr lang="en-US" baseline="0" dirty="0" smtClean="0">
                <a:ea typeface="ＭＳ Ｐゴシック" pitchFamily="1" charset="-128"/>
              </a:rPr>
              <a:t> </a:t>
            </a:r>
            <a:r>
              <a:rPr lang="en-US" baseline="0" dirty="0" err="1" smtClean="0">
                <a:ea typeface="ＭＳ Ｐゴシック" pitchFamily="1" charset="-128"/>
              </a:rPr>
              <a:t>opioids</a:t>
            </a:r>
            <a:r>
              <a:rPr lang="en-US" baseline="0" dirty="0" smtClean="0">
                <a:ea typeface="ＭＳ Ｐゴシック" pitchFamily="1" charset="-128"/>
              </a:rPr>
              <a:t>, many physicians are looking for a better alternative, something that will actually help their patients with persistent pain. </a:t>
            </a:r>
            <a:endParaRPr lang="en-US" dirty="0" smtClean="0">
              <a:solidFill>
                <a:srgbClr val="C00000"/>
              </a:solidFill>
              <a:ea typeface="ＭＳ Ｐゴシック" pitchFamily="1"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40A2B316-06D9-447C-8875-0A85383AFFAF}" type="slidenum">
              <a:rPr lang="en-US" smtClean="0">
                <a:latin typeface="Arial" pitchFamily="34" charset="0"/>
                <a:ea typeface="ＭＳ Ｐゴシック" pitchFamily="1" charset="-128"/>
              </a:rPr>
              <a:pPr/>
              <a:t>2</a:t>
            </a:fld>
            <a:endParaRPr lang="en-US" smtClean="0">
              <a:latin typeface="Arial" pitchFamily="34" charset="0"/>
              <a:ea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ea typeface="ＭＳ Ｐゴシック" charset="-128"/>
              </a:rPr>
              <a:t>So the difference between</a:t>
            </a:r>
            <a:r>
              <a:rPr lang="en-US" baseline="0" dirty="0" smtClean="0">
                <a:ea typeface="ＭＳ Ｐゴシック" charset="-128"/>
              </a:rPr>
              <a:t> the brain activity producing a pain response on the left, and the brain activity producing  a pain response on the right, is that the person had pain education</a:t>
            </a:r>
            <a:endParaRPr lang="en-US" dirty="0" smtClean="0">
              <a:ea typeface="ＭＳ Ｐゴシック" charset="-128"/>
            </a:endParaRPr>
          </a:p>
          <a:p>
            <a:endParaRPr lang="en-US" dirty="0" smtClean="0">
              <a:ea typeface="ＭＳ Ｐゴシック" charset="-128"/>
            </a:endParaRPr>
          </a:p>
          <a:p>
            <a:endParaRPr lang="en-US" dirty="0" smtClean="0">
              <a:ea typeface="ＭＳ Ｐゴシック" charset="-128"/>
            </a:endParaRPr>
          </a:p>
          <a:p>
            <a:r>
              <a:rPr lang="en-US" dirty="0" smtClean="0">
                <a:ea typeface="ＭＳ Ｐゴシック" charset="-128"/>
              </a:rPr>
              <a:t>Now during this study, there was also a test of her forward</a:t>
            </a:r>
            <a:r>
              <a:rPr lang="en-US" baseline="0" dirty="0" smtClean="0">
                <a:ea typeface="ＭＳ Ｐゴシック" charset="-128"/>
              </a:rPr>
              <a:t> bend,  Before the study, she had 5 degrees.  After the pain education, she touched the floor.  Now that does not mean that her physical therapist was a faith healer, but rather that the amount of threat she felt when bending over was very different and so her brain activity for activating a pain response was drastically decreases.  Fewer brain functions were linked to the pain response. </a:t>
            </a:r>
          </a:p>
          <a:p>
            <a:endParaRPr lang="en-US" baseline="0" dirty="0" smtClean="0">
              <a:ea typeface="ＭＳ Ｐゴシック" charset="-128"/>
            </a:endParaRPr>
          </a:p>
          <a:p>
            <a:r>
              <a:rPr lang="en-US" baseline="0" dirty="0" smtClean="0">
                <a:ea typeface="ＭＳ Ｐゴシック" charset="-128"/>
              </a:rPr>
              <a:t>So allow me to narrate.  First time, bends over, reaches 5 degrees </a:t>
            </a:r>
            <a:r>
              <a:rPr lang="en-US" baseline="0" dirty="0" err="1" smtClean="0">
                <a:ea typeface="ＭＳ Ｐゴシック" charset="-128"/>
              </a:rPr>
              <a:t>fwd</a:t>
            </a:r>
            <a:r>
              <a:rPr lang="en-US" baseline="0" dirty="0" smtClean="0">
                <a:ea typeface="ＭＳ Ｐゴシック" charset="-128"/>
              </a:rPr>
              <a:t> bend, “OW, that’s painful, I cant do that!” Brain functions that get linked to the pain response:  planning to bend over” “every time I bend over my back hurts.”  The sensory part of the brain, associating sensation in the back with threat and pain, balance functions, including the weight shifting over the feet, inner ear motion; memory of having back pain in the past, fears about pain worsening. </a:t>
            </a:r>
          </a:p>
          <a:p>
            <a:endParaRPr lang="en-US" baseline="0" dirty="0" smtClean="0">
              <a:ea typeface="ＭＳ Ｐゴシック" charset="-128"/>
            </a:endParaRPr>
          </a:p>
          <a:p>
            <a:r>
              <a:rPr lang="en-US" baseline="0" dirty="0" smtClean="0">
                <a:ea typeface="ＭＳ Ｐゴシック" charset="-128"/>
              </a:rPr>
              <a:t> Second time, she bends over, reaches 5 degrees </a:t>
            </a:r>
            <a:r>
              <a:rPr lang="en-US" baseline="0" dirty="0" err="1" smtClean="0">
                <a:ea typeface="ＭＳ Ｐゴシック" charset="-128"/>
              </a:rPr>
              <a:t>fwd</a:t>
            </a:r>
            <a:r>
              <a:rPr lang="en-US" baseline="0" dirty="0" smtClean="0">
                <a:ea typeface="ＭＳ Ｐゴシック" charset="-128"/>
              </a:rPr>
              <a:t> bend, “</a:t>
            </a:r>
            <a:r>
              <a:rPr lang="en-US" baseline="0" dirty="0" err="1" smtClean="0">
                <a:ea typeface="ＭＳ Ｐゴシック" charset="-128"/>
              </a:rPr>
              <a:t>Ow</a:t>
            </a:r>
            <a:r>
              <a:rPr lang="en-US" baseline="0" dirty="0" smtClean="0">
                <a:ea typeface="ＭＳ Ｐゴシック" charset="-128"/>
              </a:rPr>
              <a:t>!....Wait a minute, so you are saying that this is painful but not harming me.  So I wonder what happens if I go a little further…” and down she goes.  Now there is a different experience in the brain.  Now her balance system, information on muscles stretching in her back, planning for movement, expectations, all of these functions have become coupled with the new experience of being curious, maybe hopeful, of the possibility that this might be safe, though uncomfortable.  And so a very different experience, with less threat value.  Those brain functions have become unlinked from the pain response. </a:t>
            </a:r>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81D98B4-E3B0-463A-9687-F88F2A83C699}" type="slidenum">
              <a:rPr lang="en-US" smtClean="0"/>
              <a:pPr/>
              <a:t>21</a:t>
            </a:fld>
            <a:endParaRPr lang="en-US"/>
          </a:p>
        </p:txBody>
      </p:sp>
    </p:spTree>
    <p:extLst>
      <p:ext uri="{BB962C8B-B14F-4D97-AF65-F5344CB8AC3E}">
        <p14:creationId xmlns="" xmlns:p14="http://schemas.microsoft.com/office/powerpoint/2010/main" xmlns:mv="urn:schemas-microsoft-com:mac:vml" xmlns:mc="http://schemas.openxmlformats.org/markup-compatibility/2006" val="968256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Draw peak with tissue damage level, and pain protection level, and then level of activity that can be maintained without pain or tissue damage</a:t>
            </a:r>
            <a:r>
              <a:rPr lang="en-US" b="1" baseline="0" dirty="0" smtClean="0"/>
              <a:t> in the normal state.</a:t>
            </a:r>
          </a:p>
          <a:p>
            <a:r>
              <a:rPr lang="en-US" dirty="0" smtClean="0"/>
              <a:t>So here</a:t>
            </a:r>
            <a:r>
              <a:rPr lang="en-US" baseline="0" dirty="0" smtClean="0"/>
              <a:t> we see the level at which you could potentially injure yourself, whether from stretch, pressure, heat, cold.  Just below that point, your brain and nervous system normally produces a pain response to protect you from that potential injury.  It tells you:  Stop that!</a:t>
            </a:r>
          </a:p>
          <a:p>
            <a:r>
              <a:rPr lang="en-US" baseline="0" dirty="0" smtClean="0"/>
              <a:t>And below that pain level,  you should be able to do all of your normal activities</a:t>
            </a:r>
          </a:p>
          <a:p>
            <a:endParaRPr lang="en-US" baseline="0" dirty="0" smtClean="0"/>
          </a:p>
          <a:p>
            <a:r>
              <a:rPr lang="en-US" b="1" baseline="0" dirty="0" smtClean="0"/>
              <a:t>Draw second peak, w tissue damage at top, pain level at bottom, and small amount of activity it takes to activate a pain </a:t>
            </a:r>
            <a:r>
              <a:rPr lang="en-US" b="1" baseline="0" dirty="0" err="1" smtClean="0"/>
              <a:t>repsonse</a:t>
            </a:r>
            <a:r>
              <a:rPr lang="en-US" b="1" baseline="0" dirty="0" smtClean="0"/>
              <a:t> but not tissue damage. </a:t>
            </a:r>
          </a:p>
          <a:p>
            <a:r>
              <a:rPr lang="en-US" baseline="0" dirty="0" smtClean="0"/>
              <a:t>But with persistent pain, we see what happens when your brain and nervous system become too good at playing the pain tune.  While it still takes a lot of input (heat, cold, pressure, stretch) to create injury, way up at the top, now you’re getting the pain response way down at the bottom.  In other words, it takes very little activity to create pain, BUT you’re nowhere near causing damage from what you’re doing.  No closer than you were before.</a:t>
            </a:r>
          </a:p>
          <a:p>
            <a:endParaRPr lang="en-US" baseline="0" dirty="0" smtClean="0"/>
          </a:p>
          <a:p>
            <a:r>
              <a:rPr lang="en-US" baseline="0" dirty="0" smtClean="0"/>
              <a:t>So, what we want to do is slowly increase what you do, hopefully without </a:t>
            </a:r>
            <a:r>
              <a:rPr lang="en-US" baseline="0" dirty="0" err="1" smtClean="0"/>
              <a:t>flareups</a:t>
            </a:r>
            <a:r>
              <a:rPr lang="en-US" baseline="0" dirty="0" smtClean="0"/>
              <a:t>, not because the </a:t>
            </a:r>
            <a:r>
              <a:rPr lang="en-US" baseline="0" dirty="0" err="1" smtClean="0"/>
              <a:t>flareup</a:t>
            </a:r>
            <a:r>
              <a:rPr lang="en-US" baseline="0" dirty="0" smtClean="0"/>
              <a:t> is a terrible things but because we want to quiet that whole response.  And little by little, the threshold for pain goes up a little higher, and you can increase what you do a little. Then a little more and a little more as you adapt.  So you may still have pain, but you are doing more and more and gradually your pain decreases as well.   Like you start at 5 min walking, and keep that up for a week, pain or not, and don’t try to do more but also stick with it.  Then after a week you increase by 1 min., and do that for a week….</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0AD2147-E8A6-4EFE-93EA-BA18086B5310}"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22</a:t>
            </a:fld>
            <a:endParaRPr lang="en-US"/>
          </a:p>
        </p:txBody>
      </p:sp>
    </p:spTree>
    <p:extLst>
      <p:ext uri="{BB962C8B-B14F-4D97-AF65-F5344CB8AC3E}">
        <p14:creationId xmlns="" xmlns:p14="http://schemas.microsoft.com/office/powerpoint/2010/main" xmlns:mv="urn:schemas-microsoft-com:mac:vml" xmlns:mc="http://schemas.openxmlformats.org/markup-compatibility/2006" val="3912332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change that can happen has to do with how we sense a part of our body.  Now there is a map in our brain that allows us to feel when a body part moves and which one it is.  That is how we know:  that’s my back, that’s my hip,</a:t>
            </a:r>
            <a:r>
              <a:rPr lang="en-US" baseline="0" dirty="0" smtClean="0"/>
              <a:t> that’s my knee, etc.  You can see from this picture that some parts are bigger than others.  That is because this map is “use-dependent” meaning that the parts that give and get lots of information are more well-represented on the map, hands and face especially.  And as we learn new skills , the part of our body that is involved in that skill becomes more well represented.  One example of this is a study of monkeys whose fingers were tied together and after 20 minutes only the brain map changed on MRI from 2 fingers to one.  20 minutes only!!  If you read braille during the week, the brain map for your index finger is different during the week than on the weekend,.   </a:t>
            </a:r>
          </a:p>
          <a:p>
            <a:r>
              <a:rPr lang="en-US" baseline="0" dirty="0" smtClean="0"/>
              <a:t>So if you avoid moving a part of your body, the map for that part can become blurred and smudged, harder to feel, feeling like the pain has spread, it’s vague, difficult to locate, and that can be scary.  But remember, this is very changeable.  The map can blur, and it can become more well-defined, depending on how much you get moving.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4CC10B1-59E7-4210-A538-B4E5DE35EC3D}"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23</a:t>
            </a:fld>
            <a:endParaRPr lang="en-US"/>
          </a:p>
        </p:txBody>
      </p:sp>
    </p:spTree>
    <p:extLst>
      <p:ext uri="{BB962C8B-B14F-4D97-AF65-F5344CB8AC3E}">
        <p14:creationId xmlns="" xmlns:p14="http://schemas.microsoft.com/office/powerpoint/2010/main" xmlns:mv="urn:schemas-microsoft-com:mac:vml" xmlns:mc="http://schemas.openxmlformats.org/markup-compatibility/2006" val="1436328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NewRomanPSMT"/>
              </a:rPr>
              <a:t>Indications</a:t>
            </a:r>
            <a:r>
              <a:rPr lang="en-US" sz="1200" baseline="0" dirty="0" smtClean="0">
                <a:latin typeface="TimesNewRomanPSMT"/>
              </a:rPr>
              <a:t> of central sensitization, or that pain is related to a sensitized nervous system and not to tissue problems are:  see above</a:t>
            </a:r>
            <a:endParaRPr lang="en-US" dirty="0" smtClean="0"/>
          </a:p>
          <a:p>
            <a:endParaRPr lang="en-US" dirty="0"/>
          </a:p>
        </p:txBody>
      </p:sp>
      <p:sp>
        <p:nvSpPr>
          <p:cNvPr id="4" name="Slide Number Placeholder 3"/>
          <p:cNvSpPr>
            <a:spLocks noGrp="1"/>
          </p:cNvSpPr>
          <p:nvPr>
            <p:ph type="sldNum" sz="quarter" idx="10"/>
          </p:nvPr>
        </p:nvSpPr>
        <p:spPr/>
        <p:txBody>
          <a:bodyPr/>
          <a:lstStyle/>
          <a:p>
            <a:fld id="{AECC7F86-9BA7-4440-BB8F-BE250131992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are we different  from conventional therapy</a:t>
            </a:r>
          </a:p>
          <a:p>
            <a:endParaRPr lang="en-US" dirty="0" smtClean="0"/>
          </a:p>
          <a:p>
            <a:r>
              <a:rPr lang="en-US" dirty="0" smtClean="0"/>
              <a:t>In our approach</a:t>
            </a:r>
            <a:r>
              <a:rPr lang="en-US" baseline="0" dirty="0" smtClean="0"/>
              <a:t> to persistent pain, we work first to normalize the nervous system rather than the tissues.  This is done most importantly by educating the patient about pain and what it really is.  This begins the process of addressing central sensitization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ECC7F86-9BA7-4440-BB8F-BE2501319924}"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typically see patients in 6-12 sessions, 1 x weekly or more intermittently as they move towards self-efficacy</a:t>
            </a:r>
          </a:p>
          <a:p>
            <a:endParaRPr lang="en-US" dirty="0" smtClean="0"/>
          </a:p>
          <a:p>
            <a:r>
              <a:rPr lang="en-US" dirty="0" smtClean="0"/>
              <a:t>Prescription should</a:t>
            </a:r>
            <a:r>
              <a:rPr lang="en-US" baseline="0" dirty="0" smtClean="0"/>
              <a:t> say Persistent Pain or Chronic Pain PT/OT</a:t>
            </a:r>
          </a:p>
          <a:p>
            <a:endParaRPr lang="en-US" baseline="0" dirty="0" smtClean="0"/>
          </a:p>
          <a:p>
            <a:r>
              <a:rPr lang="en-US" baseline="0" dirty="0" smtClean="0"/>
              <a:t>Very helpful to send patient’s RECORDS in advance as they often have a complex history which is important for the therapist to be aware of</a:t>
            </a:r>
            <a:endParaRPr lang="en-US" dirty="0"/>
          </a:p>
        </p:txBody>
      </p:sp>
      <p:sp>
        <p:nvSpPr>
          <p:cNvPr id="4" name="Slide Number Placeholder 3"/>
          <p:cNvSpPr>
            <a:spLocks noGrp="1"/>
          </p:cNvSpPr>
          <p:nvPr>
            <p:ph type="sldNum" sz="quarter" idx="10"/>
          </p:nvPr>
        </p:nvSpPr>
        <p:spPr/>
        <p:txBody>
          <a:bodyPr/>
          <a:lstStyle/>
          <a:p>
            <a:fld id="{AECC7F86-9BA7-4440-BB8F-BE2501319924}"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for the patient to know that we are not the miracle worker they have</a:t>
            </a:r>
            <a:r>
              <a:rPr lang="en-US" baseline="0" dirty="0" smtClean="0"/>
              <a:t> been looking for.  We are going to help guide them on the process towards wellness.</a:t>
            </a:r>
          </a:p>
          <a:p>
            <a:r>
              <a:rPr lang="en-US" baseline="0" dirty="0" smtClean="0"/>
              <a:t>We are not an integrated pain center.  We are only rehab therapists, and do not deal with pain medication.  We also do not have psych services </a:t>
            </a:r>
            <a:endParaRPr lang="en-US" dirty="0"/>
          </a:p>
        </p:txBody>
      </p:sp>
      <p:sp>
        <p:nvSpPr>
          <p:cNvPr id="4" name="Slide Number Placeholder 3"/>
          <p:cNvSpPr>
            <a:spLocks noGrp="1"/>
          </p:cNvSpPr>
          <p:nvPr>
            <p:ph type="sldNum" sz="quarter" idx="10"/>
          </p:nvPr>
        </p:nvSpPr>
        <p:spPr/>
        <p:txBody>
          <a:bodyPr/>
          <a:lstStyle/>
          <a:p>
            <a:fld id="{AECC7F86-9BA7-4440-BB8F-BE2501319924}"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is NOT </a:t>
            </a:r>
            <a:r>
              <a:rPr lang="en-US" dirty="0" err="1" smtClean="0"/>
              <a:t>appropraite</a:t>
            </a:r>
            <a:r>
              <a:rPr lang="en-US" dirty="0" smtClean="0"/>
              <a:t> to refer to us:  </a:t>
            </a:r>
          </a:p>
          <a:p>
            <a:pPr marL="228600" indent="-228600">
              <a:buAutoNum type="arabicPeriod"/>
            </a:pPr>
            <a:r>
              <a:rPr lang="en-US" dirty="0" smtClean="0"/>
              <a:t>Patients w significant </a:t>
            </a:r>
            <a:r>
              <a:rPr lang="en-US" dirty="0" err="1" smtClean="0"/>
              <a:t>BH</a:t>
            </a:r>
            <a:r>
              <a:rPr lang="en-US" dirty="0" smtClean="0"/>
              <a:t> issues that interfere</a:t>
            </a:r>
            <a:r>
              <a:rPr lang="en-US" baseline="0" dirty="0" smtClean="0"/>
              <a:t> w ability to participate in PP program.  These pts should be seen by BH first.  When appropriate the patient can become involved in rehab after they have begun with BH.  There should be communication between the clinicians.</a:t>
            </a:r>
          </a:p>
          <a:p>
            <a:pPr marL="228600" indent="-228600">
              <a:buAutoNum type="arabicPeriod"/>
            </a:pPr>
            <a:r>
              <a:rPr lang="en-US" baseline="0" dirty="0" smtClean="0"/>
              <a:t>If your patient has a condition that does not match the screening criteria, (</a:t>
            </a:r>
            <a:r>
              <a:rPr lang="en-US" baseline="0" dirty="0" err="1" smtClean="0"/>
              <a:t>eg</a:t>
            </a:r>
            <a:r>
              <a:rPr lang="en-US" baseline="0" dirty="0" smtClean="0"/>
              <a:t> the pain is in the same region, there does not appear to be marked psych overlay, etc) then this patient may do well to go into ortho therapy.  Our therapists are all trained now to screen for PP and can internally  refer as needed.  You could also put something  like “Consider PP program” on the referral to leave open to therapist judgment</a:t>
            </a:r>
            <a:endParaRPr lang="en-US" dirty="0" smtClean="0"/>
          </a:p>
          <a:p>
            <a:endParaRPr lang="en-US" dirty="0"/>
          </a:p>
        </p:txBody>
      </p:sp>
      <p:sp>
        <p:nvSpPr>
          <p:cNvPr id="4" name="Slide Number Placeholder 3"/>
          <p:cNvSpPr>
            <a:spLocks noGrp="1"/>
          </p:cNvSpPr>
          <p:nvPr>
            <p:ph type="sldNum" sz="quarter" idx="10"/>
          </p:nvPr>
        </p:nvSpPr>
        <p:spPr/>
        <p:txBody>
          <a:bodyPr/>
          <a:lstStyle/>
          <a:p>
            <a:fld id="{AECC7F86-9BA7-4440-BB8F-BE2501319924}"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1"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3F051EAD-2C6C-4DE8-A6CD-60EEF84E2F98}" type="slidenum">
              <a:rPr lang="en-US" smtClean="0">
                <a:latin typeface="Arial" pitchFamily="34" charset="0"/>
                <a:ea typeface="ＭＳ Ｐゴシック" pitchFamily="1" charset="-128"/>
              </a:rPr>
              <a:pPr/>
              <a:t>30</a:t>
            </a:fld>
            <a:endParaRPr lang="en-US" smtClean="0">
              <a:latin typeface="Arial" pitchFamily="34" charset="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Tx/>
              <a:buAutoNum type="arabicPeriod"/>
            </a:pPr>
            <a:r>
              <a:rPr lang="en-US" sz="1200" dirty="0" smtClean="0">
                <a:ea typeface="ＭＳ Ｐゴシック" pitchFamily="20" charset="-128"/>
              </a:rPr>
              <a:t>The organizing principle of our program is that pain is a product</a:t>
            </a:r>
            <a:r>
              <a:rPr lang="en-US" sz="1200" baseline="0" dirty="0" smtClean="0">
                <a:ea typeface="ＭＳ Ｐゴシック" pitchFamily="20" charset="-128"/>
              </a:rPr>
              <a:t> of the brain, and this is the where persistent pain needs to be addressed.</a:t>
            </a:r>
            <a:endParaRPr lang="en-US" sz="1200" dirty="0" smtClean="0">
              <a:ea typeface="ＭＳ Ｐゴシック" pitchFamily="20" charset="-128"/>
            </a:endParaRPr>
          </a:p>
          <a:p>
            <a:pPr marL="228600" indent="-228600">
              <a:buFontTx/>
              <a:buAutoNum type="arabicPeriod"/>
            </a:pPr>
            <a:r>
              <a:rPr lang="en-US" sz="1200" dirty="0" smtClean="0">
                <a:ea typeface="ＭＳ Ｐゴシック" pitchFamily="20" charset="-128"/>
              </a:rPr>
              <a:t>It’s at the brain that input gets altered, either increased or decreased.  This is where persistent pain largely occurs</a:t>
            </a:r>
          </a:p>
          <a:p>
            <a:pPr marL="228600" indent="-228600"/>
            <a:r>
              <a:rPr lang="en-US" sz="1200" dirty="0" smtClean="0">
                <a:ea typeface="ＭＳ Ｐゴシック" pitchFamily="20" charset="-128"/>
              </a:rPr>
              <a:t>2. When the brain increases the signal to create greater pain in the absence of greater injury, this is what is called central sensitization, this can</a:t>
            </a:r>
            <a:r>
              <a:rPr lang="en-US" sz="1200" baseline="0" dirty="0" smtClean="0">
                <a:ea typeface="ＭＳ Ｐゴシック" pitchFamily="20" charset="-128"/>
              </a:rPr>
              <a:t> </a:t>
            </a:r>
            <a:r>
              <a:rPr lang="en-US" sz="1200" dirty="0" smtClean="0">
                <a:ea typeface="ＭＳ Ｐゴシック" pitchFamily="20" charset="-128"/>
              </a:rPr>
              <a:t>be thought of as the psychosocial  aspect of pain.  </a:t>
            </a:r>
          </a:p>
          <a:p>
            <a:pPr marL="228600" indent="-228600"/>
            <a:r>
              <a:rPr lang="en-US" sz="1200" dirty="0" smtClean="0">
                <a:ea typeface="ＭＳ Ｐゴシック" pitchFamily="20" charset="-128"/>
              </a:rPr>
              <a:t>3. As clinicians most of us are uncomfortable in treating the psychosocial aspects of pain.  AND This is where we can have a HUGE impact on improving patient outcomes and experience, and</a:t>
            </a:r>
            <a:r>
              <a:rPr lang="en-US" sz="1200" u="sng" dirty="0" smtClean="0">
                <a:ea typeface="ＭＳ Ｐゴシック" pitchFamily="20" charset="-128"/>
              </a:rPr>
              <a:t> in fact in preventing persistent pain in the first place</a:t>
            </a:r>
          </a:p>
          <a:p>
            <a:endParaRPr lang="en-US" dirty="0"/>
          </a:p>
        </p:txBody>
      </p:sp>
      <p:sp>
        <p:nvSpPr>
          <p:cNvPr id="4" name="Slide Number Placeholder 3"/>
          <p:cNvSpPr>
            <a:spLocks noGrp="1"/>
          </p:cNvSpPr>
          <p:nvPr>
            <p:ph type="sldNum" sz="quarter" idx="10"/>
          </p:nvPr>
        </p:nvSpPr>
        <p:spPr/>
        <p:txBody>
          <a:bodyPr/>
          <a:lstStyle/>
          <a:p>
            <a:fld id="{AECC7F86-9BA7-4440-BB8F-BE250131992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 charset="-128"/>
              </a:rPr>
              <a:t>So what we’re looking at is a culutural shift, a change in paradigm.</a:t>
            </a:r>
          </a:p>
          <a:p>
            <a:endParaRPr lang="en-US" smtClean="0">
              <a:ea typeface="ＭＳ Ｐゴシック" pitchFamily="1" charset="-128"/>
            </a:endParaRPr>
          </a:p>
          <a:p>
            <a:r>
              <a:rPr lang="en-US" smtClean="0">
                <a:ea typeface="ＭＳ Ｐゴシック" pitchFamily="1" charset="-128"/>
              </a:rPr>
              <a:t>So some of the guiding principles of our expanded pain program are that:</a:t>
            </a:r>
          </a:p>
          <a:p>
            <a:r>
              <a:rPr lang="en-US" smtClean="0">
                <a:ea typeface="ＭＳ Ｐゴシック" pitchFamily="1" charset="-128"/>
              </a:rPr>
              <a:t>Pain does not equal harm:  This means that pain does not necessarily indicate tissue damage.</a:t>
            </a:r>
          </a:p>
          <a:p>
            <a:r>
              <a:rPr lang="en-US" smtClean="0">
                <a:ea typeface="ＭＳ Ｐゴシック" pitchFamily="1" charset="-128"/>
              </a:rPr>
              <a:t>Pain is a product of the brain</a:t>
            </a:r>
          </a:p>
          <a:p>
            <a:r>
              <a:rPr lang="en-US" smtClean="0">
                <a:ea typeface="ＭＳ Ｐゴシック" pitchFamily="1" charset="-128"/>
              </a:rPr>
              <a:t>All pain is real pain</a:t>
            </a:r>
          </a:p>
          <a:p>
            <a:endParaRPr lang="en-US" smtClean="0">
              <a:ea typeface="ＭＳ Ｐゴシック" pitchFamily="1"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142B013C-4431-4417-8024-4F2C72E2A612}" type="slidenum">
              <a:rPr lang="en-US" smtClean="0">
                <a:latin typeface="Arial" pitchFamily="34" charset="0"/>
                <a:ea typeface="ＭＳ Ｐゴシック" pitchFamily="1" charset="-128"/>
              </a:rPr>
              <a:pPr/>
              <a:t>4</a:t>
            </a:fld>
            <a:endParaRPr lang="en-US" smtClean="0">
              <a:latin typeface="Arial" pitchFamily="34" charset="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a:defRPr/>
            </a:pPr>
            <a:r>
              <a:rPr lang="en-US" dirty="0" smtClean="0">
                <a:ea typeface="+mn-ea"/>
                <a:cs typeface="+mn-cs"/>
              </a:rPr>
              <a:t>Introduce yourself, your background and experience</a:t>
            </a:r>
          </a:p>
          <a:p>
            <a:pPr marL="0" lvl="2">
              <a:defRPr/>
            </a:pPr>
            <a:endParaRPr lang="en-US" dirty="0" smtClean="0">
              <a:ea typeface="+mn-ea"/>
              <a:cs typeface="+mn-cs"/>
            </a:endParaRPr>
          </a:p>
          <a:p>
            <a:pPr marL="0" lvl="2">
              <a:defRPr/>
            </a:pPr>
            <a:r>
              <a:rPr lang="en-US" dirty="0" smtClean="0">
                <a:ea typeface="+mn-ea"/>
                <a:cs typeface="+mn-cs"/>
              </a:rPr>
              <a:t>First, welcome and thank you for taking time out of your day to come to the class.  This class is about understanding how pain happens in the body, about how the body feels pain.  It is one of a two part series and are</a:t>
            </a:r>
            <a:r>
              <a:rPr lang="en-US" baseline="0" dirty="0" smtClean="0">
                <a:ea typeface="+mn-ea"/>
                <a:cs typeface="+mn-cs"/>
              </a:rPr>
              <a:t> designed to be taking together.  The second class deals with the relationship between stress and pain.  In our modern society, we live very fast-paced lives and stress is often a significant factor in people’s pain experience.  We will talk about that today and in the second class you will learn some techniques for decreasing your own stress response. </a:t>
            </a:r>
            <a:endParaRPr lang="en-US" dirty="0" smtClean="0">
              <a:ea typeface="+mn-ea"/>
              <a:cs typeface="+mn-cs"/>
            </a:endParaRPr>
          </a:p>
          <a:p>
            <a:pPr marL="0" lvl="2">
              <a:defRPr/>
            </a:pPr>
            <a:endParaRPr lang="en-US" dirty="0" smtClean="0">
              <a:ea typeface="+mn-ea"/>
              <a:cs typeface="+mn-cs"/>
            </a:endParaRPr>
          </a:p>
          <a:p>
            <a:pPr marL="0" lvl="2">
              <a:defRPr/>
            </a:pPr>
            <a:r>
              <a:rPr lang="en-US" dirty="0" smtClean="0">
                <a:ea typeface="+mn-ea"/>
                <a:cs typeface="+mn-cs"/>
              </a:rPr>
              <a:t>For some folks, just coming her to this class may have been a lot of effort and commitment.  Thank you for making that effort!  And take a moment to thank yourself!</a:t>
            </a:r>
          </a:p>
          <a:p>
            <a:pPr>
              <a:defRP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DD77DFC-8A59-4DC0-B981-DD771D2437E8}" type="datetime1">
              <a:rPr lang="en-US" smtClean="0"/>
              <a:pPr/>
              <a:t>5/28/2015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C7A4B2-43F0-4AA3-8595-55A7B4E49EC4}" type="slidenum">
              <a:rPr lang="en-US" smtClean="0"/>
              <a:pPr/>
              <a:t>5</a:t>
            </a:fld>
            <a:endParaRPr lang="en-US"/>
          </a:p>
        </p:txBody>
      </p:sp>
    </p:spTree>
    <p:extLst>
      <p:ext uri="{BB962C8B-B14F-4D97-AF65-F5344CB8AC3E}">
        <p14:creationId xmlns="" xmlns:p14="http://schemas.microsoft.com/office/powerpoint/2010/main" xmlns:mv="urn:schemas-microsoft-com:mac:vml" xmlns:mc="http://schemas.openxmlformats.org/markup-compatibility/2006" val="147586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marL="0" lvl="2" defTabSz="929579">
              <a:defRPr/>
            </a:pPr>
            <a:r>
              <a:rPr lang="en-US" b="1" dirty="0" smtClean="0">
                <a:ea typeface="ＭＳ Ｐゴシック" charset="-128"/>
              </a:rPr>
              <a:t>Pain doesn’t always happen because of</a:t>
            </a:r>
            <a:r>
              <a:rPr lang="en-US" b="1" baseline="0" dirty="0" smtClean="0">
                <a:ea typeface="ＭＳ Ｐゴシック" charset="-128"/>
              </a:rPr>
              <a:t> an injury.</a:t>
            </a:r>
            <a:endParaRPr lang="en-US" b="1" dirty="0" smtClean="0">
              <a:ea typeface="ＭＳ Ｐゴシック" charset="-128"/>
            </a:endParaRPr>
          </a:p>
          <a:p>
            <a:pPr marL="0" lvl="2" defTabSz="929579">
              <a:defRPr/>
            </a:pPr>
            <a:endParaRPr lang="en-US" dirty="0" smtClean="0">
              <a:ea typeface="ＭＳ Ｐゴシック" charset="-128"/>
            </a:endParaRPr>
          </a:p>
          <a:p>
            <a:pPr marL="0" lvl="2" defTabSz="929579">
              <a:defRPr/>
            </a:pPr>
            <a:r>
              <a:rPr lang="en-US" dirty="0" smtClean="0">
                <a:ea typeface="ＭＳ Ｐゴシック" charset="-128"/>
              </a:rPr>
              <a:t>This isn't always how pain begins.  There are many things that gradually become painful.  Arthritis, diabetic neuropathy, to name a few. Pain from ongoing chronic conditions, like neuropathy, arthritis, are </a:t>
            </a:r>
            <a:r>
              <a:rPr lang="en-US" b="1" dirty="0" smtClean="0">
                <a:ea typeface="ＭＳ Ｐゴシック" charset="-128"/>
              </a:rPr>
              <a:t>still controlled by and possibly amplified by the brain.</a:t>
            </a:r>
            <a:r>
              <a:rPr lang="en-US" b="1" baseline="0" dirty="0" smtClean="0">
                <a:ea typeface="ＭＳ Ｐゴシック" charset="-128"/>
              </a:rPr>
              <a:t>  That is, it’s the brain that turns up the volume, takes that danger message and turns it into a loud pain tune. </a:t>
            </a:r>
            <a:endParaRPr lang="en-US" b="1" dirty="0" smtClean="0">
              <a:ea typeface="ＭＳ Ｐゴシック" charset="-128"/>
            </a:endParaRPr>
          </a:p>
          <a:p>
            <a:pPr marL="0" lvl="2"/>
            <a:r>
              <a:rPr lang="en-US" dirty="0" smtClean="0">
                <a:ea typeface="ＭＳ Ｐゴシック" charset="-128"/>
              </a:rPr>
              <a:t> </a:t>
            </a:r>
          </a:p>
          <a:p>
            <a:r>
              <a:rPr lang="en-US" dirty="0" smtClean="0">
                <a:ea typeface="ＭＳ Ｐゴシック" charset="-128"/>
              </a:rPr>
              <a:t>So say that you have</a:t>
            </a:r>
            <a:r>
              <a:rPr lang="en-US" baseline="0" dirty="0" smtClean="0">
                <a:ea typeface="ＭＳ Ｐゴシック" charset="-128"/>
              </a:rPr>
              <a:t> arthritis – it may be the case that you will continue to have some pain, but the severity  of that pain is something that you and your brain can change!</a:t>
            </a:r>
            <a:endParaRPr lang="en-US" dirty="0" smtClean="0">
              <a:ea typeface="ＭＳ Ｐゴシック"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B3B47014-A106-4D47-B181-7626F355BAC3}" type="slidenum">
              <a:rPr lang="en-US" smtClean="0">
                <a:latin typeface="Arial" pitchFamily="34" charset="0"/>
                <a:ea typeface="ＭＳ Ｐゴシック" charset="-128"/>
              </a:rPr>
              <a:pPr/>
              <a:t>7</a:t>
            </a:fld>
            <a:endParaRPr lang="en-US" smtClean="0">
              <a:latin typeface="Arial" pitchFamily="34" charset="0"/>
              <a:ea typeface="ＭＳ Ｐゴシック" charset="-128"/>
            </a:endParaRPr>
          </a:p>
        </p:txBody>
      </p:sp>
    </p:spTree>
    <p:extLst>
      <p:ext uri="{BB962C8B-B14F-4D97-AF65-F5344CB8AC3E}">
        <p14:creationId xmlns="" xmlns:p14="http://schemas.microsoft.com/office/powerpoint/2010/main" xmlns:mv="urn:schemas-microsoft-com:mac:vml" xmlns:mc="http://schemas.openxmlformats.org/markup-compatibility/2006" val="387731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eaLnBrk="1" hangingPunct="1">
              <a:spcBef>
                <a:spcPct val="0"/>
              </a:spcBef>
            </a:pPr>
            <a:r>
              <a:rPr lang="en-US" smtClean="0">
                <a:ea typeface="ＭＳ Ｐゴシック" pitchFamily="1" charset="-128"/>
              </a:rPr>
              <a:t>Chronic Pain implies a life sentence, one that won’t go away and that won’t change much.  But as we understand pain more accurately, we can see that Persistent Pain is a process that is constantly changing.  The patient has a great deal of positive outoce to look forward to</a:t>
            </a:r>
          </a:p>
        </p:txBody>
      </p:sp>
      <p:sp>
        <p:nvSpPr>
          <p:cNvPr id="55300" name="Slide Number Placeholder 3"/>
          <p:cNvSpPr>
            <a:spLocks noGrp="1"/>
          </p:cNvSpPr>
          <p:nvPr>
            <p:ph type="sldNum" sz="quarter" idx="5"/>
          </p:nvPr>
        </p:nvSpPr>
        <p:spPr bwMode="auto">
          <a:noFill/>
          <a:ln>
            <a:miter lim="800000"/>
            <a:headEnd/>
            <a:tailEnd/>
          </a:ln>
        </p:spPr>
        <p:txBody>
          <a:bodyPr/>
          <a:lstStyle/>
          <a:p>
            <a:fld id="{BCFDDFA9-6635-494A-ADE9-5DAAFC7F1C81}" type="slidenum">
              <a:rPr lang="en-US" smtClean="0">
                <a:latin typeface="Arial" pitchFamily="34" charset="0"/>
                <a:ea typeface="ＭＳ Ｐゴシック" pitchFamily="1" charset="-128"/>
              </a:rPr>
              <a:pPr/>
              <a:t>8</a:t>
            </a:fld>
            <a:endParaRPr lang="en-US" smtClean="0">
              <a:latin typeface="Arial" pitchFamily="34" charset="0"/>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video we have produced designed</a:t>
            </a:r>
            <a:r>
              <a:rPr lang="en-US" baseline="0" dirty="0" smtClean="0"/>
              <a:t> for patients to understand pain.  In our pilot project, the residency clinics in the Portland Service area are prescribing this video and having their patients watch it in the treatment room.</a:t>
            </a:r>
            <a:endParaRPr lang="en-US" dirty="0"/>
          </a:p>
        </p:txBody>
      </p:sp>
      <p:sp>
        <p:nvSpPr>
          <p:cNvPr id="4" name="Slide Number Placeholder 3"/>
          <p:cNvSpPr>
            <a:spLocks noGrp="1"/>
          </p:cNvSpPr>
          <p:nvPr>
            <p:ph type="sldNum" sz="quarter" idx="10"/>
          </p:nvPr>
        </p:nvSpPr>
        <p:spPr/>
        <p:txBody>
          <a:bodyPr/>
          <a:lstStyle/>
          <a:p>
            <a:fld id="{AECC7F86-9BA7-4440-BB8F-BE250131992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r>
              <a:rPr lang="en-US" dirty="0" smtClean="0"/>
              <a:t>So let’s talk about how pain is produced</a:t>
            </a:r>
            <a:r>
              <a:rPr lang="en-US" baseline="0" dirty="0" smtClean="0"/>
              <a:t> in the brain</a:t>
            </a:r>
          </a:p>
          <a:p>
            <a:endParaRPr lang="en-US" baseline="0" dirty="0" smtClean="0"/>
          </a:p>
          <a:p>
            <a:endParaRPr lang="en-US" baseline="0" dirty="0" smtClean="0"/>
          </a:p>
          <a:p>
            <a:pPr lvl="1">
              <a:defRPr/>
            </a:pPr>
            <a:r>
              <a:rPr lang="en-US" b="1" dirty="0" smtClean="0">
                <a:ea typeface="+mn-ea"/>
                <a:cs typeface="+mn-cs"/>
              </a:rPr>
              <a:t>When a danger signal is generated by the body it goes up to the brain and the brain responds to the information and decide if there is a threat, “am I harmed?”</a:t>
            </a:r>
          </a:p>
          <a:p>
            <a:pPr lvl="1">
              <a:defRPr/>
            </a:pPr>
            <a:endParaRPr lang="en-US" b="1" dirty="0" smtClean="0">
              <a:ea typeface="+mn-ea"/>
              <a:cs typeface="+mn-cs"/>
            </a:endParaRPr>
          </a:p>
          <a:p>
            <a:pPr lvl="1">
              <a:defRPr/>
            </a:pPr>
            <a:r>
              <a:rPr lang="en-US" b="1" dirty="0" smtClean="0">
                <a:ea typeface="+mn-ea"/>
                <a:cs typeface="+mn-cs"/>
              </a:rPr>
              <a:t>In the brain pain is processed by different parts that decide how important that information is.  This is what happens during normal function, it’s our way of paying attention when</a:t>
            </a:r>
            <a:r>
              <a:rPr lang="en-US" b="1" baseline="0" dirty="0" smtClean="0">
                <a:ea typeface="+mn-ea"/>
                <a:cs typeface="+mn-cs"/>
              </a:rPr>
              <a:t> there is harm.   The pain response is created so we will do what we need to protect ourselves</a:t>
            </a:r>
            <a:r>
              <a:rPr lang="en-US" b="1" dirty="0" smtClean="0">
                <a:ea typeface="+mn-ea"/>
                <a:cs typeface="+mn-cs"/>
              </a:rPr>
              <a:t>.</a:t>
            </a:r>
          </a:p>
          <a:p>
            <a:pPr lvl="1">
              <a:defRPr/>
            </a:pPr>
            <a:endParaRPr lang="en-US" dirty="0" smtClean="0">
              <a:ea typeface="+mn-ea"/>
              <a:cs typeface="+mn-cs"/>
            </a:endParaRPr>
          </a:p>
          <a:p>
            <a:pPr lvl="1">
              <a:defRPr/>
            </a:pPr>
            <a:endParaRPr lang="en-US" dirty="0" smtClean="0">
              <a:ea typeface="+mn-ea"/>
              <a:cs typeface="+mn-cs"/>
            </a:endParaRPr>
          </a:p>
          <a:p>
            <a:pPr lvl="1">
              <a:defRPr/>
            </a:pPr>
            <a:endParaRPr lang="en-US" dirty="0" smtClean="0">
              <a:ea typeface="+mn-ea"/>
              <a:cs typeface="+mn-cs"/>
            </a:endParaRPr>
          </a:p>
          <a:p>
            <a:pPr lvl="1">
              <a:defRPr/>
            </a:pPr>
            <a:r>
              <a:rPr lang="en-US" dirty="0" smtClean="0">
                <a:ea typeface="+mn-ea"/>
                <a:cs typeface="+mn-cs"/>
              </a:rPr>
              <a:t>Let's use the example of an ankle sprain.</a:t>
            </a:r>
            <a:r>
              <a:rPr lang="en-US" sz="1100" dirty="0" smtClean="0"/>
              <a:t> </a:t>
            </a:r>
          </a:p>
          <a:p>
            <a:pPr>
              <a:defRPr/>
            </a:pPr>
            <a:r>
              <a:rPr lang="en-US" dirty="0" smtClean="0">
                <a:ea typeface="+mn-ea"/>
                <a:cs typeface="+mn-cs"/>
              </a:rPr>
              <a:t>You are walking down the street and you suddenly step on an uneven patch of sidewalk and roll your ankle.</a:t>
            </a:r>
          </a:p>
          <a:p>
            <a:pPr>
              <a:defRPr/>
            </a:pPr>
            <a:r>
              <a:rPr lang="en-US" dirty="0" smtClean="0">
                <a:ea typeface="+mn-ea"/>
                <a:cs typeface="+mn-cs"/>
              </a:rPr>
              <a:t>The danger message travels up to your brain.  First it goes to the relay center, where the signal is sent</a:t>
            </a:r>
            <a:r>
              <a:rPr lang="en-US" baseline="0" dirty="0" smtClean="0">
                <a:ea typeface="+mn-ea"/>
                <a:cs typeface="+mn-cs"/>
              </a:rPr>
              <a:t> to all the important areas.  The sensing part tells us:  outside of L ankle, severe stretching sensation.  The feeling part say:  “</a:t>
            </a:r>
            <a:r>
              <a:rPr lang="en-US" baseline="0" dirty="0" err="1" smtClean="0">
                <a:ea typeface="+mn-ea"/>
                <a:cs typeface="+mn-cs"/>
              </a:rPr>
              <a:t>Oooh</a:t>
            </a:r>
            <a:r>
              <a:rPr lang="en-US" baseline="0" dirty="0" smtClean="0">
                <a:ea typeface="+mn-ea"/>
                <a:cs typeface="+mn-cs"/>
              </a:rPr>
              <a:t>, that felt funny, respond quickly so you can protect yourself” and sends information so blood can rush to your muscles so you can quickly react and get off your foot, out of traffic.</a:t>
            </a:r>
          </a:p>
          <a:p>
            <a:pPr>
              <a:defRPr/>
            </a:pPr>
            <a:r>
              <a:rPr lang="en-US" baseline="0" dirty="0" smtClean="0">
                <a:ea typeface="+mn-ea"/>
                <a:cs typeface="+mn-cs"/>
              </a:rPr>
              <a:t>The moving part quickly unloads weight from that ankle, checks to see what actually occurred</a:t>
            </a:r>
          </a:p>
          <a:p>
            <a:pPr>
              <a:defRPr/>
            </a:pPr>
            <a:r>
              <a:rPr lang="en-US" baseline="0" dirty="0" smtClean="0">
                <a:ea typeface="+mn-ea"/>
                <a:cs typeface="+mn-cs"/>
              </a:rPr>
              <a:t>Thinking part determines:  “when the outside of the ankle stretches too much while I am standing upright, that means I sprained my ankle.  yes, I sprained my ankle”</a:t>
            </a:r>
          </a:p>
          <a:p>
            <a:pPr>
              <a:defRPr/>
            </a:pPr>
            <a:r>
              <a:rPr lang="en-US" baseline="0" dirty="0" smtClean="0">
                <a:ea typeface="+mn-ea"/>
                <a:cs typeface="+mn-cs"/>
              </a:rPr>
              <a:t>Memory parts might weigh in:  I did that last year, I’m in for trouble</a:t>
            </a:r>
          </a:p>
          <a:p>
            <a:pPr>
              <a:defRPr/>
            </a:pPr>
            <a:endParaRPr lang="en-US" baseline="0" dirty="0" smtClean="0">
              <a:ea typeface="+mn-ea"/>
              <a:cs typeface="+mn-cs"/>
            </a:endParaRPr>
          </a:p>
          <a:p>
            <a:pPr>
              <a:defRPr/>
            </a:pPr>
            <a:r>
              <a:rPr lang="en-US" baseline="0" dirty="0" smtClean="0">
                <a:ea typeface="+mn-ea"/>
                <a:cs typeface="+mn-cs"/>
              </a:rPr>
              <a:t>And all of this comes together and the brain determines: yes this is a problem, and creates the pain response so we will be careful on that foot for a while. </a:t>
            </a:r>
            <a:r>
              <a:rPr lang="en-US" dirty="0" smtClean="0">
                <a:ea typeface="+mn-ea"/>
                <a:cs typeface="+mn-cs"/>
              </a:rPr>
              <a:t>All of this happens in a split second.</a:t>
            </a:r>
          </a:p>
          <a:p>
            <a:pPr>
              <a:defRPr/>
            </a:pPr>
            <a:r>
              <a:rPr lang="en-US" dirty="0" smtClean="0">
                <a:ea typeface="+mn-ea"/>
                <a:cs typeface="+mn-cs"/>
              </a:rPr>
              <a:t>Essentially, the body sends a danger signal the brain and the brain sends a message back to the body to  do something to protect itself. </a:t>
            </a:r>
          </a:p>
          <a:p>
            <a:pPr>
              <a:defRPr/>
            </a:pPr>
            <a:r>
              <a:rPr lang="en-US" dirty="0" smtClean="0">
                <a:ea typeface="+mn-ea"/>
                <a:cs typeface="+mn-cs"/>
              </a:rPr>
              <a:t> </a:t>
            </a:r>
          </a:p>
          <a:p>
            <a:pPr>
              <a:defRPr/>
            </a:pPr>
            <a:endParaRPr lang="en-US" dirty="0"/>
          </a:p>
        </p:txBody>
      </p:sp>
      <p:sp>
        <p:nvSpPr>
          <p:cNvPr id="81924" name="Slide Number Placeholder 3"/>
          <p:cNvSpPr>
            <a:spLocks noGrp="1"/>
          </p:cNvSpPr>
          <p:nvPr>
            <p:ph type="sldNum" sz="quarter" idx="5"/>
          </p:nvPr>
        </p:nvSpPr>
        <p:spPr bwMode="auto">
          <a:noFill/>
          <a:ln>
            <a:miter lim="800000"/>
            <a:headEnd/>
            <a:tailEnd/>
          </a:ln>
        </p:spPr>
        <p:txBody>
          <a:bodyPr/>
          <a:lstStyle/>
          <a:p>
            <a:fld id="{6F623FD1-39DF-46E4-9910-1C2170211C12}" type="slidenum">
              <a:rPr lang="en-US" smtClean="0">
                <a:latin typeface="Arial" pitchFamily="34" charset="0"/>
                <a:ea typeface="ＭＳ Ｐゴシック" charset="-128"/>
              </a:rPr>
              <a:pPr/>
              <a:t>10</a:t>
            </a:fld>
            <a:endParaRPr lang="en-US" smtClean="0">
              <a:latin typeface="Arial" pitchFamily="34" charset="0"/>
              <a:ea typeface="ＭＳ Ｐゴシック" charset="-128"/>
            </a:endParaRPr>
          </a:p>
        </p:txBody>
      </p:sp>
    </p:spTree>
    <p:extLst>
      <p:ext uri="{BB962C8B-B14F-4D97-AF65-F5344CB8AC3E}">
        <p14:creationId xmlns="" xmlns:p14="http://schemas.microsoft.com/office/powerpoint/2010/main" xmlns:mv="urn:schemas-microsoft-com:mac:vml" xmlns:mc="http://schemas.openxmlformats.org/markup-compatibility/2006" val="334223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106B4A3-4212-4E39-93DE-E053E8F69C28}" type="datetimeFigureOut">
              <a:rPr lang="en-US" smtClean="0"/>
              <a:pPr/>
              <a:t>5/28/2015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kumimoji="0"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DCDF73-85D2-4237-9B32-053DBDB0C312}"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6B4A3-4212-4E39-93DE-E053E8F69C28}"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6B4A3-4212-4E39-93DE-E053E8F69C28}"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10" name="Picture 9" descr="blue background.png"/>
          <p:cNvPicPr>
            <a:picLocks noChangeAspect="1"/>
          </p:cNvPicPr>
          <p:nvPr userDrawn="1"/>
        </p:nvPicPr>
        <p:blipFill>
          <a:blip r:embed="rId2" cstate="screen"/>
          <a:srcRect/>
          <a:stretch>
            <a:fillRect/>
          </a:stretch>
        </p:blipFill>
        <p:spPr>
          <a:xfrm>
            <a:off x="0" y="1295400"/>
            <a:ext cx="9144000" cy="55626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84ADFA-44CD-4CF3-9C64-C14D28F32E3C}" type="datetime1">
              <a:rPr lang="en-US" smtClean="0"/>
              <a:pPr/>
              <a:t>5/28/2015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7BB5831-5223-4A44-9245-133E3842A435}" type="slidenum">
              <a:rPr lang="en-US" smtClean="0"/>
              <a:pPr/>
              <a:t>‹#›</a:t>
            </a:fld>
            <a:endParaRPr lang="en-US"/>
          </a:p>
        </p:txBody>
      </p:sp>
      <p:pic>
        <p:nvPicPr>
          <p:cNvPr id="9" name="Picture 3"/>
          <p:cNvPicPr>
            <a:picLocks noChangeAspect="1" noChangeArrowheads="1"/>
          </p:cNvPicPr>
          <p:nvPr userDrawn="1"/>
        </p:nvPicPr>
        <p:blipFill>
          <a:blip r:embed="rId3" cstate="email"/>
          <a:srcRect/>
          <a:stretch>
            <a:fillRect/>
          </a:stretch>
        </p:blipFill>
        <p:spPr bwMode="auto">
          <a:xfrm>
            <a:off x="7077075" y="152400"/>
            <a:ext cx="1838325" cy="371475"/>
          </a:xfrm>
          <a:prstGeom prst="rect">
            <a:avLst/>
          </a:prstGeom>
          <a:noFill/>
          <a:ln w="9525">
            <a:noFill/>
            <a:miter lim="800000"/>
            <a:headEnd/>
            <a:tailEnd/>
          </a:ln>
          <a:effectLst/>
        </p:spPr>
      </p:pic>
      <p:sp>
        <p:nvSpPr>
          <p:cNvPr id="12" name="Content Placeholder 11"/>
          <p:cNvSpPr>
            <a:spLocks noGrp="1"/>
          </p:cNvSpPr>
          <p:nvPr>
            <p:ph sz="quarter" idx="13"/>
          </p:nvPr>
        </p:nvSpPr>
        <p:spPr>
          <a:xfrm>
            <a:off x="457200" y="1600200"/>
            <a:ext cx="8229600" cy="45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7772400" cy="4114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106B4A3-4212-4E39-93DE-E053E8F69C28}" type="datetimeFigureOut">
              <a:rPr lang="en-US" smtClean="0"/>
              <a:pPr/>
              <a:t>5/28/2015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106B4A3-4212-4E39-93DE-E053E8F69C28}" type="datetimeFigureOut">
              <a:rPr lang="en-US" smtClean="0"/>
              <a:pPr/>
              <a:t>5/28/2015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kumimoji="0" lang="en-US"/>
          </a:p>
        </p:txBody>
      </p:sp>
      <p:sp>
        <p:nvSpPr>
          <p:cNvPr id="6" name="Slide Number Placeholder 5"/>
          <p:cNvSpPr>
            <a:spLocks noGrp="1"/>
          </p:cNvSpPr>
          <p:nvPr>
            <p:ph type="sldNum" sz="quarter" idx="12"/>
          </p:nvPr>
        </p:nvSpPr>
        <p:spPr>
          <a:xfrm>
            <a:off x="8451056" y="809624"/>
            <a:ext cx="502920" cy="300831"/>
          </a:xfrm>
        </p:spPr>
        <p:txBody>
          <a:bodyPr/>
          <a:lstStyle/>
          <a:p>
            <a:fld id="{A3DCDF73-85D2-4237-9B32-053DBDB0C312}" type="slidenum">
              <a:rPr kumimoji="0" lang="en-US" smtClean="0"/>
              <a:pPr/>
              <a:t>‹#›</a:t>
            </a:fld>
            <a:endParaRPr kumimoji="0"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106B4A3-4212-4E39-93DE-E053E8F69C28}" type="datetimeFigureOut">
              <a:rPr lang="en-US" smtClean="0"/>
              <a:pPr/>
              <a:t>5/28/2015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kumimoji="0" lang="en-US"/>
          </a:p>
        </p:txBody>
      </p:sp>
      <p:sp>
        <p:nvSpPr>
          <p:cNvPr id="7" name="Slide Number Placeholder 6"/>
          <p:cNvSpPr>
            <a:spLocks noGrp="1"/>
          </p:cNvSpPr>
          <p:nvPr>
            <p:ph type="sldNum" sz="quarter" idx="12"/>
          </p:nvPr>
        </p:nvSpPr>
        <p:spPr>
          <a:xfrm>
            <a:off x="7589520" y="6480969"/>
            <a:ext cx="502920" cy="301752"/>
          </a:xfrm>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106B4A3-4212-4E39-93DE-E053E8F69C28}" type="datetimeFigureOut">
              <a:rPr lang="en-US" smtClean="0"/>
              <a:pPr/>
              <a:t>5/28/2015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kumimoji="0"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06B4A3-4212-4E39-93DE-E053E8F69C28}" type="datetimeFigureOut">
              <a:rPr lang="en-US" smtClean="0"/>
              <a:pPr/>
              <a:t>5/28/2015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106B4A3-4212-4E39-93DE-E053E8F69C28}" type="datetimeFigureOut">
              <a:rPr lang="en-US" smtClean="0"/>
              <a:pPr/>
              <a:t>5/28/2015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kumimoji="0" lang="en-US"/>
          </a:p>
        </p:txBody>
      </p:sp>
      <p:sp>
        <p:nvSpPr>
          <p:cNvPr id="4" name="Slide Number Placeholder 3"/>
          <p:cNvSpPr>
            <a:spLocks noGrp="1"/>
          </p:cNvSpPr>
          <p:nvPr>
            <p:ph type="sldNum" sz="quarter" idx="12"/>
          </p:nvPr>
        </p:nvSpPr>
        <p:spPr>
          <a:xfrm>
            <a:off x="7589520" y="6480969"/>
            <a:ext cx="502920" cy="301752"/>
          </a:xfrm>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106B4A3-4212-4E39-93DE-E053E8F69C28}" type="datetimeFigureOut">
              <a:rPr lang="en-US" smtClean="0"/>
              <a:pPr/>
              <a:t>5/28/2015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kumimoji="0"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106B4A3-4212-4E39-93DE-E053E8F69C28}" type="datetimeFigureOut">
              <a:rPr lang="en-US" smtClean="0"/>
              <a:pPr/>
              <a:t>5/28/2015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kumimoji="0"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pPr/>
              <a:t>5/28/2015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0"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3DCDF73-85D2-4237-9B32-053DBDB0C312}" type="slidenum">
              <a:rPr kumimoji="0" lang="en-US" smtClean="0"/>
              <a:pPr/>
              <a:t>‹#›</a:t>
            </a:fld>
            <a:endParaRPr kumimoji="0" lang="en-US"/>
          </a:p>
        </p:txBody>
      </p:sp>
      <p:sp>
        <p:nvSpPr>
          <p:cNvPr id="10" name="Rectangle 11"/>
          <p:cNvSpPr>
            <a:spLocks noChangeArrowheads="1"/>
          </p:cNvSpPr>
          <p:nvPr userDrawn="1"/>
        </p:nvSpPr>
        <p:spPr bwMode="auto">
          <a:xfrm>
            <a:off x="0" y="0"/>
            <a:ext cx="9144000" cy="1482725"/>
          </a:xfrm>
          <a:prstGeom prst="rect">
            <a:avLst/>
          </a:prstGeom>
          <a:solidFill>
            <a:schemeClr val="bg1"/>
          </a:solidFill>
          <a:ln w="9525">
            <a:noFill/>
            <a:miter lim="800000"/>
            <a:headEnd/>
            <a:tailEnd/>
          </a:ln>
          <a:effectLst/>
        </p:spPr>
        <p:txBody>
          <a:bodyPr wrap="none" anchor="ctr"/>
          <a:lstStyle/>
          <a:p>
            <a:endParaRPr lang="en-US"/>
          </a:p>
        </p:txBody>
      </p:sp>
      <p:pic>
        <p:nvPicPr>
          <p:cNvPr id="12" name="Picture 7" descr="BlueSunField"/>
          <p:cNvPicPr>
            <a:picLocks noChangeAspect="1" noChangeArrowheads="1"/>
          </p:cNvPicPr>
          <p:nvPr userDrawn="1"/>
        </p:nvPicPr>
        <p:blipFill>
          <a:blip r:embed="rId15" cstate="print"/>
          <a:srcRect t="21074"/>
          <a:stretch>
            <a:fillRect/>
          </a:stretch>
        </p:blipFill>
        <p:spPr bwMode="auto">
          <a:xfrm>
            <a:off x="0" y="1447800"/>
            <a:ext cx="9144000" cy="5424488"/>
          </a:xfrm>
          <a:prstGeom prst="rect">
            <a:avLst/>
          </a:prstGeom>
          <a:noFill/>
        </p:spPr>
      </p:pic>
      <p:pic>
        <p:nvPicPr>
          <p:cNvPr id="15" name="Picture 8" descr="PH&amp;SCorporate"/>
          <p:cNvPicPr>
            <a:picLocks noChangeAspect="1" noChangeArrowheads="1"/>
          </p:cNvPicPr>
          <p:nvPr userDrawn="1"/>
        </p:nvPicPr>
        <p:blipFill>
          <a:blip r:embed="rId16" cstate="print"/>
          <a:srcRect/>
          <a:stretch>
            <a:fillRect/>
          </a:stretch>
        </p:blipFill>
        <p:spPr bwMode="auto">
          <a:xfrm>
            <a:off x="6553200" y="374650"/>
            <a:ext cx="1943100" cy="387350"/>
          </a:xfrm>
          <a:prstGeom prst="rect">
            <a:avLst/>
          </a:prstGeom>
          <a:noFill/>
        </p:spPr>
      </p:pic>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audio" Target="../media/media1.wma"/><Relationship Id="rId6" Type="http://schemas.openxmlformats.org/officeDocument/2006/relationships/image" Target="../media/image11.png"/><Relationship Id="rId5" Type="http://schemas.microsoft.com/office/2007/relationships/media" Target="../media/media1.wma"/><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nap.edu"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providenceoregon.org/video/pain"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525000" cy="7370763"/>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0" y="0"/>
            <a:ext cx="9525000" cy="7256463"/>
          </a:xfrm>
          <a:prstGeom prst="rect">
            <a:avLst/>
          </a:prstGeom>
          <a:noFill/>
          <a:ln w="9525">
            <a:noFill/>
            <a:miter lim="800000"/>
            <a:headEnd/>
            <a:tailEnd/>
          </a:ln>
        </p:spPr>
      </p:pic>
      <p:sp>
        <p:nvSpPr>
          <p:cNvPr id="4" name="TextBox 3"/>
          <p:cNvSpPr txBox="1"/>
          <p:nvPr/>
        </p:nvSpPr>
        <p:spPr>
          <a:xfrm>
            <a:off x="5791200" y="5791200"/>
            <a:ext cx="3352800" cy="369332"/>
          </a:xfrm>
          <a:prstGeom prst="rect">
            <a:avLst/>
          </a:prstGeom>
          <a:noFill/>
        </p:spPr>
        <p:txBody>
          <a:bodyPr wrap="square" rtlCol="0">
            <a:spAutoFit/>
          </a:bodyPr>
          <a:lstStyle/>
          <a:p>
            <a:r>
              <a:rPr lang="en-US" dirty="0" smtClean="0"/>
              <a:t>Brian </a:t>
            </a:r>
            <a:r>
              <a:rPr lang="en-US" dirty="0" err="1" smtClean="0"/>
              <a:t>Saling,DPT</a:t>
            </a:r>
            <a:r>
              <a:rPr lang="en-US" dirty="0" smtClean="0"/>
              <a:t>, OCS, COMT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pain is produced</a:t>
            </a:r>
            <a:endParaRPr lang="en-US" dirty="0"/>
          </a:p>
        </p:txBody>
      </p:sp>
      <p:pic>
        <p:nvPicPr>
          <p:cNvPr id="1026" name="Picture 2"/>
          <p:cNvPicPr>
            <a:picLocks noGrp="1" noChangeAspect="1" noChangeArrowheads="1"/>
          </p:cNvPicPr>
          <p:nvPr>
            <p:ph sz="quarter" idx="13"/>
          </p:nvPr>
        </p:nvPicPr>
        <p:blipFill>
          <a:blip r:embed="rId3" cstate="print"/>
          <a:stretch>
            <a:fillRect/>
          </a:stretch>
        </p:blipFill>
        <p:spPr bwMode="auto">
          <a:xfrm>
            <a:off x="4076762" y="3229057"/>
            <a:ext cx="990476" cy="1314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533400" y="762000"/>
            <a:ext cx="8382000" cy="1066800"/>
          </a:xfrm>
          <a:prstGeom prst="rect">
            <a:avLst/>
          </a:prstGeom>
        </p:spPr>
        <p:txBody>
          <a:bodyPr>
            <a:normAutofit fontScale="97500"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8981D"/>
                </a:solidFill>
                <a:effectLst/>
                <a:uLnTx/>
                <a:uFillTx/>
                <a:latin typeface="+mj-lt"/>
                <a:ea typeface="+mj-ea"/>
                <a:cs typeface="+mj-cs"/>
              </a:rPr>
              <a:t>Brain centers often associated with pain</a:t>
            </a:r>
            <a:endParaRPr kumimoji="0" lang="en-US" sz="3600" b="0" i="0" u="none" strike="noStrike" kern="0" cap="none" spc="0" normalizeH="0" baseline="0" noProof="0" dirty="0">
              <a:ln>
                <a:noFill/>
              </a:ln>
              <a:solidFill>
                <a:srgbClr val="F8981D"/>
              </a:solidFill>
              <a:effectLst/>
              <a:uLnTx/>
              <a:uFillTx/>
              <a:latin typeface="+mj-lt"/>
              <a:ea typeface="+mj-ea"/>
              <a:cs typeface="+mj-cs"/>
            </a:endParaRPr>
          </a:p>
        </p:txBody>
      </p:sp>
      <p:sp>
        <p:nvSpPr>
          <p:cNvPr id="3" name="Content Placeholder 2"/>
          <p:cNvSpPr txBox="1">
            <a:spLocks/>
          </p:cNvSpPr>
          <p:nvPr/>
        </p:nvSpPr>
        <p:spPr>
          <a:xfrm>
            <a:off x="533400" y="2057400"/>
            <a:ext cx="8042276" cy="4343400"/>
          </a:xfrm>
          <a:prstGeom prst="rect">
            <a:avLst/>
          </a:prstGeom>
        </p:spPr>
        <p:txBody>
          <a:bodyPr>
            <a:normAutofit fontScale="62500" lnSpcReduction="20000"/>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bg1"/>
                </a:solidFill>
                <a:effectLst/>
                <a:uLnTx/>
                <a:uFillTx/>
                <a:latin typeface="+mn-lt"/>
                <a:ea typeface="+mn-ea"/>
                <a:cs typeface="+mn-cs"/>
              </a:rPr>
              <a:t>Thalamus and Hypothalamus: stress response, autonomic regulation, motivation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bg1"/>
                </a:solidFill>
                <a:effectLst/>
                <a:uLnTx/>
                <a:uFillTx/>
                <a:latin typeface="+mn-lt"/>
                <a:ea typeface="+mn-ea"/>
                <a:cs typeface="+mn-cs"/>
              </a:rPr>
              <a:t>Amygdala: fear, fear conditioning, addiction:   If you know it’s going to hurt, then it’s going to hurt!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bg1"/>
                </a:solidFill>
                <a:effectLst/>
                <a:uLnTx/>
                <a:uFillTx/>
                <a:latin typeface="+mn-lt"/>
                <a:ea typeface="+mn-ea"/>
                <a:cs typeface="+mn-cs"/>
              </a:rPr>
              <a:t>Sensory homunculus:  tells us where sensation occurs, This can become blurred and “smudged” with changes in movement habits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bg1"/>
                </a:solidFill>
                <a:effectLst/>
                <a:uLnTx/>
                <a:uFillTx/>
                <a:latin typeface="+mn-lt"/>
                <a:ea typeface="+mn-ea"/>
                <a:cs typeface="+mn-cs"/>
              </a:rPr>
              <a:t>Primary motor cortex: organizes and prepares for movement.  Affected by fear of hurting oneself</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bg1"/>
                </a:solidFill>
                <a:effectLst/>
                <a:uLnTx/>
                <a:uFillTx/>
                <a:latin typeface="+mn-lt"/>
                <a:ea typeface="+mn-ea"/>
                <a:cs typeface="+mn-cs"/>
              </a:rPr>
              <a:t>Prefrontal and frontal cortex: makes sense out of the situation, Decides if the danger signal is a real threat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bg1"/>
                </a:solidFill>
                <a:effectLst/>
                <a:uLnTx/>
                <a:uFillTx/>
                <a:latin typeface="+mn-lt"/>
                <a:ea typeface="+mn-ea"/>
                <a:cs typeface="+mn-cs"/>
              </a:rPr>
              <a:t>Cingulate  cortex: concentration and focus, affected by attention to pain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bg1"/>
                </a:solidFill>
                <a:effectLst/>
                <a:uLnTx/>
                <a:uFillTx/>
                <a:latin typeface="+mn-lt"/>
                <a:ea typeface="+mn-ea"/>
                <a:cs typeface="+mn-cs"/>
              </a:rPr>
              <a:t>Cerebellum: Perception of movement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bg1"/>
                </a:solidFill>
                <a:effectLst/>
                <a:uLnTx/>
                <a:uFillTx/>
                <a:latin typeface="+mn-lt"/>
                <a:ea typeface="+mn-ea"/>
                <a:cs typeface="+mn-cs"/>
              </a:rPr>
              <a:t>Hippocampus: memory, spatial cognition, fear conditioning: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0"/>
            <a:ext cx="8229600" cy="884238"/>
          </a:xfrm>
        </p:spPr>
        <p:txBody>
          <a:bodyPr>
            <a:noAutofit/>
          </a:bodyPr>
          <a:lstStyle/>
          <a:p>
            <a:r>
              <a:rPr lang="en-US" sz="3600" dirty="0" smtClean="0"/>
              <a:t>Stress response creates chemical </a:t>
            </a:r>
            <a:br>
              <a:rPr lang="en-US" sz="3600" dirty="0" smtClean="0"/>
            </a:br>
            <a:r>
              <a:rPr lang="en-US" sz="3600" dirty="0" smtClean="0"/>
              <a:t>changes that cause pain</a:t>
            </a:r>
            <a:endParaRPr lang="en-US" sz="3600" dirty="0"/>
          </a:p>
        </p:txBody>
      </p:sp>
      <p:sp>
        <p:nvSpPr>
          <p:cNvPr id="3" name="Date Placeholder 2"/>
          <p:cNvSpPr>
            <a:spLocks noGrp="1"/>
          </p:cNvSpPr>
          <p:nvPr>
            <p:ph type="dt" sz="half" idx="10"/>
          </p:nvPr>
        </p:nvSpPr>
        <p:spPr/>
        <p:txBody>
          <a:bodyPr/>
          <a:lstStyle/>
          <a:p>
            <a:fld id="{9D84ADFA-44CD-4CF3-9C64-C14D28F32E3C}" type="datetime1">
              <a:rPr lang="en-US" smtClean="0"/>
              <a:pPr/>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B5831-5223-4A44-9245-133E3842A435}" type="slidenum">
              <a:rPr lang="en-US" smtClean="0"/>
              <a:pPr/>
              <a:t>12</a:t>
            </a:fld>
            <a:endParaRPr lang="en-US"/>
          </a:p>
        </p:txBody>
      </p:sp>
      <p:sp>
        <p:nvSpPr>
          <p:cNvPr id="6" name="Content Placeholder 5"/>
          <p:cNvSpPr>
            <a:spLocks noGrp="1"/>
          </p:cNvSpPr>
          <p:nvPr>
            <p:ph sz="quarter" idx="13"/>
          </p:nvPr>
        </p:nvSpPr>
        <p:spPr/>
        <p:txBody>
          <a:bodyPr/>
          <a:lstStyle/>
          <a:p>
            <a:endParaRPr lang="en-US"/>
          </a:p>
        </p:txBody>
      </p:sp>
      <p:pic>
        <p:nvPicPr>
          <p:cNvPr id="7" name="Picture 6"/>
          <p:cNvPicPr>
            <a:picLocks noChangeAspect="1"/>
          </p:cNvPicPr>
          <p:nvPr/>
        </p:nvPicPr>
        <p:blipFill>
          <a:blip r:embed="rId3" cstate="print"/>
          <a:stretch>
            <a:fillRect/>
          </a:stretch>
        </p:blipFill>
        <p:spPr>
          <a:xfrm>
            <a:off x="0" y="1600200"/>
            <a:ext cx="9296400" cy="52578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754654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1752600"/>
          </a:xfrm>
        </p:spPr>
        <p:txBody>
          <a:bodyPr/>
          <a:lstStyle/>
          <a:p>
            <a:r>
              <a:rPr lang="en-US" dirty="0" smtClean="0"/>
              <a:t>Parts of the brain that </a:t>
            </a:r>
            <a:br>
              <a:rPr lang="en-US" dirty="0" smtClean="0"/>
            </a:br>
            <a:r>
              <a:rPr lang="en-US" dirty="0" smtClean="0"/>
              <a:t>contribute to pain</a:t>
            </a:r>
            <a:endParaRPr lang="en-US" dirty="0"/>
          </a:p>
        </p:txBody>
      </p:sp>
      <p:sp>
        <p:nvSpPr>
          <p:cNvPr id="3" name="Content Placeholder 2"/>
          <p:cNvSpPr>
            <a:spLocks noGrp="1"/>
          </p:cNvSpPr>
          <p:nvPr>
            <p:ph idx="1"/>
          </p:nvPr>
        </p:nvSpPr>
        <p:spPr>
          <a:xfrm>
            <a:off x="457200" y="2362200"/>
            <a:ext cx="7772400" cy="3657600"/>
          </a:xfrm>
        </p:spPr>
        <p:txBody>
          <a:bodyPr/>
          <a:lstStyle/>
          <a:p>
            <a:r>
              <a:rPr lang="en-US" dirty="0" smtClean="0"/>
              <a:t>Thinking</a:t>
            </a:r>
          </a:p>
          <a:p>
            <a:r>
              <a:rPr lang="en-US" dirty="0" smtClean="0"/>
              <a:t>Feeling</a:t>
            </a:r>
          </a:p>
          <a:p>
            <a:r>
              <a:rPr lang="en-US" dirty="0" smtClean="0"/>
              <a:t>Sensing</a:t>
            </a:r>
          </a:p>
          <a:p>
            <a:r>
              <a:rPr lang="en-US" dirty="0" smtClean="0"/>
              <a:t>Moving</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B5831-5223-4A44-9245-133E3842A43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Brain processes that </a:t>
            </a:r>
            <a:br>
              <a:rPr lang="en-US" dirty="0" smtClean="0"/>
            </a:br>
            <a:r>
              <a:rPr lang="en-US" dirty="0" smtClean="0"/>
              <a:t>affect pain:   </a:t>
            </a:r>
            <a:r>
              <a:rPr lang="en-US" dirty="0" smtClean="0"/>
              <a:t>Feeling</a:t>
            </a:r>
            <a:endParaRPr lang="en-US" dirty="0"/>
          </a:p>
        </p:txBody>
      </p:sp>
      <p:sp>
        <p:nvSpPr>
          <p:cNvPr id="9" name="Content Placeholder 8"/>
          <p:cNvSpPr>
            <a:spLocks noGrp="1"/>
          </p:cNvSpPr>
          <p:nvPr>
            <p:ph idx="1"/>
          </p:nvPr>
        </p:nvSpPr>
        <p:spPr>
          <a:xfrm>
            <a:off x="457200" y="5791200"/>
            <a:ext cx="8001000" cy="334963"/>
          </a:xfrm>
        </p:spPr>
        <p:txBody>
          <a:bodyPr>
            <a:normAutofit fontScale="62500" lnSpcReduction="20000"/>
          </a:bodyPr>
          <a:lstStyle/>
          <a:p>
            <a:pPr>
              <a:buNone/>
            </a:pPr>
            <a:r>
              <a:rPr lang="en-US" dirty="0" smtClean="0"/>
              <a:t>				</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24A29A-1870-4943-ACB5-3BD19D29DCD4}" type="datetime1">
              <a:rPr lang="en-US" smtClean="0"/>
              <a:pPr/>
              <a:t>5/28/2015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B5831-5223-4A44-9245-133E3842A435}" type="slidenum">
              <a:rPr lang="en-US" smtClean="0"/>
              <a:pPr/>
              <a:t>14</a:t>
            </a:fld>
            <a:endParaRPr lang="en-US"/>
          </a:p>
        </p:txBody>
      </p:sp>
      <p:sp>
        <p:nvSpPr>
          <p:cNvPr id="8" name="TextBox 7"/>
          <p:cNvSpPr txBox="1"/>
          <p:nvPr/>
        </p:nvSpPr>
        <p:spPr>
          <a:xfrm>
            <a:off x="457200" y="1828800"/>
            <a:ext cx="7772400" cy="4339650"/>
          </a:xfrm>
          <a:prstGeom prst="rect">
            <a:avLst/>
          </a:prstGeom>
          <a:noFill/>
        </p:spPr>
        <p:txBody>
          <a:bodyPr wrap="square" rtlCol="0">
            <a:spAutoFit/>
          </a:bodyPr>
          <a:lstStyle/>
          <a:p>
            <a:pPr algn="ctr"/>
            <a:r>
              <a:rPr lang="en-US" sz="4800" b="1" dirty="0" smtClean="0">
                <a:solidFill>
                  <a:schemeClr val="bg1"/>
                </a:solidFill>
              </a:rPr>
              <a:t>Worse Pain:</a:t>
            </a:r>
          </a:p>
          <a:p>
            <a:pPr algn="ctr"/>
            <a:r>
              <a:rPr lang="en-US" sz="4800" b="1" dirty="0" smtClean="0">
                <a:solidFill>
                  <a:schemeClr val="bg1"/>
                </a:solidFill>
              </a:rPr>
              <a:t>	</a:t>
            </a:r>
          </a:p>
          <a:p>
            <a:pPr>
              <a:buFont typeface="Arial"/>
              <a:buChar char="•"/>
            </a:pPr>
            <a:r>
              <a:rPr lang="en-US" sz="3600" dirty="0" smtClean="0">
                <a:solidFill>
                  <a:schemeClr val="bg1"/>
                </a:solidFill>
              </a:rPr>
              <a:t>Fears about the impact of pain on 	your future</a:t>
            </a:r>
          </a:p>
          <a:p>
            <a:pPr>
              <a:buFont typeface="Arial"/>
              <a:buChar char="•"/>
            </a:pPr>
            <a:r>
              <a:rPr lang="en-US" sz="3600" dirty="0" smtClean="0">
                <a:solidFill>
                  <a:schemeClr val="bg1"/>
                </a:solidFill>
              </a:rPr>
              <a:t>Fear that doing something specific 	will hurt because it hurt before</a:t>
            </a:r>
          </a:p>
          <a:p>
            <a:pPr>
              <a:buFont typeface="Arial"/>
              <a:buChar char="•"/>
            </a:pPr>
            <a:r>
              <a:rPr lang="en-US" sz="3600" dirty="0" smtClean="0">
                <a:solidFill>
                  <a:schemeClr val="bg1"/>
                </a:solidFill>
              </a:rPr>
              <a:t>Hopelessness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Brain processes that </a:t>
            </a:r>
            <a:br>
              <a:rPr lang="en-US" dirty="0" smtClean="0"/>
            </a:br>
            <a:r>
              <a:rPr lang="en-US" dirty="0" smtClean="0"/>
              <a:t>affect pain:   </a:t>
            </a:r>
            <a:r>
              <a:rPr lang="en-US" dirty="0" smtClean="0"/>
              <a:t>Feeling</a:t>
            </a:r>
            <a:endParaRPr lang="en-US" dirty="0"/>
          </a:p>
        </p:txBody>
      </p:sp>
      <p:sp>
        <p:nvSpPr>
          <p:cNvPr id="8" name="Content Placeholder 7"/>
          <p:cNvSpPr>
            <a:spLocks noGrp="1"/>
          </p:cNvSpPr>
          <p:nvPr>
            <p:ph idx="1"/>
          </p:nvPr>
        </p:nvSpPr>
        <p:spPr>
          <a:xfrm>
            <a:off x="457200" y="1219200"/>
            <a:ext cx="8229600" cy="4906963"/>
          </a:xfrm>
        </p:spPr>
        <p:txBody>
          <a:bodyPr>
            <a:normAutofit/>
          </a:bodyPr>
          <a:lstStyle/>
          <a:p>
            <a:pPr algn="ctr">
              <a:buNone/>
            </a:pPr>
            <a:endParaRPr lang="en-US" sz="4800" b="1" dirty="0" smtClean="0"/>
          </a:p>
          <a:p>
            <a:pPr algn="ctr">
              <a:buNone/>
            </a:pPr>
            <a:r>
              <a:rPr lang="en-US" sz="4800" b="1" dirty="0" smtClean="0"/>
              <a:t>Less pain</a:t>
            </a:r>
          </a:p>
          <a:p>
            <a:pPr lvl="1">
              <a:buFont typeface="Arial"/>
              <a:buChar char="•"/>
            </a:pPr>
            <a:r>
              <a:rPr lang="en-US" dirty="0" smtClean="0"/>
              <a:t>Decreasing your pain be decreasing your  stress</a:t>
            </a:r>
          </a:p>
          <a:p>
            <a:pPr lvl="1">
              <a:buFont typeface="Arial"/>
              <a:buChar char="•"/>
            </a:pPr>
            <a:r>
              <a:rPr lang="en-US" dirty="0" smtClean="0"/>
              <a:t>Having less fear of pain by understanding pain</a:t>
            </a:r>
          </a:p>
          <a:p>
            <a:pPr lvl="1">
              <a:buFont typeface="Arial"/>
              <a:buChar char="•"/>
            </a:pPr>
            <a:r>
              <a:rPr lang="en-US" dirty="0" smtClean="0"/>
              <a:t>Hopefulness about your ability to make things better</a:t>
            </a:r>
          </a:p>
          <a:p>
            <a:pPr lvl="1"/>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24A29A-1870-4943-ACB5-3BD19D29DCD4}" type="datetime1">
              <a:rPr lang="en-US" smtClean="0"/>
              <a:pPr/>
              <a:t>5/28/2015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B5831-5223-4A44-9245-133E3842A43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Brain processes that </a:t>
            </a:r>
            <a:br>
              <a:rPr lang="en-US" dirty="0" smtClean="0"/>
            </a:br>
            <a:r>
              <a:rPr lang="en-US" dirty="0" smtClean="0"/>
              <a:t>affect pain:  </a:t>
            </a:r>
            <a:r>
              <a:rPr lang="en-US" dirty="0" smtClean="0"/>
              <a:t>Sensing</a:t>
            </a:r>
            <a:endParaRPr lang="en-US" dirty="0"/>
          </a:p>
        </p:txBody>
      </p:sp>
      <p:sp>
        <p:nvSpPr>
          <p:cNvPr id="7" name="Content Placeholder 6"/>
          <p:cNvSpPr>
            <a:spLocks noGrp="1"/>
          </p:cNvSpPr>
          <p:nvPr>
            <p:ph idx="1"/>
          </p:nvPr>
        </p:nvSpPr>
        <p:spPr/>
        <p:txBody>
          <a:bodyPr>
            <a:normAutofit/>
          </a:bodyPr>
          <a:lstStyle/>
          <a:p>
            <a:pPr algn="ctr">
              <a:buNone/>
            </a:pPr>
            <a:r>
              <a:rPr lang="en-US" sz="4800" b="1" dirty="0" smtClean="0"/>
              <a:t>Worse pain:</a:t>
            </a:r>
          </a:p>
          <a:p>
            <a:endParaRPr lang="en-US" dirty="0" smtClean="0"/>
          </a:p>
          <a:p>
            <a:r>
              <a:rPr lang="en-US" dirty="0" smtClean="0"/>
              <a:t>If we move less and less we lose touch with our bodies</a:t>
            </a:r>
          </a:p>
          <a:p>
            <a:r>
              <a:rPr lang="en-US" dirty="0" smtClean="0"/>
              <a:t>Begin to feel pain in a bigger area because the brain gets tricked</a:t>
            </a:r>
          </a:p>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24A29A-1870-4943-ACB5-3BD19D29DCD4}" type="datetime1">
              <a:rPr lang="en-US" smtClean="0"/>
              <a:pPr/>
              <a:t>5/28/2015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B5831-5223-4A44-9245-133E3842A43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1752600"/>
          </a:xfrm>
        </p:spPr>
        <p:txBody>
          <a:bodyPr>
            <a:normAutofit/>
          </a:bodyPr>
          <a:lstStyle/>
          <a:p>
            <a:r>
              <a:rPr lang="en-US" dirty="0" smtClean="0"/>
              <a:t>Brain processes that </a:t>
            </a:r>
            <a:br>
              <a:rPr lang="en-US" dirty="0" smtClean="0"/>
            </a:br>
            <a:r>
              <a:rPr lang="en-US" dirty="0" smtClean="0"/>
              <a:t>affect pain:  Sensing</a:t>
            </a:r>
            <a:endParaRPr lang="en-US" dirty="0"/>
          </a:p>
        </p:txBody>
      </p:sp>
      <p:sp>
        <p:nvSpPr>
          <p:cNvPr id="8" name="Content Placeholder 7"/>
          <p:cNvSpPr>
            <a:spLocks noGrp="1"/>
          </p:cNvSpPr>
          <p:nvPr>
            <p:ph idx="1"/>
          </p:nvPr>
        </p:nvSpPr>
        <p:spPr/>
        <p:txBody>
          <a:bodyPr/>
          <a:lstStyle/>
          <a:p>
            <a:pPr algn="ctr">
              <a:buNone/>
            </a:pPr>
            <a:r>
              <a:rPr lang="en-US" sz="4800" b="1" dirty="0" smtClean="0"/>
              <a:t>Less Pain</a:t>
            </a:r>
          </a:p>
          <a:p>
            <a:endParaRPr lang="en-US" b="1" dirty="0" smtClean="0"/>
          </a:p>
          <a:p>
            <a:r>
              <a:rPr lang="en-US" dirty="0" smtClean="0"/>
              <a:t>Less fear of pain, beginning to do more</a:t>
            </a:r>
          </a:p>
          <a:p>
            <a:r>
              <a:rPr lang="en-US" dirty="0" smtClean="0"/>
              <a:t>The brain goes back to normal and you start to feel pain in smaller areas again</a:t>
            </a:r>
          </a:p>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24A29A-1870-4943-ACB5-3BD19D29DCD4}" type="datetime1">
              <a:rPr lang="en-US" smtClean="0"/>
              <a:pPr/>
              <a:t>5/28/2015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B5831-5223-4A44-9245-133E3842A43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1752600"/>
          </a:xfrm>
        </p:spPr>
        <p:txBody>
          <a:bodyPr>
            <a:normAutofit fontScale="90000"/>
          </a:bodyPr>
          <a:lstStyle/>
          <a:p>
            <a:r>
              <a:rPr lang="en-US" dirty="0" smtClean="0"/>
              <a:t>Brain processes that </a:t>
            </a:r>
            <a:br>
              <a:rPr lang="en-US" dirty="0" smtClean="0"/>
            </a:br>
            <a:r>
              <a:rPr lang="en-US" dirty="0" smtClean="0"/>
              <a:t>affect pain:  Acting/Moving</a:t>
            </a:r>
            <a:endParaRPr lang="en-US" dirty="0"/>
          </a:p>
        </p:txBody>
      </p:sp>
      <p:sp>
        <p:nvSpPr>
          <p:cNvPr id="3" name="Content Placeholder 2"/>
          <p:cNvSpPr>
            <a:spLocks noGrp="1"/>
          </p:cNvSpPr>
          <p:nvPr>
            <p:ph idx="1"/>
          </p:nvPr>
        </p:nvSpPr>
        <p:spPr/>
        <p:txBody>
          <a:bodyPr/>
          <a:lstStyle/>
          <a:p>
            <a:pPr algn="ctr">
              <a:buNone/>
            </a:pPr>
            <a:r>
              <a:rPr lang="en-US" sz="4800" b="1" dirty="0" smtClean="0"/>
              <a:t>Worse Pain</a:t>
            </a:r>
          </a:p>
          <a:p>
            <a:r>
              <a:rPr lang="en-US" dirty="0" smtClean="0"/>
              <a:t>We anticipate that something will hurt, because it hurt before</a:t>
            </a:r>
          </a:p>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24A29A-1870-4943-ACB5-3BD19D29DCD4}" type="datetime1">
              <a:rPr lang="en-US" smtClean="0"/>
              <a:pPr/>
              <a:t>5/28/2015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B5831-5223-4A44-9245-133E3842A43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752600"/>
          </a:xfrm>
        </p:spPr>
        <p:txBody>
          <a:bodyPr>
            <a:normAutofit fontScale="90000"/>
          </a:bodyPr>
          <a:lstStyle/>
          <a:p>
            <a:r>
              <a:rPr lang="en-US" dirty="0" smtClean="0"/>
              <a:t>Brain processes that </a:t>
            </a:r>
            <a:br>
              <a:rPr lang="en-US" dirty="0" smtClean="0"/>
            </a:br>
            <a:r>
              <a:rPr lang="en-US" dirty="0" smtClean="0"/>
              <a:t>affect pain:  Acting/Moving</a:t>
            </a:r>
            <a:endParaRPr lang="en-US" dirty="0"/>
          </a:p>
        </p:txBody>
      </p:sp>
      <p:sp>
        <p:nvSpPr>
          <p:cNvPr id="3" name="Content Placeholder 2"/>
          <p:cNvSpPr>
            <a:spLocks noGrp="1"/>
          </p:cNvSpPr>
          <p:nvPr>
            <p:ph idx="1"/>
          </p:nvPr>
        </p:nvSpPr>
        <p:spPr/>
        <p:txBody>
          <a:bodyPr/>
          <a:lstStyle/>
          <a:p>
            <a:pPr algn="ctr">
              <a:buNone/>
            </a:pPr>
            <a:r>
              <a:rPr lang="en-US" sz="4800" b="1" dirty="0" smtClean="0"/>
              <a:t>Less Pain </a:t>
            </a:r>
          </a:p>
          <a:p>
            <a:endParaRPr lang="en-US" dirty="0" smtClean="0"/>
          </a:p>
          <a:p>
            <a:r>
              <a:rPr lang="en-US" dirty="0" smtClean="0"/>
              <a:t>Less anticipation of pain </a:t>
            </a:r>
          </a:p>
          <a:p>
            <a:r>
              <a:rPr lang="en-US" dirty="0" smtClean="0"/>
              <a:t>More willingness to get moving</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24A29A-1870-4943-ACB5-3BD19D29DCD4}" type="datetime1">
              <a:rPr lang="en-US" smtClean="0"/>
              <a:pPr/>
              <a:t>5/28/2015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B5831-5223-4A44-9245-133E3842A43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Content Placeholder 3" descr="StopStressingNowCom1.jpg"/>
          <p:cNvPicPr>
            <a:picLocks noChangeAspect="1"/>
          </p:cNvPicPr>
          <p:nvPr/>
        </p:nvPicPr>
        <p:blipFill>
          <a:blip r:embed="rId3" cstate="print"/>
          <a:srcRect/>
          <a:stretch>
            <a:fillRect/>
          </a:stretch>
        </p:blipFill>
        <p:spPr bwMode="auto">
          <a:xfrm>
            <a:off x="1752600" y="1981200"/>
            <a:ext cx="4876800" cy="38100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What’s in it for you?</a:t>
            </a:r>
            <a:endParaRPr lang="en-US" dirty="0"/>
          </a:p>
        </p:txBody>
      </p:sp>
      <p:sp>
        <p:nvSpPr>
          <p:cNvPr id="4" name="Content Placeholder 3"/>
          <p:cNvSpPr>
            <a:spLocks noGrp="1"/>
          </p:cNvSpPr>
          <p:nvPr>
            <p:ph idx="1"/>
          </p:nvPr>
        </p:nvSpPr>
        <p:spPr/>
        <p:txBody>
          <a:bodyPr/>
          <a:lstStyle/>
          <a:p>
            <a:endParaRPr lang="en-US" dirty="0"/>
          </a:p>
        </p:txBody>
      </p:sp>
      <p:sp>
        <p:nvSpPr>
          <p:cNvPr id="5" name="TextBox 4"/>
          <p:cNvSpPr txBox="1"/>
          <p:nvPr/>
        </p:nvSpPr>
        <p:spPr>
          <a:xfrm>
            <a:off x="533400" y="6019800"/>
            <a:ext cx="8936836" cy="584775"/>
          </a:xfrm>
          <a:prstGeom prst="rect">
            <a:avLst/>
          </a:prstGeom>
          <a:noFill/>
        </p:spPr>
        <p:txBody>
          <a:bodyPr wrap="square" rtlCol="0">
            <a:spAutoFit/>
          </a:bodyPr>
          <a:lstStyle/>
          <a:p>
            <a:r>
              <a:rPr lang="en-US" sz="3200" dirty="0" smtClean="0">
                <a:solidFill>
                  <a:schemeClr val="bg1"/>
                </a:solidFill>
              </a:rPr>
              <a:t>Help with your persistent pain patients!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dirty="0" smtClean="0"/>
              <a:t>Brain activity in a person </a:t>
            </a:r>
            <a:br>
              <a:rPr lang="en-US" dirty="0" smtClean="0"/>
            </a:br>
            <a:r>
              <a:rPr lang="en-US" dirty="0" smtClean="0"/>
              <a:t>experiencing persistent pain</a:t>
            </a:r>
            <a:endParaRPr lang="en-US" dirty="0"/>
          </a:p>
        </p:txBody>
      </p:sp>
      <p:sp>
        <p:nvSpPr>
          <p:cNvPr id="3" name="Date Placeholder 2"/>
          <p:cNvSpPr>
            <a:spLocks noGrp="1"/>
          </p:cNvSpPr>
          <p:nvPr>
            <p:ph type="dt" sz="half" idx="10"/>
          </p:nvPr>
        </p:nvSpPr>
        <p:spPr/>
        <p:txBody>
          <a:bodyPr/>
          <a:lstStyle/>
          <a:p>
            <a:fld id="{9D84ADFA-44CD-4CF3-9C64-C14D28F32E3C}" type="datetime1">
              <a:rPr lang="en-US" smtClean="0"/>
              <a:pPr/>
              <a:t>5/28/2015</a:t>
            </a:fld>
            <a:endParaRPr lang="en-US"/>
          </a:p>
        </p:txBody>
      </p:sp>
      <p:sp>
        <p:nvSpPr>
          <p:cNvPr id="4" name="Footer Placeholder 3"/>
          <p:cNvSpPr>
            <a:spLocks noGrp="1"/>
          </p:cNvSpPr>
          <p:nvPr>
            <p:ph type="ftr" sz="quarter" idx="11"/>
          </p:nvPr>
        </p:nvSpPr>
        <p:spPr>
          <a:xfrm>
            <a:off x="1828800" y="5867400"/>
            <a:ext cx="5715000" cy="501650"/>
          </a:xfrm>
        </p:spPr>
        <p:txBody>
          <a:bodyPr/>
          <a:lstStyle/>
          <a:p>
            <a:r>
              <a:rPr lang="en-US" i="1" dirty="0" smtClean="0"/>
              <a:t>Moseley, G. L, “Brain activity before and after 1:1 pain education with physiotherapist.”       </a:t>
            </a:r>
            <a:r>
              <a:rPr lang="en-US" dirty="0" smtClean="0"/>
              <a:t>Australian Journal of Physiotherapy 2005 Vol. 51</a:t>
            </a:r>
            <a:endParaRPr lang="en-US" dirty="0"/>
          </a:p>
        </p:txBody>
      </p:sp>
      <p:sp>
        <p:nvSpPr>
          <p:cNvPr id="5" name="Slide Number Placeholder 4"/>
          <p:cNvSpPr>
            <a:spLocks noGrp="1"/>
          </p:cNvSpPr>
          <p:nvPr>
            <p:ph type="sldNum" sz="quarter" idx="12"/>
          </p:nvPr>
        </p:nvSpPr>
        <p:spPr/>
        <p:txBody>
          <a:bodyPr/>
          <a:lstStyle/>
          <a:p>
            <a:fld id="{27BB5831-5223-4A44-9245-133E3842A435}" type="slidenum">
              <a:rPr lang="en-US" smtClean="0"/>
              <a:pPr/>
              <a:t>20</a:t>
            </a:fld>
            <a:endParaRPr lang="en-US" dirty="0"/>
          </a:p>
        </p:txBody>
      </p:sp>
      <p:pic>
        <p:nvPicPr>
          <p:cNvPr id="9" name="Picture 2"/>
          <p:cNvPicPr>
            <a:picLocks noGrp="1" noChangeAspect="1" noChangeArrowheads="1"/>
          </p:cNvPicPr>
          <p:nvPr>
            <p:ph sz="quarter" idx="13"/>
          </p:nvPr>
        </p:nvPicPr>
        <p:blipFill>
          <a:blip r:embed="rId3" cstate="print"/>
          <a:srcRect/>
          <a:stretch>
            <a:fillRect/>
          </a:stretch>
        </p:blipFill>
        <p:spPr bwMode="auto">
          <a:xfrm>
            <a:off x="2514601" y="1600200"/>
            <a:ext cx="4267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772400" cy="76200"/>
          </a:xfrm>
        </p:spPr>
        <p:txBody>
          <a:bodyPr>
            <a:normAutofit fontScale="90000"/>
          </a:bodyPr>
          <a:lstStyle/>
          <a:p>
            <a:endParaRPr lang="en-US" dirty="0"/>
          </a:p>
        </p:txBody>
      </p:sp>
      <p:sp>
        <p:nvSpPr>
          <p:cNvPr id="12" name="Content Placeholder 11"/>
          <p:cNvSpPr>
            <a:spLocks noGrp="1"/>
          </p:cNvSpPr>
          <p:nvPr>
            <p:ph idx="1"/>
          </p:nvPr>
        </p:nvSpPr>
        <p:spPr>
          <a:xfrm>
            <a:off x="457200" y="5867400"/>
            <a:ext cx="8229600" cy="258763"/>
          </a:xfrm>
        </p:spPr>
        <p:txBody>
          <a:bodyPr>
            <a:normAutofit fontScale="40000" lnSpcReduction="20000"/>
          </a:bodyPr>
          <a:lstStyle/>
          <a:p>
            <a:endParaRPr lang="en-US" dirty="0"/>
          </a:p>
        </p:txBody>
      </p:sp>
      <p:sp>
        <p:nvSpPr>
          <p:cNvPr id="8" name="TextBox 7"/>
          <p:cNvSpPr txBox="1"/>
          <p:nvPr/>
        </p:nvSpPr>
        <p:spPr>
          <a:xfrm>
            <a:off x="0" y="5943600"/>
            <a:ext cx="7086600" cy="646331"/>
          </a:xfrm>
          <a:prstGeom prst="rect">
            <a:avLst/>
          </a:prstGeom>
          <a:noFill/>
        </p:spPr>
        <p:txBody>
          <a:bodyPr wrap="square" rtlCol="0">
            <a:spAutoFit/>
          </a:bodyPr>
          <a:lstStyle/>
          <a:p>
            <a:r>
              <a:rPr lang="en-US" i="1" dirty="0" smtClean="0"/>
              <a:t>Moseley, G. L, “Brain activity before and after 1:1 pain education with physiotherapist.”       </a:t>
            </a:r>
            <a:r>
              <a:rPr lang="en-US" dirty="0" smtClean="0"/>
              <a:t>Australian Journal of Physiotherapy 2005 Vol. 51</a:t>
            </a:r>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914400" y="2590800"/>
            <a:ext cx="2590800" cy="2971800"/>
          </a:xfrm>
          <a:prstGeom prst="rect">
            <a:avLst/>
          </a:prstGeom>
          <a:noFill/>
          <a:ln w="9525">
            <a:noFill/>
            <a:miter lim="800000"/>
            <a:headEnd/>
            <a:tailEnd/>
          </a:ln>
        </p:spPr>
      </p:pic>
      <p:sp>
        <p:nvSpPr>
          <p:cNvPr id="11" name="TextBox 10"/>
          <p:cNvSpPr txBox="1"/>
          <p:nvPr/>
        </p:nvSpPr>
        <p:spPr>
          <a:xfrm>
            <a:off x="838200" y="1066801"/>
            <a:ext cx="2819400" cy="954107"/>
          </a:xfrm>
          <a:prstGeom prst="rect">
            <a:avLst/>
          </a:prstGeom>
          <a:noFill/>
        </p:spPr>
        <p:txBody>
          <a:bodyPr wrap="square" rtlCol="0">
            <a:spAutoFit/>
          </a:bodyPr>
          <a:lstStyle/>
          <a:p>
            <a:r>
              <a:rPr lang="en-US" sz="2800" b="1" dirty="0" smtClean="0"/>
              <a:t>Before  pain education </a:t>
            </a:r>
            <a:endParaRPr lang="en-US" sz="2800" b="1" dirty="0"/>
          </a:p>
        </p:txBody>
      </p:sp>
      <p:pic>
        <p:nvPicPr>
          <p:cNvPr id="13" name="Picture 2"/>
          <p:cNvPicPr>
            <a:picLocks noChangeAspect="1" noChangeArrowheads="1"/>
          </p:cNvPicPr>
          <p:nvPr/>
        </p:nvPicPr>
        <p:blipFill>
          <a:blip r:embed="rId4" cstate="print"/>
          <a:srcRect/>
          <a:stretch>
            <a:fillRect/>
          </a:stretch>
        </p:blipFill>
        <p:spPr bwMode="auto">
          <a:xfrm>
            <a:off x="5638800" y="2667000"/>
            <a:ext cx="2819400" cy="2895600"/>
          </a:xfrm>
          <a:prstGeom prst="rect">
            <a:avLst/>
          </a:prstGeom>
          <a:noFill/>
          <a:ln w="9525">
            <a:noFill/>
            <a:miter lim="800000"/>
            <a:headEnd/>
            <a:tailEnd/>
          </a:ln>
        </p:spPr>
      </p:pic>
      <p:sp>
        <p:nvSpPr>
          <p:cNvPr id="14" name="TextBox 13"/>
          <p:cNvSpPr txBox="1"/>
          <p:nvPr/>
        </p:nvSpPr>
        <p:spPr>
          <a:xfrm>
            <a:off x="5715001" y="1066800"/>
            <a:ext cx="2667000" cy="954107"/>
          </a:xfrm>
          <a:prstGeom prst="rect">
            <a:avLst/>
          </a:prstGeom>
          <a:noFill/>
        </p:spPr>
        <p:txBody>
          <a:bodyPr wrap="square" rtlCol="0">
            <a:spAutoFit/>
          </a:bodyPr>
          <a:lstStyle/>
          <a:p>
            <a:r>
              <a:rPr lang="en-US" sz="2800" b="1" dirty="0" smtClean="0"/>
              <a:t>After pain education </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normAutofit/>
          </a:bodyPr>
          <a:lstStyle/>
          <a:p>
            <a:r>
              <a:rPr lang="en-US" sz="3600" dirty="0" smtClean="0"/>
              <a:t>Pacing yourself to get back to your </a:t>
            </a:r>
            <a:r>
              <a:rPr lang="en-US" sz="3600" dirty="0" smtClean="0"/>
              <a:t>life</a:t>
            </a:r>
            <a:endParaRPr lang="en-US" sz="3600" dirty="0"/>
          </a:p>
        </p:txBody>
      </p:sp>
      <p:sp>
        <p:nvSpPr>
          <p:cNvPr id="4" name="Date Placeholder 3"/>
          <p:cNvSpPr>
            <a:spLocks noGrp="1"/>
          </p:cNvSpPr>
          <p:nvPr>
            <p:ph type="dt" sz="half" idx="10"/>
          </p:nvPr>
        </p:nvSpPr>
        <p:spPr/>
        <p:txBody>
          <a:bodyPr/>
          <a:lstStyle/>
          <a:p>
            <a:fld id="{5B24A29A-1870-4943-ACB5-3BD19D29DCD4}" type="datetime1">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5831-5223-4A44-9245-133E3842A435}" type="slidenum">
              <a:rPr lang="en-US" smtClean="0"/>
              <a:pPr/>
              <a:t>22</a:t>
            </a:fld>
            <a:endParaRPr lang="en-US"/>
          </a:p>
        </p:txBody>
      </p:sp>
      <p:sp>
        <p:nvSpPr>
          <p:cNvPr id="3" name="Content Placeholder 2"/>
          <p:cNvSpPr>
            <a:spLocks noGrp="1"/>
          </p:cNvSpPr>
          <p:nvPr>
            <p:ph sz="quarter" idx="13"/>
          </p:nvPr>
        </p:nvSpPr>
        <p:spPr/>
        <p:txBody>
          <a:bodyPr/>
          <a:lstStyle/>
          <a:p>
            <a:r>
              <a:rPr lang="en-US" dirty="0" smtClean="0"/>
              <a:t>Butler and Moseley Twin Peaks model</a:t>
            </a:r>
            <a:endParaRPr lang="en-US" dirty="0"/>
          </a:p>
        </p:txBody>
      </p:sp>
      <p:pic>
        <p:nvPicPr>
          <p:cNvPr id="7" name="Picture 6"/>
          <p:cNvPicPr>
            <a:picLocks noChangeAspect="1"/>
          </p:cNvPicPr>
          <p:nvPr/>
        </p:nvPicPr>
        <p:blipFill>
          <a:blip r:embed="rId3" cstate="print"/>
          <a:stretch>
            <a:fillRect/>
          </a:stretch>
        </p:blipFill>
        <p:spPr>
          <a:xfrm>
            <a:off x="0" y="1371600"/>
            <a:ext cx="9144000" cy="5486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 in the brain’s body map with pain</a:t>
            </a:r>
            <a:endParaRPr lang="en-US" dirty="0"/>
          </a:p>
        </p:txBody>
      </p:sp>
      <p:sp>
        <p:nvSpPr>
          <p:cNvPr id="3" name="Date Placeholder 2"/>
          <p:cNvSpPr>
            <a:spLocks noGrp="1"/>
          </p:cNvSpPr>
          <p:nvPr>
            <p:ph type="dt" sz="half" idx="10"/>
          </p:nvPr>
        </p:nvSpPr>
        <p:spPr/>
        <p:txBody>
          <a:bodyPr/>
          <a:lstStyle/>
          <a:p>
            <a:fld id="{9D84ADFA-44CD-4CF3-9C64-C14D28F32E3C}" type="datetime1">
              <a:rPr lang="en-US" smtClean="0"/>
              <a:pPr/>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B5831-5223-4A44-9245-133E3842A435}" type="slidenum">
              <a:rPr lang="en-US" smtClean="0"/>
              <a:pPr/>
              <a:t>23</a:t>
            </a:fld>
            <a:endParaRPr lang="en-US"/>
          </a:p>
        </p:txBody>
      </p:sp>
      <p:pic>
        <p:nvPicPr>
          <p:cNvPr id="7" name="Content Placeholder 6"/>
          <p:cNvPicPr>
            <a:picLocks noGrp="1" noChangeAspect="1"/>
          </p:cNvPicPr>
          <p:nvPr>
            <p:ph sz="quarter" idx="13"/>
          </p:nvPr>
        </p:nvPicPr>
        <p:blipFill>
          <a:blip r:embed="rId3" cstate="print"/>
          <a:stretch>
            <a:fillRect/>
          </a:stretch>
        </p:blipFill>
        <p:spPr>
          <a:xfrm>
            <a:off x="2142883" y="1600200"/>
            <a:ext cx="4858234" cy="45720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4058696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85800" y="1828800"/>
            <a:ext cx="8042276" cy="4668981"/>
          </a:xfrm>
          <a:prstGeom prst="rect">
            <a:avLst/>
          </a:prstGeom>
        </p:spPr>
        <p:txBody>
          <a:bodyPr>
            <a:normAutofit fontScale="32500" lnSpcReduction="20000"/>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5600" b="0" i="0" u="none" strike="noStrike" kern="0" cap="none" spc="0" normalizeH="0" baseline="0" noProof="0" dirty="0" smtClean="0">
                <a:ln>
                  <a:noFill/>
                </a:ln>
                <a:solidFill>
                  <a:schemeClr val="bg1"/>
                </a:solidFill>
                <a:effectLst/>
                <a:uLnTx/>
                <a:uFillTx/>
                <a:latin typeface="+mn-lt"/>
                <a:ea typeface="+mn-ea"/>
                <a:cs typeface="+mn-cs"/>
              </a:rPr>
              <a:t>ADLs,</a:t>
            </a:r>
            <a:r>
              <a:rPr kumimoji="0" lang="en-US" sz="5600" b="0" i="0" u="none" strike="noStrike" kern="0" cap="none" spc="0" normalizeH="0" noProof="0" dirty="0" smtClean="0">
                <a:ln>
                  <a:noFill/>
                </a:ln>
                <a:solidFill>
                  <a:schemeClr val="bg1"/>
                </a:solidFill>
                <a:effectLst/>
                <a:uLnTx/>
                <a:uFillTx/>
                <a:latin typeface="+mn-lt"/>
                <a:ea typeface="+mn-ea"/>
                <a:cs typeface="+mn-cs"/>
              </a:rPr>
              <a:t> </a:t>
            </a:r>
            <a:r>
              <a:rPr lang="en-US" sz="5600" kern="0" dirty="0" smtClean="0">
                <a:solidFill>
                  <a:schemeClr val="bg1"/>
                </a:solidFill>
                <a:latin typeface="+mn-lt"/>
              </a:rPr>
              <a:t>particularly work, are </a:t>
            </a:r>
            <a:r>
              <a:rPr kumimoji="0" lang="en-US" sz="5600" b="0" i="0" u="none" strike="noStrike" kern="0" cap="none" spc="0" normalizeH="0" baseline="0" noProof="0" dirty="0" smtClean="0">
                <a:ln>
                  <a:noFill/>
                </a:ln>
                <a:solidFill>
                  <a:schemeClr val="bg1"/>
                </a:solidFill>
                <a:effectLst/>
                <a:uLnTx/>
                <a:uFillTx/>
                <a:latin typeface="+mn-lt"/>
                <a:ea typeface="+mn-ea"/>
                <a:cs typeface="+mn-cs"/>
              </a:rPr>
              <a:t>severely interrupted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6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5600" b="0" i="0" u="none" strike="noStrike" kern="0" cap="none" spc="0" normalizeH="0" baseline="0" noProof="0" dirty="0" smtClean="0">
                <a:ln>
                  <a:noFill/>
                </a:ln>
                <a:solidFill>
                  <a:schemeClr val="bg1"/>
                </a:solidFill>
                <a:effectLst/>
                <a:uLnTx/>
                <a:uFillTx/>
                <a:latin typeface="+mn-lt"/>
                <a:ea typeface="+mn-ea"/>
                <a:cs typeface="+mn-cs"/>
              </a:rPr>
              <a:t>Pain felt in new areas, vaguely located,</a:t>
            </a:r>
            <a:r>
              <a:rPr kumimoji="0" lang="en-US" sz="5600" b="0" i="0" u="none" strike="noStrike" kern="0" cap="none" spc="0" normalizeH="0" noProof="0" dirty="0" smtClean="0">
                <a:ln>
                  <a:noFill/>
                </a:ln>
                <a:solidFill>
                  <a:schemeClr val="bg1"/>
                </a:solidFill>
                <a:effectLst/>
                <a:uLnTx/>
                <a:uFillTx/>
                <a:latin typeface="+mn-lt"/>
                <a:ea typeface="+mn-ea"/>
                <a:cs typeface="+mn-cs"/>
              </a:rPr>
              <a:t> </a:t>
            </a:r>
            <a:r>
              <a:rPr kumimoji="0" lang="en-US" sz="5600" b="0" i="0" u="none" strike="noStrike" kern="0" cap="none" spc="0" normalizeH="0" baseline="0" noProof="0" dirty="0" smtClean="0">
                <a:ln>
                  <a:noFill/>
                </a:ln>
                <a:solidFill>
                  <a:schemeClr val="bg1"/>
                </a:solidFill>
                <a:effectLst/>
                <a:uLnTx/>
                <a:uFillTx/>
                <a:latin typeface="+mn-lt"/>
                <a:ea typeface="+mn-ea"/>
                <a:cs typeface="+mn-cs"/>
              </a:rPr>
              <a:t>experienced all over the body, in large areas of pain body diagram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600" b="0" i="0" u="none" strike="noStrike" kern="0" cap="none" spc="0" normalizeH="0" baseline="0" noProof="0" dirty="0" smtClean="0">
              <a:ln>
                <a:noFill/>
              </a:ln>
              <a:solidFill>
                <a:schemeClr val="bg1"/>
              </a:solidFill>
              <a:effectLst/>
              <a:uLnTx/>
              <a:uFillTx/>
              <a:latin typeface="+mn-lt"/>
              <a:ea typeface="+mn-ea"/>
              <a:cs typeface="+mn-cs"/>
            </a:endParaRPr>
          </a:p>
          <a:p>
            <a:pPr marL="342900" indent="-342900">
              <a:spcBef>
                <a:spcPct val="20000"/>
              </a:spcBef>
              <a:buFontTx/>
              <a:buChar char="•"/>
              <a:defRPr/>
            </a:pPr>
            <a:r>
              <a:rPr lang="en-US" sz="5600" kern="0" noProof="0" dirty="0" smtClean="0">
                <a:solidFill>
                  <a:schemeClr val="bg1"/>
                </a:solidFill>
                <a:latin typeface="+mn-lt"/>
              </a:rPr>
              <a:t>Depressed/anxious, </a:t>
            </a:r>
            <a:r>
              <a:rPr kumimoji="0" lang="en-US" sz="5600" b="0" i="0" u="none" strike="noStrike" kern="0" cap="none" spc="0" normalizeH="0" baseline="0" noProof="0" dirty="0" smtClean="0">
                <a:ln>
                  <a:noFill/>
                </a:ln>
                <a:solidFill>
                  <a:schemeClr val="bg1"/>
                </a:solidFill>
                <a:effectLst/>
                <a:uLnTx/>
                <a:uFillTx/>
                <a:latin typeface="+mn-lt"/>
                <a:ea typeface="+mn-ea"/>
                <a:cs typeface="+mn-cs"/>
              </a:rPr>
              <a:t>pain occurs or increases with stress and emotion</a:t>
            </a:r>
          </a:p>
          <a:p>
            <a:pPr marL="342900" indent="-342900">
              <a:spcBef>
                <a:spcPct val="20000"/>
              </a:spcBef>
              <a:buFontTx/>
              <a:buChar char="•"/>
              <a:defRPr/>
            </a:pPr>
            <a:endParaRPr kumimoji="0" lang="en-US" sz="56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5600" b="0" i="0" u="none" strike="noStrike" kern="0" cap="none" spc="0" normalizeH="0" baseline="0" noProof="0" dirty="0" smtClean="0">
                <a:ln>
                  <a:noFill/>
                </a:ln>
                <a:solidFill>
                  <a:schemeClr val="bg1"/>
                </a:solidFill>
                <a:effectLst/>
                <a:uLnTx/>
                <a:uFillTx/>
                <a:latin typeface="+mn-lt"/>
                <a:ea typeface="+mn-ea"/>
                <a:cs typeface="+mn-cs"/>
              </a:rPr>
              <a:t>Fear avoidance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6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5600" b="0" i="0" u="none" strike="noStrike" kern="0" cap="none" spc="0" normalizeH="0" baseline="0" noProof="0" dirty="0" smtClean="0">
                <a:ln>
                  <a:noFill/>
                </a:ln>
                <a:solidFill>
                  <a:schemeClr val="bg1"/>
                </a:solidFill>
                <a:effectLst/>
                <a:uLnTx/>
                <a:uFillTx/>
                <a:latin typeface="+mn-lt"/>
                <a:ea typeface="+mn-ea"/>
                <a:cs typeface="+mn-cs"/>
              </a:rPr>
              <a:t>Presence of swelling or color change occurring after the acute phase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6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5600" b="0" i="0" u="none" strike="noStrike" kern="0" cap="none" spc="0" normalizeH="0" baseline="0" noProof="0" dirty="0" smtClean="0">
                <a:ln>
                  <a:noFill/>
                </a:ln>
                <a:solidFill>
                  <a:schemeClr val="bg1"/>
                </a:solidFill>
                <a:effectLst/>
                <a:uLnTx/>
                <a:uFillTx/>
                <a:latin typeface="+mn-lt"/>
                <a:ea typeface="+mn-ea"/>
                <a:cs typeface="+mn-cs"/>
              </a:rPr>
              <a:t>Light touch or temperature change is experienced as painful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6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1"/>
              </a:solidFill>
              <a:effectLst/>
              <a:uLnTx/>
              <a:uFillTx/>
              <a:latin typeface="+mn-lt"/>
              <a:ea typeface="+mn-ea"/>
              <a:cs typeface="+mn-cs"/>
            </a:endParaRPr>
          </a:p>
        </p:txBody>
      </p:sp>
      <p:sp>
        <p:nvSpPr>
          <p:cNvPr id="3" name="Title 1"/>
          <p:cNvSpPr txBox="1">
            <a:spLocks/>
          </p:cNvSpPr>
          <p:nvPr/>
        </p:nvSpPr>
        <p:spPr>
          <a:xfrm>
            <a:off x="762000" y="304800"/>
            <a:ext cx="6629400" cy="1090842"/>
          </a:xfrm>
          <a:prstGeom prst="rect">
            <a:avLst/>
          </a:prstGeom>
        </p:spPr>
        <p:txBody>
          <a:bodyPr>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accent1"/>
                </a:solidFill>
                <a:effectLst/>
                <a:uLnTx/>
                <a:uFillTx/>
                <a:latin typeface="+mn-lt"/>
                <a:ea typeface="+mj-ea"/>
                <a:cs typeface="Ayuthaya"/>
              </a:rPr>
              <a:t>Indications of Central</a:t>
            </a:r>
            <a:r>
              <a:rPr kumimoji="0" lang="en-US" sz="3200" b="0" i="0" u="none" strike="noStrike" kern="0" cap="none" spc="0" normalizeH="0" noProof="0" dirty="0" smtClean="0">
                <a:ln>
                  <a:noFill/>
                </a:ln>
                <a:solidFill>
                  <a:schemeClr val="accent1"/>
                </a:solidFill>
                <a:effectLst/>
                <a:uLnTx/>
                <a:uFillTx/>
                <a:latin typeface="+mn-lt"/>
                <a:ea typeface="+mj-ea"/>
                <a:cs typeface="Ayuthaya"/>
              </a:rPr>
              <a:t> </a:t>
            </a:r>
            <a:r>
              <a:rPr kumimoji="0" lang="en-US" sz="3200" b="0" i="0" u="none" strike="noStrike" kern="0" cap="none" spc="0" normalizeH="0" baseline="0" noProof="0" dirty="0" smtClean="0">
                <a:ln>
                  <a:noFill/>
                </a:ln>
                <a:solidFill>
                  <a:schemeClr val="accent1"/>
                </a:solidFill>
                <a:effectLst/>
                <a:uLnTx/>
                <a:uFillTx/>
                <a:latin typeface="+mn-lt"/>
                <a:ea typeface="+mj-ea"/>
                <a:cs typeface="Ayuthaya"/>
              </a:rPr>
              <a:t>Sensitization</a:t>
            </a:r>
            <a:endParaRPr kumimoji="0" lang="en-US" sz="3200" b="0" i="0" u="none" strike="noStrike" kern="0" cap="none" spc="0" normalizeH="0" baseline="0" noProof="0" dirty="0">
              <a:ln>
                <a:noFill/>
              </a:ln>
              <a:solidFill>
                <a:schemeClr val="accent1"/>
              </a:solidFill>
              <a:effectLst/>
              <a:uLnTx/>
              <a:uFillTx/>
              <a:latin typeface="+mn-lt"/>
              <a:ea typeface="+mj-ea"/>
              <a:cs typeface="Ayuthay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8575676" cy="225135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accent1"/>
                </a:solidFill>
                <a:effectLst/>
                <a:uLnTx/>
                <a:uFillTx/>
                <a:latin typeface="+mj-lt"/>
                <a:ea typeface="+mj-ea"/>
                <a:cs typeface="+mj-cs"/>
              </a:rPr>
              <a:t>Persistent</a:t>
            </a:r>
            <a:r>
              <a:rPr kumimoji="0" lang="en-US" sz="3200" b="0" i="0" u="none" strike="noStrike" kern="0" cap="none" spc="0" normalizeH="0" noProof="0" dirty="0" smtClean="0">
                <a:ln>
                  <a:noFill/>
                </a:ln>
                <a:solidFill>
                  <a:schemeClr val="accent1"/>
                </a:solidFill>
                <a:effectLst/>
                <a:uLnTx/>
                <a:uFillTx/>
                <a:latin typeface="+mj-lt"/>
                <a:ea typeface="+mj-ea"/>
                <a:cs typeface="+mj-cs"/>
              </a:rPr>
              <a:t> Pain program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3200" kern="0" baseline="0" dirty="0" smtClean="0">
                <a:solidFill>
                  <a:schemeClr val="accent1"/>
                </a:solidFill>
                <a:latin typeface="+mj-lt"/>
                <a:ea typeface="+mj-ea"/>
                <a:cs typeface="+mj-cs"/>
              </a:rPr>
              <a:t>Providence</a:t>
            </a:r>
            <a:r>
              <a:rPr lang="en-US" sz="3200" kern="0" dirty="0" smtClean="0">
                <a:solidFill>
                  <a:schemeClr val="accent1"/>
                </a:solidFill>
                <a:latin typeface="+mj-lt"/>
                <a:ea typeface="+mj-ea"/>
                <a:cs typeface="+mj-cs"/>
              </a:rPr>
              <a:t> Rehabilitation Services</a:t>
            </a:r>
            <a:endParaRPr kumimoji="0" lang="en-US" sz="3200" b="0" i="0" u="none" strike="noStrike" kern="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549275" y="1219200"/>
            <a:ext cx="8042276" cy="4724401"/>
          </a:xfrm>
          <a:prstGeom prst="rect">
            <a:avLst/>
          </a:prstGeom>
        </p:spPr>
        <p:txBody>
          <a:bodyPr>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sz="3200" kern="0" dirty="0" smtClean="0">
              <a:solidFill>
                <a:schemeClr val="bg1"/>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3200" kern="0" dirty="0" smtClean="0">
              <a:solidFill>
                <a:schemeClr val="bg1"/>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u="none" strike="noStrike" kern="0" cap="none" spc="0" normalizeH="0" baseline="0" noProof="0" dirty="0" smtClean="0">
                <a:ln>
                  <a:noFill/>
                </a:ln>
                <a:solidFill>
                  <a:schemeClr val="bg1"/>
                </a:solidFill>
                <a:effectLst/>
                <a:uLnTx/>
                <a:uFillTx/>
                <a:latin typeface="+mn-lt"/>
                <a:ea typeface="+mn-ea"/>
                <a:cs typeface="+mn-cs"/>
              </a:rPr>
              <a:t>Works first to normalize the nervous system, rather than the tissues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1"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 Focuses 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2800" kern="0" dirty="0" smtClean="0">
                <a:solidFill>
                  <a:schemeClr val="bg1"/>
                </a:solidFill>
                <a:latin typeface="+mn-lt"/>
              </a:rPr>
              <a:t>S</a:t>
            </a:r>
            <a:r>
              <a:rPr kumimoji="0" lang="en-US" sz="2800" b="0" i="0" u="none" strike="noStrike" kern="0" cap="none" spc="0" normalizeH="0" baseline="0" noProof="0" dirty="0" smtClean="0">
                <a:ln>
                  <a:noFill/>
                </a:ln>
                <a:solidFill>
                  <a:schemeClr val="bg1"/>
                </a:solidFill>
                <a:effectLst/>
                <a:uLnTx/>
                <a:uFillTx/>
                <a:latin typeface="+mn-lt"/>
              </a:rPr>
              <a:t>elf-efficacy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2800" kern="0" dirty="0" smtClean="0">
                <a:solidFill>
                  <a:schemeClr val="bg1"/>
                </a:solidFill>
                <a:latin typeface="+mn-lt"/>
              </a:rPr>
              <a:t>E</a:t>
            </a:r>
            <a:r>
              <a:rPr kumimoji="0" lang="en-US" sz="2800" b="0" i="0" u="none" strike="noStrike" kern="0" cap="none" spc="0" normalizeH="0" baseline="0" noProof="0" dirty="0" err="1" smtClean="0">
                <a:ln>
                  <a:noFill/>
                </a:ln>
                <a:solidFill>
                  <a:schemeClr val="bg1"/>
                </a:solidFill>
                <a:effectLst/>
                <a:uLnTx/>
                <a:uFillTx/>
                <a:latin typeface="+mn-lt"/>
              </a:rPr>
              <a:t>ducation</a:t>
            </a:r>
            <a:r>
              <a:rPr kumimoji="0" lang="en-US" sz="2800" b="0" i="0" u="none" strike="noStrike" kern="0" cap="none" spc="0" normalizeH="0" baseline="0" noProof="0" dirty="0" smtClean="0">
                <a:ln>
                  <a:noFill/>
                </a:ln>
                <a:solidFill>
                  <a:schemeClr val="bg1"/>
                </a:solidFill>
                <a:effectLst/>
                <a:uLnTx/>
                <a:uFillTx/>
                <a:latin typeface="+mn-lt"/>
              </a:rPr>
              <a:t> re neurophysiology of pain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rPr>
              <a:t>Role of brain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rPr>
              <a:t>Lifestyle modification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549275" y="1600201"/>
            <a:ext cx="8042276" cy="4343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6-12 sessions weekly to monthly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Prescription: </a:t>
            </a:r>
            <a:r>
              <a:rPr kumimoji="0" lang="en-US" sz="3200" b="0" i="0" u="none" strike="noStrike" kern="0" cap="none" spc="0" normalizeH="0" baseline="0" noProof="0" dirty="0" err="1" smtClean="0">
                <a:ln>
                  <a:noFill/>
                </a:ln>
                <a:solidFill>
                  <a:schemeClr val="bg1"/>
                </a:solidFill>
                <a:effectLst/>
                <a:uLnTx/>
                <a:uFillTx/>
                <a:latin typeface="+mn-lt"/>
                <a:ea typeface="+mn-ea"/>
                <a:cs typeface="+mn-cs"/>
              </a:rPr>
              <a:t>Persisten</a:t>
            </a:r>
            <a:r>
              <a:rPr lang="en-US" sz="3200" kern="0" dirty="0" smtClean="0">
                <a:solidFill>
                  <a:schemeClr val="bg1"/>
                </a:solidFill>
                <a:latin typeface="+mn-lt"/>
              </a:rPr>
              <a:t>t Pain Program PT/OT (or Chronic Pain)</a:t>
            </a:r>
            <a:r>
              <a:rPr kumimoji="0" lang="en-US" sz="3200" b="0" i="0" u="none" strike="noStrike" kern="0" cap="none" spc="0" normalizeH="0" baseline="0" noProof="0" dirty="0" smtClean="0">
                <a:ln>
                  <a:noFill/>
                </a:ln>
                <a:solidFill>
                  <a:schemeClr val="bg1"/>
                </a:solidFill>
                <a:effectLst/>
                <a:uLnTx/>
                <a:uFillTx/>
                <a:latin typeface="+mn-lt"/>
                <a:ea typeface="+mn-ea"/>
                <a:cs typeface="+mn-cs"/>
              </a:rPr>
              <a:t>, do not need to specify clinicians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Send </a:t>
            </a:r>
            <a:r>
              <a:rPr kumimoji="0" lang="en-US" sz="3200" b="0" i="0" u="sng" strike="noStrike" kern="0" cap="none" spc="0" normalizeH="0" baseline="0" noProof="0" dirty="0" smtClean="0">
                <a:ln>
                  <a:noFill/>
                </a:ln>
                <a:solidFill>
                  <a:schemeClr val="bg1"/>
                </a:solidFill>
                <a:effectLst/>
                <a:uLnTx/>
                <a:uFillTx/>
                <a:latin typeface="+mn-lt"/>
                <a:ea typeface="+mn-ea"/>
                <a:cs typeface="+mn-cs"/>
              </a:rPr>
              <a:t>records</a:t>
            </a:r>
            <a:r>
              <a:rPr kumimoji="0" lang="en-US" sz="3200" b="0" i="0" u="none" strike="noStrike" kern="0" cap="none" spc="0" normalizeH="0" baseline="0" noProof="0" dirty="0" smtClean="0">
                <a:ln>
                  <a:noFill/>
                </a:ln>
                <a:solidFill>
                  <a:schemeClr val="bg1"/>
                </a:solidFill>
                <a:effectLst/>
                <a:uLnTx/>
                <a:uFillTx/>
                <a:latin typeface="+mn-lt"/>
                <a:ea typeface="+mn-ea"/>
                <a:cs typeface="+mn-cs"/>
              </a:rPr>
              <a:t> by fax</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1"/>
              </a:solidFill>
              <a:effectLst/>
              <a:uLnTx/>
              <a:uFillTx/>
              <a:latin typeface="+mn-lt"/>
              <a:ea typeface="+mn-ea"/>
              <a:cs typeface="+mn-cs"/>
            </a:endParaRPr>
          </a:p>
        </p:txBody>
      </p:sp>
      <p:sp>
        <p:nvSpPr>
          <p:cNvPr id="3" name="Title 2"/>
          <p:cNvSpPr>
            <a:spLocks noGrp="1"/>
          </p:cNvSpPr>
          <p:nvPr>
            <p:ph type="title"/>
          </p:nvPr>
        </p:nvSpPr>
        <p:spPr>
          <a:xfrm>
            <a:off x="0" y="0"/>
            <a:ext cx="7772400" cy="1524000"/>
          </a:xfrm>
        </p:spPr>
        <p:txBody>
          <a:bodyPr/>
          <a:lstStyle/>
          <a:p>
            <a:r>
              <a:rPr lang="en-US" dirty="0" smtClean="0">
                <a:latin typeface="Arial" pitchFamily="34" charset="0"/>
                <a:cs typeface="Arial" pitchFamily="34" charset="0"/>
              </a:rPr>
              <a:t>Providence Rehab Services </a:t>
            </a:r>
            <a:br>
              <a:rPr lang="en-US" dirty="0" smtClean="0">
                <a:latin typeface="Arial" pitchFamily="34" charset="0"/>
                <a:cs typeface="Arial" pitchFamily="34" charset="0"/>
              </a:rPr>
            </a:br>
            <a:r>
              <a:rPr lang="en-US" dirty="0" smtClean="0">
                <a:latin typeface="Arial" pitchFamily="34" charset="0"/>
                <a:cs typeface="Arial" pitchFamily="34" charset="0"/>
              </a:rPr>
              <a:t>Persistent Pain Program</a:t>
            </a:r>
            <a:endParaRPr lang="en-US" dirty="0"/>
          </a:p>
        </p:txBody>
      </p:sp>
      <p:sp>
        <p:nvSpPr>
          <p:cNvPr id="4" name="Content Placeholder 3"/>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533400" y="838200"/>
            <a:ext cx="8042276" cy="133695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1"/>
                </a:solidFill>
                <a:effectLst/>
                <a:uLnTx/>
                <a:uFillTx/>
                <a:latin typeface="+mj-lt"/>
                <a:ea typeface="+mj-ea"/>
                <a:cs typeface="+mj-cs"/>
              </a:rPr>
              <a:t>What we are not</a:t>
            </a:r>
            <a:endParaRPr kumimoji="0" lang="en-US" sz="4000" b="0" i="0" u="none" strike="noStrike" kern="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549275" y="2549235"/>
            <a:ext cx="8042276" cy="339436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We are not the miracle workers who can fix them when no one else could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We are not an integrated</a:t>
            </a:r>
            <a:r>
              <a:rPr kumimoji="0" lang="en-US" sz="3200" b="0" i="0" u="none" strike="noStrike" kern="0" cap="none" spc="0" normalizeH="0" noProof="0" dirty="0" smtClean="0">
                <a:ln>
                  <a:noFill/>
                </a:ln>
                <a:solidFill>
                  <a:schemeClr val="bg1"/>
                </a:solidFill>
                <a:effectLst/>
                <a:uLnTx/>
                <a:uFillTx/>
                <a:latin typeface="+mn-lt"/>
                <a:ea typeface="+mn-ea"/>
                <a:cs typeface="+mn-cs"/>
              </a:rPr>
              <a:t> </a:t>
            </a:r>
            <a:r>
              <a:rPr kumimoji="0" lang="en-US" sz="3200" b="0" i="0" u="none" strike="noStrike" kern="0" cap="none" spc="0" normalizeH="0" baseline="0" noProof="0" dirty="0" smtClean="0">
                <a:ln>
                  <a:noFill/>
                </a:ln>
                <a:solidFill>
                  <a:schemeClr val="bg1"/>
                </a:solidFill>
                <a:effectLst/>
                <a:uLnTx/>
                <a:uFillTx/>
                <a:latin typeface="+mn-lt"/>
                <a:ea typeface="+mn-ea"/>
                <a:cs typeface="+mn-cs"/>
              </a:rPr>
              <a:t>pain center</a:t>
            </a:r>
          </a:p>
          <a:p>
            <a:pPr marL="800100" lvl="1" indent="-342900">
              <a:spcBef>
                <a:spcPct val="20000"/>
              </a:spcBef>
              <a:buFontTx/>
              <a:buChar char="•"/>
              <a:defRPr/>
            </a:pPr>
            <a:r>
              <a:rPr lang="en-US" sz="3200" kern="0" dirty="0" smtClean="0">
                <a:solidFill>
                  <a:schemeClr val="bg1"/>
                </a:solidFill>
                <a:latin typeface="+mn-lt"/>
              </a:rPr>
              <a:t>Rehab only, no MDs, no psych services, no medication management</a:t>
            </a:r>
            <a:endParaRPr kumimoji="0" lang="en-US" sz="32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228600"/>
            <a:ext cx="8575676" cy="2362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accent1"/>
                </a:solidFill>
                <a:effectLst/>
                <a:uLnTx/>
                <a:uFillTx/>
                <a:latin typeface="+mj-lt"/>
                <a:ea typeface="+mj-ea"/>
                <a:cs typeface="+mj-cs"/>
              </a:rPr>
              <a:t>Who is NOT appropriate for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accent1"/>
                </a:solidFill>
                <a:effectLst/>
                <a:uLnTx/>
                <a:uFillTx/>
                <a:latin typeface="+mj-lt"/>
                <a:ea typeface="+mj-ea"/>
                <a:cs typeface="+mj-cs"/>
              </a:rPr>
              <a:t>Persistent Pain program?</a:t>
            </a:r>
            <a:endParaRPr kumimoji="0" lang="en-US" sz="3200" b="0" i="0" u="none" strike="noStrike" kern="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549275" y="1676400"/>
            <a:ext cx="8042276" cy="4267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Patients for whom mental health issues impair ability to participate in rehab services (refer to Behavioral Health </a:t>
            </a:r>
            <a:r>
              <a:rPr kumimoji="0" lang="en-US" sz="3200" b="0" i="0" u="sng" strike="noStrike" kern="0" cap="none" spc="0" normalizeH="0" baseline="0" noProof="0" dirty="0" smtClean="0">
                <a:ln>
                  <a:noFill/>
                </a:ln>
                <a:solidFill>
                  <a:schemeClr val="bg1"/>
                </a:solidFill>
                <a:effectLst/>
                <a:uLnTx/>
                <a:uFillTx/>
                <a:latin typeface="+mn-lt"/>
                <a:ea typeface="+mn-ea"/>
                <a:cs typeface="+mn-cs"/>
              </a:rPr>
              <a:t>first</a:t>
            </a:r>
            <a:r>
              <a:rPr kumimoji="0" lang="en-US" sz="3200" b="0" i="0" u="none" strike="noStrike" kern="0" cap="none" spc="0" normalizeH="0" baseline="0" noProof="0" dirty="0" smtClean="0">
                <a:ln>
                  <a:noFill/>
                </a:ln>
                <a:solidFill>
                  <a:schemeClr val="bg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Patients who have orthopedic conditions that have not been appropriately treated yet</a:t>
            </a:r>
            <a:endParaRPr kumimoji="0" lang="en-US" sz="32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a:t>
            </a:r>
            <a:endParaRPr lang="en-US" dirty="0"/>
          </a:p>
        </p:txBody>
      </p:sp>
      <p:sp>
        <p:nvSpPr>
          <p:cNvPr id="3" name="Content Placeholder 2"/>
          <p:cNvSpPr>
            <a:spLocks noGrp="1"/>
          </p:cNvSpPr>
          <p:nvPr>
            <p:ph idx="1"/>
          </p:nvPr>
        </p:nvSpPr>
        <p:spPr/>
        <p:txBody>
          <a:bodyPr/>
          <a:lstStyle/>
          <a:p>
            <a:r>
              <a:rPr lang="en-US" dirty="0" smtClean="0"/>
              <a:t>Reinforce that learning about pain and returning to activity </a:t>
            </a:r>
            <a:r>
              <a:rPr lang="en-US" u="sng" dirty="0" smtClean="0"/>
              <a:t>are an important treatment </a:t>
            </a:r>
            <a:r>
              <a:rPr lang="en-US" dirty="0" smtClean="0"/>
              <a:t>for their pain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685800"/>
            <a:ext cx="7772400" cy="1143000"/>
          </a:xfrm>
        </p:spPr>
        <p:txBody>
          <a:bodyPr/>
          <a:lstStyle/>
          <a:p>
            <a:r>
              <a:rPr lang="en-US" sz="3200" dirty="0" smtClean="0">
                <a:ea typeface="ＭＳ Ｐゴシック" pitchFamily="20" charset="-128"/>
              </a:rPr>
              <a:t>CONTEMPORARY UNDERSTANDING</a:t>
            </a:r>
          </a:p>
        </p:txBody>
      </p:sp>
      <p:pic>
        <p:nvPicPr>
          <p:cNvPr id="5" name="Picture 4" descr="http://1.bp.blogspot.com/-vakRD7ohzTk/TZGO7-pmk2I/AAAAAAAATCU/n0_cC_1UhYA/s1600/pain%2Bsmh_com_au%2BWQ.jpg"/>
          <p:cNvPicPr>
            <a:picLocks noChangeAspect="1" noChangeArrowheads="1"/>
          </p:cNvPicPr>
          <p:nvPr/>
        </p:nvPicPr>
        <p:blipFill>
          <a:blip r:embed="rId3" cstate="print"/>
          <a:srcRect/>
          <a:stretch>
            <a:fillRect/>
          </a:stretch>
        </p:blipFill>
        <p:spPr bwMode="auto">
          <a:xfrm>
            <a:off x="2209800" y="1981200"/>
            <a:ext cx="4419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1905000"/>
          </a:xfrm>
        </p:spPr>
        <p:txBody>
          <a:bodyPr/>
          <a:lstStyle/>
          <a:p>
            <a:r>
              <a:rPr lang="en-US" sz="5400" dirty="0" smtClean="0">
                <a:ea typeface="ＭＳ Ｐゴシック" pitchFamily="1" charset="-128"/>
              </a:rPr>
              <a:t>Questions?</a:t>
            </a:r>
          </a:p>
        </p:txBody>
      </p:sp>
      <p:pic>
        <p:nvPicPr>
          <p:cNvPr id="43011" name="Picture 4"/>
          <p:cNvPicPr>
            <a:picLocks noChangeAspect="1" noChangeArrowheads="1"/>
          </p:cNvPicPr>
          <p:nvPr/>
        </p:nvPicPr>
        <p:blipFill>
          <a:blip r:embed="rId3" cstate="print"/>
          <a:srcRect/>
          <a:stretch>
            <a:fillRect/>
          </a:stretch>
        </p:blipFill>
        <p:spPr bwMode="auto">
          <a:xfrm>
            <a:off x="1219200" y="1905000"/>
            <a:ext cx="6865938" cy="46339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ea typeface="ＭＳ Ｐゴシック" pitchFamily="1" charset="-128"/>
              </a:rPr>
              <a:t>PARADIGM SHIFT</a:t>
            </a:r>
          </a:p>
        </p:txBody>
      </p:sp>
      <p:sp>
        <p:nvSpPr>
          <p:cNvPr id="8195" name="Content Placeholder 2"/>
          <p:cNvSpPr>
            <a:spLocks noGrp="1"/>
          </p:cNvSpPr>
          <p:nvPr>
            <p:ph idx="1"/>
          </p:nvPr>
        </p:nvSpPr>
        <p:spPr/>
        <p:txBody>
          <a:bodyPr>
            <a:normAutofit lnSpcReduction="10000"/>
          </a:bodyPr>
          <a:lstStyle/>
          <a:p>
            <a:r>
              <a:rPr lang="en-US" sz="2800" b="1" i="1" dirty="0" smtClean="0">
                <a:ea typeface="ＭＳ Ｐゴシック" pitchFamily="1" charset="-128"/>
              </a:rPr>
              <a:t>PAIN </a:t>
            </a:r>
            <a:r>
              <a:rPr lang="en-US" sz="2800" dirty="0" smtClean="0">
                <a:latin typeface="ＭＳ ゴシック" pitchFamily="1" charset="-128"/>
                <a:ea typeface="ＭＳ Ｐゴシック" pitchFamily="1" charset="-128"/>
              </a:rPr>
              <a:t>≠</a:t>
            </a:r>
            <a:r>
              <a:rPr lang="en-US" sz="2800" b="1" i="1" dirty="0" smtClean="0">
                <a:ea typeface="ＭＳ Ｐゴシック" pitchFamily="1" charset="-128"/>
              </a:rPr>
              <a:t> HARM</a:t>
            </a:r>
          </a:p>
          <a:p>
            <a:endParaRPr lang="en-US" sz="2800" b="1" i="1" dirty="0" smtClean="0">
              <a:ea typeface="ＭＳ Ｐゴシック" pitchFamily="1" charset="-128"/>
            </a:endParaRPr>
          </a:p>
          <a:p>
            <a:r>
              <a:rPr lang="en-US" sz="2800" b="1" i="1" dirty="0" smtClean="0">
                <a:ea typeface="ＭＳ Ｐゴシック" pitchFamily="1" charset="-128"/>
              </a:rPr>
              <a:t>PAIN IS AN OUTPUT FROM THE BRAIN</a:t>
            </a:r>
          </a:p>
          <a:p>
            <a:endParaRPr lang="en-US" sz="2800" b="1" i="1" dirty="0" smtClean="0">
              <a:ea typeface="ＭＳ Ｐゴシック" pitchFamily="1" charset="-128"/>
            </a:endParaRPr>
          </a:p>
          <a:p>
            <a:r>
              <a:rPr lang="en-US" sz="2800" b="1" i="1" dirty="0" smtClean="0">
                <a:ea typeface="ＭＳ Ｐゴシック" pitchFamily="1" charset="-128"/>
              </a:rPr>
              <a:t>ALL PAIN IS REAL PAIN</a:t>
            </a:r>
          </a:p>
          <a:p>
            <a:endParaRPr lang="en-US" sz="2800" b="1" i="1" dirty="0" smtClean="0">
              <a:ea typeface="ＭＳ Ｐゴシック" pitchFamily="1" charset="-128"/>
            </a:endParaRPr>
          </a:p>
          <a:p>
            <a:r>
              <a:rPr lang="en-US" sz="2800" b="1" i="1" dirty="0" smtClean="0">
                <a:ea typeface="ＭＳ Ｐゴシック" pitchFamily="1" charset="-128"/>
              </a:rPr>
              <a:t>NOCICEPTION  IS NEITHER  NECESSARY NOR  SUFFICIENT  FOR  PAIN</a:t>
            </a:r>
          </a:p>
          <a:p>
            <a:pPr>
              <a:buFontTx/>
              <a:buNone/>
            </a:pPr>
            <a:endParaRPr lang="en-US" b="1" i="1" dirty="0" smtClean="0">
              <a:ea typeface="ＭＳ Ｐゴシック" pitchFamily="1" charset="-128"/>
            </a:endParaRPr>
          </a:p>
          <a:p>
            <a:pPr>
              <a:buFontTx/>
              <a:buNone/>
            </a:pPr>
            <a:r>
              <a:rPr lang="en-US" sz="1400" i="1" dirty="0" smtClean="0">
                <a:ea typeface="ＭＳ Ｐゴシック" pitchFamily="1" charset="-128"/>
              </a:rPr>
              <a:t>from G. </a:t>
            </a:r>
            <a:r>
              <a:rPr lang="en-US" sz="1400" i="1" dirty="0" err="1" smtClean="0">
                <a:ea typeface="ＭＳ Ｐゴシック" pitchFamily="1" charset="-128"/>
              </a:rPr>
              <a:t>Lorimer</a:t>
            </a:r>
            <a:r>
              <a:rPr lang="en-US" sz="1400" i="1" dirty="0" smtClean="0">
                <a:ea typeface="ＭＳ Ｐゴシック" pitchFamily="1" charset="-128"/>
              </a:rPr>
              <a:t>  Moseley: Understand and Explain Pain course material</a:t>
            </a:r>
          </a:p>
          <a:p>
            <a:endParaRPr lang="en-US" dirty="0" smtClean="0">
              <a:ea typeface="ＭＳ Ｐゴシック" pitchFamily="1"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9D84ADFA-44CD-4CF3-9C64-C14D28F32E3C}" type="datetime1">
              <a:rPr lang="en-US" smtClean="0"/>
              <a:pPr/>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B5831-5223-4A44-9245-133E3842A435}" type="slidenum">
              <a:rPr lang="en-US" smtClean="0"/>
              <a:pPr/>
              <a:t>5</a:t>
            </a:fld>
            <a:endParaRPr lang="en-US"/>
          </a:p>
        </p:txBody>
      </p:sp>
      <p:pic>
        <p:nvPicPr>
          <p:cNvPr id="9" name="Content Placeholder 3" descr="Peaceful_greeeeen_by_nhoizey.jpg"/>
          <p:cNvPicPr>
            <a:picLocks noGrp="1" noChangeAspect="1"/>
          </p:cNvPicPr>
          <p:nvPr>
            <p:ph sz="quarter" idx="13"/>
          </p:nvPr>
        </p:nvPicPr>
        <p:blipFill>
          <a:blip r:embed="rId4" cstate="print"/>
          <a:srcRect l="-17239" r="-17239"/>
          <a:stretch>
            <a:fillRect/>
          </a:stretch>
        </p:blipFill>
        <p:spPr bwMode="auto">
          <a:xfrm>
            <a:off x="-1600200" y="609600"/>
            <a:ext cx="12344400" cy="6248400"/>
          </a:xfrm>
          <a:prstGeom prst="rect">
            <a:avLst/>
          </a:prstGeom>
          <a:noFill/>
          <a:ln w="9525">
            <a:noFill/>
            <a:miter lim="800000"/>
            <a:headEnd/>
            <a:tailEnd/>
          </a:ln>
        </p:spPr>
      </p:pic>
      <p:sp>
        <p:nvSpPr>
          <p:cNvPr id="12" name="TextBox 11"/>
          <p:cNvSpPr txBox="1"/>
          <p:nvPr/>
        </p:nvSpPr>
        <p:spPr>
          <a:xfrm>
            <a:off x="1143000" y="1601450"/>
            <a:ext cx="6705600" cy="1446550"/>
          </a:xfrm>
          <a:prstGeom prst="rect">
            <a:avLst/>
          </a:prstGeom>
          <a:noFill/>
        </p:spPr>
        <p:txBody>
          <a:bodyPr wrap="square" rtlCol="0">
            <a:spAutoFit/>
          </a:bodyPr>
          <a:lstStyle/>
          <a:p>
            <a:pPr algn="ctr"/>
            <a:r>
              <a:rPr lang="en-US" sz="4400" dirty="0" smtClean="0">
                <a:solidFill>
                  <a:schemeClr val="bg1"/>
                </a:solidFill>
                <a:latin typeface="Arial" pitchFamily="34" charset="0"/>
                <a:cs typeface="Arial" pitchFamily="34" charset="0"/>
              </a:rPr>
              <a:t>Understanding Pain:</a:t>
            </a:r>
          </a:p>
          <a:p>
            <a:pPr algn="ctr"/>
            <a:r>
              <a:rPr lang="en-US" sz="4400" dirty="0" smtClean="0">
                <a:solidFill>
                  <a:schemeClr val="bg1"/>
                </a:solidFill>
                <a:latin typeface="Arial" pitchFamily="34" charset="0"/>
                <a:cs typeface="Arial" pitchFamily="34" charset="0"/>
              </a:rPr>
              <a:t>How does pain work?</a:t>
            </a:r>
          </a:p>
        </p:txBody>
      </p:sp>
      <p:pic>
        <p:nvPicPr>
          <p:cNvPr id="11" name="10 Out of the Mist [Edit].wma">
            <a:hlinkClick r:id="" action="ppaction://media"/>
          </p:cNvPr>
          <p:cNvPicPr>
            <a:picLocks noChangeAspect="1"/>
          </p:cNvPicPr>
          <p:nvPr>
            <a:audioFile r:link="rId1"/>
            <p:extLst>
              <p:ext uri="{DAA4B4D4-6D71-4841-9C94-3DE7FCFB9230}">
                <p14:media xmlns="" xmlns:p14="http://schemas.microsoft.com/office/powerpoint/2010/main" xmlns:mv="urn:schemas-microsoft-com:mac:vml" xmlns:mc="http://schemas.openxmlformats.org/markup-compatibility/2006" r:embed="rId5"/>
              </p:ext>
            </p:extLst>
          </p:nvPr>
        </p:nvPicPr>
        <p:blipFill>
          <a:blip r:embed="rId6" cstate="print"/>
          <a:stretch>
            <a:fillRect/>
          </a:stretch>
        </p:blipFill>
        <p:spPr>
          <a:xfrm>
            <a:off x="85344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13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4242"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0007" y="1"/>
            <a:ext cx="9244013" cy="596146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850187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417638"/>
          </a:xfrm>
        </p:spPr>
        <p:txBody>
          <a:bodyPr>
            <a:normAutofit/>
          </a:bodyPr>
          <a:lstStyle/>
          <a:p>
            <a:r>
              <a:rPr lang="en-US" sz="3200" dirty="0" smtClean="0">
                <a:latin typeface="Arial" pitchFamily="34" charset="0"/>
                <a:ea typeface="ＭＳ Ｐゴシック" charset="-128"/>
                <a:cs typeface="Arial" pitchFamily="34" charset="0"/>
              </a:rPr>
              <a:t>Persistent Pain when you </a:t>
            </a:r>
            <a:br>
              <a:rPr lang="en-US" sz="3200" dirty="0" smtClean="0">
                <a:latin typeface="Arial" pitchFamily="34" charset="0"/>
                <a:ea typeface="ＭＳ Ｐゴシック" charset="-128"/>
                <a:cs typeface="Arial" pitchFamily="34" charset="0"/>
              </a:rPr>
            </a:br>
            <a:r>
              <a:rPr lang="en-US" sz="3200" dirty="0" smtClean="0">
                <a:latin typeface="Arial" pitchFamily="34" charset="0"/>
                <a:ea typeface="ＭＳ Ｐゴシック" charset="-128"/>
                <a:cs typeface="Arial" pitchFamily="34" charset="0"/>
              </a:rPr>
              <a:t>have a chronic condition, like arthritis</a:t>
            </a:r>
          </a:p>
        </p:txBody>
      </p:sp>
      <p:sp>
        <p:nvSpPr>
          <p:cNvPr id="30723" name="Content Placeholder 2"/>
          <p:cNvSpPr>
            <a:spLocks noGrp="1"/>
          </p:cNvSpPr>
          <p:nvPr>
            <p:ph sz="quarter" idx="13"/>
          </p:nvPr>
        </p:nvSpPr>
        <p:spPr/>
        <p:txBody>
          <a:bodyPr/>
          <a:lstStyle/>
          <a:p>
            <a:endParaRPr lang="en-US" dirty="0" smtClean="0">
              <a:ea typeface="ＭＳ Ｐゴシック" charset="-128"/>
            </a:endParaRPr>
          </a:p>
          <a:p>
            <a:endParaRPr lang="en-US" dirty="0" smtClean="0">
              <a:ea typeface="ＭＳ Ｐゴシック" charset="-128"/>
            </a:endParaRPr>
          </a:p>
          <a:p>
            <a:r>
              <a:rPr lang="en-US" dirty="0" smtClean="0">
                <a:ea typeface="ＭＳ Ｐゴシック" charset="-128"/>
              </a:rPr>
              <a:t>The body may send danger messages but the brain will always be able to amplify or diminish your pain</a:t>
            </a:r>
          </a:p>
          <a:p>
            <a:pPr>
              <a:buNone/>
            </a:pPr>
            <a:endParaRPr lang="en-US" dirty="0" smtClean="0">
              <a:ea typeface="ＭＳ Ｐゴシック" charset="-128"/>
            </a:endParaRPr>
          </a:p>
          <a:p>
            <a:pPr>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914400"/>
            <a:ext cx="8229600" cy="685800"/>
          </a:xfrm>
        </p:spPr>
        <p:txBody>
          <a:bodyPr>
            <a:normAutofit fontScale="90000"/>
          </a:bodyPr>
          <a:lstStyle/>
          <a:p>
            <a:r>
              <a:rPr lang="en-US" sz="4000" b="1" dirty="0" smtClean="0">
                <a:ea typeface="ＭＳ Ｐゴシック" pitchFamily="1" charset="-128"/>
              </a:rPr>
              <a:t>Why call it “Persistent Pain?”</a:t>
            </a:r>
            <a:r>
              <a:rPr lang="en-US" sz="4000" dirty="0" smtClean="0">
                <a:ea typeface="ＭＳ Ｐゴシック" pitchFamily="1" charset="-128"/>
              </a:rPr>
              <a:t>  </a:t>
            </a:r>
            <a:r>
              <a:rPr lang="en-US" sz="2900" dirty="0" smtClean="0">
                <a:ea typeface="ＭＳ Ｐゴシック" pitchFamily="1" charset="-128"/>
              </a:rPr>
              <a:t/>
            </a:r>
            <a:br>
              <a:rPr lang="en-US" sz="2900" dirty="0" smtClean="0">
                <a:ea typeface="ＭＳ Ｐゴシック" pitchFamily="1" charset="-128"/>
              </a:rPr>
            </a:br>
            <a:endParaRPr lang="en-US" sz="2900" dirty="0" smtClean="0">
              <a:ea typeface="ＭＳ Ｐゴシック" pitchFamily="1" charset="-128"/>
            </a:endParaRPr>
          </a:p>
        </p:txBody>
      </p:sp>
      <p:pic>
        <p:nvPicPr>
          <p:cNvPr id="12291" name="Picture 8" descr="http://t3.gstatic.com/images?q=tbn:ANd9GcQ99a9NFcOedjmd4R4Qf61oL5K3X8rekXTmvDptglACLTw9m9rcRw"/>
          <p:cNvPicPr>
            <a:picLocks noChangeAspect="1" noChangeArrowheads="1"/>
          </p:cNvPicPr>
          <p:nvPr/>
        </p:nvPicPr>
        <p:blipFill>
          <a:blip r:embed="rId3" cstate="print"/>
          <a:srcRect/>
          <a:stretch>
            <a:fillRect/>
          </a:stretch>
        </p:blipFill>
        <p:spPr bwMode="auto">
          <a:xfrm>
            <a:off x="685800" y="1600200"/>
            <a:ext cx="2606675" cy="3254375"/>
          </a:xfrm>
          <a:prstGeom prst="rect">
            <a:avLst/>
          </a:prstGeom>
          <a:noFill/>
          <a:ln w="9525">
            <a:noFill/>
            <a:miter lim="800000"/>
            <a:headEnd/>
            <a:tailEnd/>
          </a:ln>
        </p:spPr>
      </p:pic>
      <p:pic>
        <p:nvPicPr>
          <p:cNvPr id="12292" name="Picture 6" descr="http://herokids.files.wordpress.com/2008/03/perseverance.jpg?w=510"/>
          <p:cNvPicPr>
            <a:picLocks noChangeAspect="1" noChangeArrowheads="1"/>
          </p:cNvPicPr>
          <p:nvPr/>
        </p:nvPicPr>
        <p:blipFill>
          <a:blip r:embed="rId4" cstate="print"/>
          <a:srcRect/>
          <a:stretch>
            <a:fillRect/>
          </a:stretch>
        </p:blipFill>
        <p:spPr bwMode="auto">
          <a:xfrm>
            <a:off x="3733800" y="1905000"/>
            <a:ext cx="4714875" cy="3733800"/>
          </a:xfrm>
          <a:prstGeom prst="rect">
            <a:avLst/>
          </a:prstGeom>
          <a:noFill/>
          <a:ln w="9525">
            <a:noFill/>
            <a:miter lim="800000"/>
            <a:headEnd/>
            <a:tailEnd/>
          </a:ln>
        </p:spPr>
      </p:pic>
      <p:sp>
        <p:nvSpPr>
          <p:cNvPr id="7" name="TextBox 6"/>
          <p:cNvSpPr txBox="1"/>
          <p:nvPr/>
        </p:nvSpPr>
        <p:spPr>
          <a:xfrm>
            <a:off x="1524000" y="4267200"/>
            <a:ext cx="1981200" cy="954107"/>
          </a:xfrm>
          <a:prstGeom prst="rect">
            <a:avLst/>
          </a:prstGeom>
          <a:solidFill>
            <a:schemeClr val="accent3"/>
          </a:solidFill>
        </p:spPr>
        <p:txBody>
          <a:bodyPr wrap="square">
            <a:spAutoFit/>
          </a:bodyPr>
          <a:lstStyle/>
          <a:p>
            <a:pPr>
              <a:defRPr/>
            </a:pPr>
            <a:r>
              <a:rPr lang="en-US" sz="2800" b="1" dirty="0">
                <a:ea typeface="ＭＳ Ｐゴシック" pitchFamily="34" charset="-128"/>
              </a:rPr>
              <a:t>Chronic Pain</a:t>
            </a:r>
          </a:p>
        </p:txBody>
      </p:sp>
      <p:sp>
        <p:nvSpPr>
          <p:cNvPr id="8" name="TextBox 7"/>
          <p:cNvSpPr txBox="1"/>
          <p:nvPr/>
        </p:nvSpPr>
        <p:spPr>
          <a:xfrm>
            <a:off x="6248400" y="4419600"/>
            <a:ext cx="2286000" cy="954088"/>
          </a:xfrm>
          <a:prstGeom prst="rect">
            <a:avLst/>
          </a:prstGeom>
          <a:noFill/>
        </p:spPr>
        <p:txBody>
          <a:bodyPr>
            <a:spAutoFit/>
          </a:bodyPr>
          <a:lstStyle/>
          <a:p>
            <a:pPr>
              <a:defRPr/>
            </a:pPr>
            <a:r>
              <a:rPr lang="en-US" sz="2800" dirty="0">
                <a:solidFill>
                  <a:schemeClr val="accent3"/>
                </a:solidFill>
                <a:ea typeface="ＭＳ Ｐゴシック" pitchFamily="34" charset="-128"/>
              </a:rPr>
              <a:t>Persistent Pain</a:t>
            </a:r>
          </a:p>
        </p:txBody>
      </p:sp>
      <p:sp>
        <p:nvSpPr>
          <p:cNvPr id="12295" name="TextBox 8"/>
          <p:cNvSpPr txBox="1">
            <a:spLocks noChangeArrowheads="1"/>
          </p:cNvSpPr>
          <p:nvPr/>
        </p:nvSpPr>
        <p:spPr bwMode="auto">
          <a:xfrm>
            <a:off x="228600" y="5715000"/>
            <a:ext cx="8686800" cy="830263"/>
          </a:xfrm>
          <a:prstGeom prst="rect">
            <a:avLst/>
          </a:prstGeom>
          <a:noFill/>
          <a:ln w="9525">
            <a:noFill/>
            <a:miter lim="800000"/>
            <a:headEnd/>
            <a:tailEnd/>
          </a:ln>
        </p:spPr>
        <p:txBody>
          <a:bodyPr>
            <a:spAutoFit/>
          </a:bodyPr>
          <a:lstStyle/>
          <a:p>
            <a:r>
              <a:rPr lang="en-US" sz="1600"/>
              <a:t>Reference:   “Relieving Pain in America: A blueprint for Transforming Prevention, Care, Education and Research,”  Board of Health Science Policy, Institute of Medicine, of National Academies, Washington DC.  </a:t>
            </a:r>
            <a:r>
              <a:rPr lang="en-US" sz="1600" u="sng">
                <a:hlinkClick r:id="rId5"/>
              </a:rPr>
              <a:t>www.nap.edu</a:t>
            </a:r>
            <a:r>
              <a:rPr lang="en-US" sz="1600"/>
              <a:t>  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dirty="0"/>
          </a:p>
        </p:txBody>
      </p:sp>
      <p:sp>
        <p:nvSpPr>
          <p:cNvPr id="7" name="Content Placeholder 2"/>
          <p:cNvSpPr>
            <a:spLocks noGrp="1"/>
          </p:cNvSpPr>
          <p:nvPr>
            <p:ph idx="4294967295"/>
          </p:nvPr>
        </p:nvSpPr>
        <p:spPr>
          <a:xfrm>
            <a:off x="0" y="2286000"/>
            <a:ext cx="8042275" cy="2286000"/>
          </a:xfrm>
        </p:spPr>
        <p:txBody>
          <a:bodyPr/>
          <a:lstStyle/>
          <a:p>
            <a:r>
              <a:rPr lang="en-US" u="sng" dirty="0" smtClean="0">
                <a:solidFill>
                  <a:srgbClr val="00B0F0"/>
                </a:solidFill>
                <a:hlinkClick r:id="rId3"/>
              </a:rPr>
              <a:t>http://providenceoregon.org/video/pain</a:t>
            </a:r>
            <a:endParaRPr lang="en-US" dirty="0" smtClean="0">
              <a:solidFill>
                <a:srgbClr val="00B0F0"/>
              </a:solidFill>
            </a:endParaRPr>
          </a:p>
          <a:p>
            <a:pPr>
              <a:buNone/>
            </a:pPr>
            <a:endParaRPr lang="en-US" dirty="0" smtClean="0">
              <a:solidFill>
                <a:srgbClr val="F8981D"/>
              </a:solidFill>
            </a:endParaRPr>
          </a:p>
          <a:p>
            <a:endParaRPr lang="en-US" dirty="0">
              <a:solidFill>
                <a:srgbClr val="F8981D"/>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Description xmlns="4cde0b88-8795-4cfc-90df-a0188d252d0f" xsi:nil="true"/>
    <PublishingExpirationDate xmlns="http://schemas.microsoft.com/sharepoint/v3" xsi:nil="true"/>
    <PublishingStartDate xmlns="http://schemas.microsoft.com/sharepoint/v3" xsi:nil="true"/>
    <Grouping xmlns="c9c133b4-e907-476c-b640-0d389df465f4">(none)</Grouping>
    <Document_x0020_Owner xmlns="4cde0b88-8795-4cfc-90df-a0188d252d0f">
      <UserInfo xmlns="4cde0b88-8795-4cfc-90df-a0188d252d0f">
        <DisplayName xmlns="4cde0b88-8795-4cfc-90df-a0188d252d0f"/>
        <AccountId xmlns="4cde0b88-8795-4cfc-90df-a0188d252d0f" xsi:nil="true"/>
        <AccountType xmlns="4cde0b88-8795-4cfc-90df-a0188d252d0f"/>
      </UserInfo>
    </Document_x0020_Own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40282E0BBABA45ABA4AC49E65C4042" ma:contentTypeVersion="3" ma:contentTypeDescription="Create a new document." ma:contentTypeScope="" ma:versionID="8af49e435afcc822a47fe6e1ca1509f9">
  <xsd:schema xmlns:xsd="http://www.w3.org/2001/XMLSchema" xmlns:xs="http://www.w3.org/2001/XMLSchema" xmlns:p="http://schemas.microsoft.com/office/2006/metadata/properties" xmlns:ns1="http://schemas.microsoft.com/sharepoint/v3" xmlns:ns2="c9c133b4-e907-476c-b640-0d389df465f4" xmlns:ns3="4cde0b88-8795-4cfc-90df-a0188d252d0f" targetNamespace="http://schemas.microsoft.com/office/2006/metadata/properties" ma:root="true" ma:fieldsID="062e7a5bc398d7a99f85573958306db4" ns1:_="" ns2:_="" ns3:_="">
    <xsd:import namespace="http://schemas.microsoft.com/sharepoint/v3"/>
    <xsd:import namespace="c9c133b4-e907-476c-b640-0d389df465f4"/>
    <xsd:import namespace="4cde0b88-8795-4cfc-90df-a0188d252d0f"/>
    <xsd:element name="properties">
      <xsd:complexType>
        <xsd:sequence>
          <xsd:element name="documentManagement">
            <xsd:complexType>
              <xsd:all>
                <xsd:element ref="ns2:Grouping" minOccurs="0"/>
                <xsd:element ref="ns3:Document_x0020_Description" minOccurs="0"/>
                <xsd:element ref="ns3:Document_x0020_Owner"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 ma:hidden="true" ma:internalName="PublishingStartDate">
      <xsd:simpleType>
        <xsd:restriction base="dms:Unknown"/>
      </xsd:simpleType>
    </xsd:element>
    <xsd:element name="PublishingExpirationDate" ma:index="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c133b4-e907-476c-b640-0d389df465f4" elementFormDefault="qualified">
    <xsd:import namespace="http://schemas.microsoft.com/office/2006/documentManagement/types"/>
    <xsd:import namespace="http://schemas.microsoft.com/office/infopath/2007/PartnerControls"/>
    <xsd:element name="Grouping" ma:index="2" nillable="true" ma:displayName="Grouping" ma:default="(none)" ma:format="Dropdown" ma:internalName="Grouping">
      <xsd:simpleType>
        <xsd:restriction base="dms:Choice">
          <xsd:enumeration value="(none)"/>
          <xsd:enumeration value="Home page"/>
        </xsd:restriction>
      </xsd:simpleType>
    </xsd:element>
  </xsd:schema>
  <xsd:schema xmlns:xsd="http://www.w3.org/2001/XMLSchema" xmlns:xs="http://www.w3.org/2001/XMLSchema" xmlns:dms="http://schemas.microsoft.com/office/2006/documentManagement/types" xmlns:pc="http://schemas.microsoft.com/office/infopath/2007/PartnerControls" targetNamespace="4cde0b88-8795-4cfc-90df-a0188d252d0f" elementFormDefault="qualified">
    <xsd:import namespace="http://schemas.microsoft.com/office/2006/documentManagement/types"/>
    <xsd:import namespace="http://schemas.microsoft.com/office/infopath/2007/PartnerControls"/>
    <xsd:element name="Document_x0020_Description" ma:index="3" nillable="true" ma:displayName="Document Description" ma:description="Good descriptions help with search results.  Include terms that are familiar to people who will use your site, and that are likely to appear in the site content.  Max of 255 characters." ma:internalName="Document_x0020_Description">
      <xsd:simpleType>
        <xsd:restriction base="dms:Note">
          <xsd:maxLength value="255"/>
        </xsd:restriction>
      </xsd:simpleType>
    </xsd:element>
    <xsd:element name="Document_x0020_Owner" ma:index="4" nillable="true" ma:displayName="Document Owner" ma:description="The document owner is the person primarily responsible for this document"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7A12F0-EA6A-4D4C-9DD4-2958A92849D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c9c133b4-e907-476c-b640-0d389df465f4"/>
    <ds:schemaRef ds:uri="4cde0b88-8795-4cfc-90df-a0188d252d0f"/>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1BCBE080-120D-489C-8C1A-ACBDA7DED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c133b4-e907-476c-b640-0d389df465f4"/>
    <ds:schemaRef ds:uri="4cde0b88-8795-4cfc-90df-a0188d252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0FA36-092C-4678-AA4A-694FA12852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Verve</Template>
  <TotalTime>474</TotalTime>
  <Words>3650</Words>
  <Application>Microsoft Office PowerPoint</Application>
  <PresentationFormat>On-screen Show (4:3)</PresentationFormat>
  <Paragraphs>283</Paragraphs>
  <Slides>30</Slides>
  <Notes>28</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Verve</vt:lpstr>
      <vt:lpstr>Slide 1</vt:lpstr>
      <vt:lpstr>What’s in it for you?</vt:lpstr>
      <vt:lpstr>CONTEMPORARY UNDERSTANDING</vt:lpstr>
      <vt:lpstr>PARADIGM SHIFT</vt:lpstr>
      <vt:lpstr>Slide 5</vt:lpstr>
      <vt:lpstr>Slide 6</vt:lpstr>
      <vt:lpstr>Persistent Pain when you  have a chronic condition, like arthritis</vt:lpstr>
      <vt:lpstr>Why call it “Persistent Pain?”   </vt:lpstr>
      <vt:lpstr>Slide 9</vt:lpstr>
      <vt:lpstr>How pain is produced</vt:lpstr>
      <vt:lpstr>Slide 11</vt:lpstr>
      <vt:lpstr>Stress response creates chemical  changes that cause pain</vt:lpstr>
      <vt:lpstr>Parts of the brain that  contribute to pain</vt:lpstr>
      <vt:lpstr>Brain processes that  affect pain:   Feeling</vt:lpstr>
      <vt:lpstr>Brain processes that  affect pain:   Feeling</vt:lpstr>
      <vt:lpstr>Brain processes that  affect pain:  Sensing</vt:lpstr>
      <vt:lpstr>Brain processes that  affect pain:  Sensing</vt:lpstr>
      <vt:lpstr>Brain processes that  affect pain:  Acting/Moving</vt:lpstr>
      <vt:lpstr>Brain processes that  affect pain:  Acting/Moving</vt:lpstr>
      <vt:lpstr>Brain activity in a person  experiencing persistent pain</vt:lpstr>
      <vt:lpstr>Slide 21</vt:lpstr>
      <vt:lpstr>Pacing yourself to get back to your life</vt:lpstr>
      <vt:lpstr>Changes in the brain’s body map with pain</vt:lpstr>
      <vt:lpstr>Slide 24</vt:lpstr>
      <vt:lpstr>Slide 25</vt:lpstr>
      <vt:lpstr>Providence Rehab Services  Persistent Pain Program</vt:lpstr>
      <vt:lpstr>Slide 27</vt:lpstr>
      <vt:lpstr>Slide 28</vt:lpstr>
      <vt:lpstr>What you can do</vt:lpstr>
      <vt:lpstr>Questions?</vt:lpstr>
    </vt:vector>
  </TitlesOfParts>
  <Company>Providence Health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Lyle-Newton</dc:creator>
  <cp:lastModifiedBy>skyec</cp:lastModifiedBy>
  <cp:revision>34</cp:revision>
  <dcterms:created xsi:type="dcterms:W3CDTF">2015-05-28T04:55:00Z</dcterms:created>
  <dcterms:modified xsi:type="dcterms:W3CDTF">2015-05-28T23:26:11Z</dcterms:modified>
</cp:coreProperties>
</file>