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519" r:id="rId2"/>
    <p:sldId id="521" r:id="rId3"/>
    <p:sldId id="522" r:id="rId4"/>
    <p:sldId id="523" r:id="rId5"/>
    <p:sldId id="524" r:id="rId6"/>
    <p:sldId id="525" r:id="rId7"/>
    <p:sldId id="526" r:id="rId8"/>
    <p:sldId id="527" r:id="rId9"/>
    <p:sldId id="528" r:id="rId10"/>
    <p:sldId id="529" r:id="rId11"/>
    <p:sldId id="530" r:id="rId12"/>
    <p:sldId id="531" r:id="rId13"/>
    <p:sldId id="532" r:id="rId14"/>
    <p:sldId id="533" r:id="rId15"/>
    <p:sldId id="534" r:id="rId16"/>
    <p:sldId id="535"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Jackson" initials="KJ"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9" autoAdjust="0"/>
    <p:restoredTop sz="82851" autoAdjust="0"/>
  </p:normalViewPr>
  <p:slideViewPr>
    <p:cSldViewPr>
      <p:cViewPr>
        <p:scale>
          <a:sx n="70" d="100"/>
          <a:sy n="70" d="100"/>
        </p:scale>
        <p:origin x="-1140" y="-9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662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1B05813-C3C1-49F4-B2CB-08D1DD247DC9}" type="slidenum">
              <a:rPr lang="en-US"/>
              <a:pPr>
                <a:defRPr/>
              </a:pPr>
              <a:t>‹#›</a:t>
            </a:fld>
            <a:endParaRPr lang="en-US" dirty="0"/>
          </a:p>
        </p:txBody>
      </p:sp>
    </p:spTree>
    <p:extLst>
      <p:ext uri="{BB962C8B-B14F-4D97-AF65-F5344CB8AC3E}">
        <p14:creationId xmlns="" xmlns:p14="http://schemas.microsoft.com/office/powerpoint/2010/main" val="101357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FBF35B-2744-4AB6-B252-903ED86911CC}" type="slidenum">
              <a:rPr lang="en-US"/>
              <a:pPr>
                <a:defRPr/>
              </a:pPr>
              <a:t>‹#›</a:t>
            </a:fld>
            <a:endParaRPr lang="en-US" dirty="0"/>
          </a:p>
        </p:txBody>
      </p:sp>
    </p:spTree>
    <p:extLst>
      <p:ext uri="{BB962C8B-B14F-4D97-AF65-F5344CB8AC3E}">
        <p14:creationId xmlns="" xmlns:p14="http://schemas.microsoft.com/office/powerpoint/2010/main" val="721854926"/>
      </p:ext>
    </p:extLst>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437CB0-281B-485F-9798-7385FC69F366}" type="slidenum">
              <a:rPr lang="en-US"/>
              <a:pPr>
                <a:defRPr/>
              </a:pPr>
              <a:t>‹#›</a:t>
            </a:fld>
            <a:endParaRPr lang="en-US" dirty="0"/>
          </a:p>
        </p:txBody>
      </p:sp>
    </p:spTree>
    <p:extLst>
      <p:ext uri="{BB962C8B-B14F-4D97-AF65-F5344CB8AC3E}">
        <p14:creationId xmlns="" xmlns:p14="http://schemas.microsoft.com/office/powerpoint/2010/main" val="3781150503"/>
      </p:ext>
    </p:extLst>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FDAE24-A85C-486D-882D-EA9C9F381075}" type="slidenum">
              <a:rPr lang="en-US"/>
              <a:pPr>
                <a:defRPr/>
              </a:pPr>
              <a:t>‹#›</a:t>
            </a:fld>
            <a:endParaRPr lang="en-US" dirty="0"/>
          </a:p>
        </p:txBody>
      </p:sp>
    </p:spTree>
    <p:extLst>
      <p:ext uri="{BB962C8B-B14F-4D97-AF65-F5344CB8AC3E}">
        <p14:creationId xmlns="" xmlns:p14="http://schemas.microsoft.com/office/powerpoint/2010/main" val="3885971403"/>
      </p:ext>
    </p:extLst>
  </p:cSld>
  <p:clrMapOvr>
    <a:masterClrMapping/>
  </p:clrMapOvr>
  <p:transition>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dirty="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57360D-DB3A-416E-AD82-EF486A25F996}" type="slidenum">
              <a:rPr lang="en-US"/>
              <a:pPr>
                <a:defRPr/>
              </a:pPr>
              <a:t>‹#›</a:t>
            </a:fld>
            <a:endParaRPr lang="en-US" dirty="0"/>
          </a:p>
        </p:txBody>
      </p:sp>
    </p:spTree>
    <p:extLst>
      <p:ext uri="{BB962C8B-B14F-4D97-AF65-F5344CB8AC3E}">
        <p14:creationId xmlns="" xmlns:p14="http://schemas.microsoft.com/office/powerpoint/2010/main" val="398464881"/>
      </p:ext>
    </p:extLst>
  </p:cSld>
  <p:clrMapOvr>
    <a:masterClrMapping/>
  </p:clrMapOvr>
  <p:transition>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D226CF-0F81-4B0C-8A26-0C0F2692D509}" type="slidenum">
              <a:rPr lang="en-US"/>
              <a:pPr>
                <a:defRPr/>
              </a:pPr>
              <a:t>‹#›</a:t>
            </a:fld>
            <a:endParaRPr lang="en-US" dirty="0"/>
          </a:p>
        </p:txBody>
      </p:sp>
    </p:spTree>
    <p:extLst>
      <p:ext uri="{BB962C8B-B14F-4D97-AF65-F5344CB8AC3E}">
        <p14:creationId xmlns="" xmlns:p14="http://schemas.microsoft.com/office/powerpoint/2010/main" val="323437322"/>
      </p:ext>
    </p:extLst>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C3394B-3DB7-476E-A3BA-5825543CB435}" type="slidenum">
              <a:rPr lang="en-US"/>
              <a:pPr>
                <a:defRPr/>
              </a:pPr>
              <a:t>‹#›</a:t>
            </a:fld>
            <a:endParaRPr lang="en-US" dirty="0"/>
          </a:p>
        </p:txBody>
      </p:sp>
    </p:spTree>
    <p:extLst>
      <p:ext uri="{BB962C8B-B14F-4D97-AF65-F5344CB8AC3E}">
        <p14:creationId xmlns="" xmlns:p14="http://schemas.microsoft.com/office/powerpoint/2010/main" val="2476645077"/>
      </p:ext>
    </p:extLst>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BD6860-4D85-40EF-9F08-AE2D222FA842}" type="slidenum">
              <a:rPr lang="en-US"/>
              <a:pPr>
                <a:defRPr/>
              </a:pPr>
              <a:t>‹#›</a:t>
            </a:fld>
            <a:endParaRPr lang="en-US" dirty="0"/>
          </a:p>
        </p:txBody>
      </p:sp>
    </p:spTree>
    <p:extLst>
      <p:ext uri="{BB962C8B-B14F-4D97-AF65-F5344CB8AC3E}">
        <p14:creationId xmlns="" xmlns:p14="http://schemas.microsoft.com/office/powerpoint/2010/main" val="941254624"/>
      </p:ext>
    </p:extLst>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F428C8-0588-45EE-AB79-F759A18333FA}" type="slidenum">
              <a:rPr lang="en-US"/>
              <a:pPr>
                <a:defRPr/>
              </a:pPr>
              <a:t>‹#›</a:t>
            </a:fld>
            <a:endParaRPr lang="en-US" dirty="0"/>
          </a:p>
        </p:txBody>
      </p:sp>
    </p:spTree>
    <p:extLst>
      <p:ext uri="{BB962C8B-B14F-4D97-AF65-F5344CB8AC3E}">
        <p14:creationId xmlns="" xmlns:p14="http://schemas.microsoft.com/office/powerpoint/2010/main" val="2861010798"/>
      </p:ext>
    </p:extLst>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4BEAA4-B35B-4C6D-AFFF-7E4ACB41499D}" type="slidenum">
              <a:rPr lang="en-US"/>
              <a:pPr>
                <a:defRPr/>
              </a:pPr>
              <a:t>‹#›</a:t>
            </a:fld>
            <a:endParaRPr lang="en-US" dirty="0"/>
          </a:p>
        </p:txBody>
      </p:sp>
    </p:spTree>
    <p:extLst>
      <p:ext uri="{BB962C8B-B14F-4D97-AF65-F5344CB8AC3E}">
        <p14:creationId xmlns="" xmlns:p14="http://schemas.microsoft.com/office/powerpoint/2010/main" val="1100798342"/>
      </p:ext>
    </p:extLst>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984E9B-9E21-4AF9-8C82-35EE1EDC41F8}" type="slidenum">
              <a:rPr lang="en-US"/>
              <a:pPr>
                <a:defRPr/>
              </a:pPr>
              <a:t>‹#›</a:t>
            </a:fld>
            <a:endParaRPr lang="en-US" dirty="0"/>
          </a:p>
        </p:txBody>
      </p:sp>
    </p:spTree>
    <p:extLst>
      <p:ext uri="{BB962C8B-B14F-4D97-AF65-F5344CB8AC3E}">
        <p14:creationId xmlns="" xmlns:p14="http://schemas.microsoft.com/office/powerpoint/2010/main" val="3042955397"/>
      </p:ext>
    </p:extLst>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E86E99-DD87-4F3C-92F2-BA62A42EDA4D}" type="slidenum">
              <a:rPr lang="en-US"/>
              <a:pPr>
                <a:defRPr/>
              </a:pPr>
              <a:t>‹#›</a:t>
            </a:fld>
            <a:endParaRPr lang="en-US" dirty="0"/>
          </a:p>
        </p:txBody>
      </p:sp>
    </p:spTree>
    <p:extLst>
      <p:ext uri="{BB962C8B-B14F-4D97-AF65-F5344CB8AC3E}">
        <p14:creationId xmlns="" xmlns:p14="http://schemas.microsoft.com/office/powerpoint/2010/main" val="1734132107"/>
      </p:ext>
    </p:extLst>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CE47FD-0F17-4A86-8E4B-014D2EA6796D}" type="slidenum">
              <a:rPr lang="en-US"/>
              <a:pPr>
                <a:defRPr/>
              </a:pPr>
              <a:t>‹#›</a:t>
            </a:fld>
            <a:endParaRPr lang="en-US" dirty="0"/>
          </a:p>
        </p:txBody>
      </p:sp>
    </p:spTree>
    <p:extLst>
      <p:ext uri="{BB962C8B-B14F-4D97-AF65-F5344CB8AC3E}">
        <p14:creationId xmlns="" xmlns:p14="http://schemas.microsoft.com/office/powerpoint/2010/main" val="2535333257"/>
      </p:ext>
    </p:extLst>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705FF7-7450-45E4-9946-6CC51D115BED}" type="slidenum">
              <a:rPr lang="en-US"/>
              <a:pPr>
                <a:defRPr/>
              </a:pPr>
              <a:t>‹#›</a:t>
            </a:fld>
            <a:endParaRPr lang="en-US" dirty="0"/>
          </a:p>
        </p:txBody>
      </p:sp>
    </p:spTree>
    <p:extLst>
      <p:ext uri="{BB962C8B-B14F-4D97-AF65-F5344CB8AC3E}">
        <p14:creationId xmlns="" xmlns:p14="http://schemas.microsoft.com/office/powerpoint/2010/main" val="1912039663"/>
      </p:ext>
    </p:extLst>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cs typeface="+mn-cs"/>
              </a:defRPr>
            </a:lvl1pPr>
          </a:lstStyle>
          <a:p>
            <a:pPr>
              <a:defRPr/>
            </a:pPr>
            <a:fld id="{DB352A9B-0A66-4C56-99D3-00D0BCD3764D}" type="slidenum">
              <a:rPr lang="en-US"/>
              <a:pPr>
                <a:defRPr/>
              </a:pPr>
              <a:t>‹#›</a:t>
            </a:fld>
            <a:endParaRPr lang="en-US" dirty="0"/>
          </a:p>
        </p:txBody>
      </p:sp>
      <p:grpSp>
        <p:nvGrpSpPr>
          <p:cNvPr id="1031" name="Group 7"/>
          <p:cNvGrpSpPr>
            <a:grpSpLocks/>
          </p:cNvGrpSpPr>
          <p:nvPr/>
        </p:nvGrpSpPr>
        <p:grpSpPr bwMode="auto">
          <a:xfrm>
            <a:off x="0" y="5638800"/>
            <a:ext cx="9144000" cy="1219200"/>
            <a:chOff x="0" y="0"/>
            <a:chExt cx="5760" cy="768"/>
          </a:xfrm>
        </p:grpSpPr>
        <p:pic>
          <p:nvPicPr>
            <p:cNvPr id="1032" name="Picture 8"/>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4080" y="0"/>
              <a:ext cx="1680" cy="5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4080" y="564"/>
              <a:ext cx="1680"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4" name="Picture 10"/>
            <p:cNvPicPr>
              <a:picLocks noChangeAspect="1" noChangeArrowheads="1"/>
            </p:cNvPicPr>
            <p:nvPr/>
          </p:nvPicPr>
          <p:blipFill>
            <a:blip r:embed="rId15" cstate="print">
              <a:extLst>
                <a:ext uri="{28A0092B-C50C-407E-A947-70E740481C1C}">
                  <a14:useLocalDpi xmlns="" xmlns:a14="http://schemas.microsoft.com/office/drawing/2010/main" val="0"/>
                </a:ext>
              </a:extLst>
            </a:blip>
            <a:srcRect r="98285"/>
            <a:stretch>
              <a:fillRect/>
            </a:stretch>
          </p:blipFill>
          <p:spPr bwMode="auto">
            <a:xfrm>
              <a:off x="0" y="0"/>
              <a:ext cx="4080" cy="5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5" name="Picture 11"/>
            <p:cNvPicPr>
              <a:picLocks noChangeAspect="1" noChangeArrowheads="1"/>
            </p:cNvPicPr>
            <p:nvPr/>
          </p:nvPicPr>
          <p:blipFill>
            <a:blip r:embed="rId16" cstate="print">
              <a:extLst>
                <a:ext uri="{28A0092B-C50C-407E-A947-70E740481C1C}">
                  <a14:useLocalDpi xmlns="" xmlns:a14="http://schemas.microsoft.com/office/drawing/2010/main" val="0"/>
                </a:ext>
              </a:extLst>
            </a:blip>
            <a:srcRect l="92575"/>
            <a:stretch>
              <a:fillRect/>
            </a:stretch>
          </p:blipFill>
          <p:spPr bwMode="auto">
            <a:xfrm>
              <a:off x="0" y="564"/>
              <a:ext cx="4080"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cover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Michael.baier@maryland.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785" y="873457"/>
            <a:ext cx="8461612" cy="2674961"/>
          </a:xfrm>
          <a:gradFill>
            <a:gsLst>
              <a:gs pos="100000">
                <a:schemeClr val="accent1">
                  <a:tint val="100000"/>
                  <a:shade val="100000"/>
                  <a:satMod val="130000"/>
                </a:schemeClr>
              </a:gs>
              <a:gs pos="0">
                <a:schemeClr val="accent1">
                  <a:tint val="50000"/>
                  <a:shade val="100000"/>
                  <a:satMod val="350000"/>
                </a:schemeClr>
              </a:gs>
            </a:gsLst>
            <a:path path="circle">
              <a:fillToRect l="50000" t="50000" r="50000" b="50000"/>
            </a:path>
          </a:gradFill>
        </p:spPr>
        <p:txBody>
          <a:bodyPr>
            <a:normAutofit/>
          </a:bodyPr>
          <a:lstStyle/>
          <a:p>
            <a:r>
              <a:rPr lang="en-US" b="1" dirty="0" smtClean="0"/>
              <a:t>Maryland’s Controlled Dangerous Substance (CDS) Emergency Preparedness Plan</a:t>
            </a:r>
            <a:endParaRPr lang="en-US" b="1" dirty="0"/>
          </a:p>
        </p:txBody>
      </p:sp>
      <p:sp>
        <p:nvSpPr>
          <p:cNvPr id="3" name="Subtitle 2"/>
          <p:cNvSpPr>
            <a:spLocks noGrp="1"/>
          </p:cNvSpPr>
          <p:nvPr>
            <p:ph type="subTitle" idx="1"/>
          </p:nvPr>
        </p:nvSpPr>
        <p:spPr/>
        <p:txBody>
          <a:bodyPr>
            <a:normAutofit fontScale="70000" lnSpcReduction="20000"/>
          </a:bodyPr>
          <a:lstStyle/>
          <a:p>
            <a:r>
              <a:rPr lang="en-US" b="1" dirty="0" smtClean="0"/>
              <a:t>Michael </a:t>
            </a:r>
            <a:r>
              <a:rPr lang="en-US" b="1" dirty="0" err="1" smtClean="0"/>
              <a:t>Baier</a:t>
            </a:r>
            <a:endParaRPr lang="en-US" b="1" dirty="0" smtClean="0"/>
          </a:p>
          <a:p>
            <a:r>
              <a:rPr lang="en-US" b="1" dirty="0" smtClean="0"/>
              <a:t>Overdose Prevention Director</a:t>
            </a:r>
          </a:p>
          <a:p>
            <a:r>
              <a:rPr lang="en-US" b="1" dirty="0" smtClean="0"/>
              <a:t>Maryland Department of Health and Mental Hygiene</a:t>
            </a:r>
          </a:p>
          <a:p>
            <a:r>
              <a:rPr lang="en-US" b="1" dirty="0" smtClean="0"/>
              <a:t>Behavioral Health Administration</a:t>
            </a:r>
            <a:endParaRPr lang="en-US" b="1" dirty="0"/>
          </a:p>
        </p:txBody>
      </p:sp>
    </p:spTree>
    <p:extLst>
      <p:ext uri="{BB962C8B-B14F-4D97-AF65-F5344CB8AC3E}">
        <p14:creationId xmlns="" xmlns:p14="http://schemas.microsoft.com/office/powerpoint/2010/main" val="2030232785"/>
      </p:ext>
    </p:extLst>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Lessons Learned</a:t>
            </a:r>
            <a:endParaRPr lang="en-US" b="1" dirty="0">
              <a:cs typeface="Aharoni" panose="02010803020104030203" pitchFamily="2" charset="-79"/>
            </a:endParaRPr>
          </a:p>
        </p:txBody>
      </p:sp>
      <p:sp>
        <p:nvSpPr>
          <p:cNvPr id="3" name="Content Placeholder 2"/>
          <p:cNvSpPr>
            <a:spLocks noGrp="1"/>
          </p:cNvSpPr>
          <p:nvPr>
            <p:ph idx="1"/>
          </p:nvPr>
        </p:nvSpPr>
        <p:spPr>
          <a:xfrm>
            <a:off x="429905" y="1567765"/>
            <a:ext cx="8229600" cy="4452036"/>
          </a:xfrm>
        </p:spPr>
        <p:txBody>
          <a:bodyPr>
            <a:normAutofit fontScale="92500"/>
          </a:bodyPr>
          <a:lstStyle/>
          <a:p>
            <a:pPr marL="0" indent="0">
              <a:spcAft>
                <a:spcPts val="1200"/>
              </a:spcAft>
              <a:buNone/>
            </a:pPr>
            <a:r>
              <a:rPr lang="en-US" b="1" i="1" dirty="0" smtClean="0"/>
              <a:t>#1 </a:t>
            </a:r>
            <a:r>
              <a:rPr lang="en-US" dirty="0" smtClean="0"/>
              <a:t>Problem practices can grow over years in plain sight of locals, but regulatory/enforcement action is slow to identify and address. Need for state-level process to identify and intervene with potential problems </a:t>
            </a:r>
            <a:r>
              <a:rPr lang="en-US" b="1" i="1" dirty="0" smtClean="0"/>
              <a:t>before</a:t>
            </a:r>
            <a:r>
              <a:rPr lang="en-US" dirty="0" smtClean="0"/>
              <a:t> crisis develops.</a:t>
            </a:r>
          </a:p>
          <a:p>
            <a:pPr marL="0" indent="0">
              <a:spcAft>
                <a:spcPts val="1200"/>
              </a:spcAft>
              <a:buNone/>
            </a:pPr>
            <a:r>
              <a:rPr lang="en-US" b="1" i="1" dirty="0" smtClean="0"/>
              <a:t>#2 </a:t>
            </a:r>
            <a:r>
              <a:rPr lang="en-US" dirty="0" smtClean="0"/>
              <a:t>Need for plan with resources to be deployed when abrupt, large scale cessation of CDS prescribing occurs in an underserved community</a:t>
            </a:r>
            <a:endParaRPr lang="en-US" b="1" i="1" dirty="0"/>
          </a:p>
        </p:txBody>
      </p:sp>
    </p:spTree>
    <p:extLst>
      <p:ext uri="{BB962C8B-B14F-4D97-AF65-F5344CB8AC3E}">
        <p14:creationId xmlns="" xmlns:p14="http://schemas.microsoft.com/office/powerpoint/2010/main" val="2916123105"/>
      </p:ext>
    </p:extLst>
  </p:cSld>
  <p:clrMapOvr>
    <a:masterClrMapping/>
  </p:clrMapOvr>
  <p:transition>
    <p:cover dir="d"/>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#1: CDS Integration Unit</a:t>
            </a:r>
            <a:endParaRPr lang="en-US" b="1" dirty="0">
              <a:cs typeface="Aharoni" panose="02010803020104030203" pitchFamily="2" charset="-79"/>
            </a:endParaRPr>
          </a:p>
        </p:txBody>
      </p:sp>
      <p:sp>
        <p:nvSpPr>
          <p:cNvPr id="3" name="Content Placeholder 2"/>
          <p:cNvSpPr>
            <a:spLocks noGrp="1"/>
          </p:cNvSpPr>
          <p:nvPr>
            <p:ph idx="1"/>
          </p:nvPr>
        </p:nvSpPr>
        <p:spPr>
          <a:xfrm>
            <a:off x="429905" y="1567764"/>
            <a:ext cx="8229600" cy="4669263"/>
          </a:xfrm>
        </p:spPr>
        <p:txBody>
          <a:bodyPr>
            <a:normAutofit fontScale="70000" lnSpcReduction="20000"/>
          </a:bodyPr>
          <a:lstStyle/>
          <a:p>
            <a:pPr>
              <a:spcAft>
                <a:spcPts val="1200"/>
              </a:spcAft>
            </a:pPr>
            <a:r>
              <a:rPr lang="en-US" dirty="0" smtClean="0"/>
              <a:t>DHMH “fusion center” for info on investigations related to CDS Rx &amp; dispensing</a:t>
            </a:r>
          </a:p>
          <a:p>
            <a:pPr>
              <a:spcAft>
                <a:spcPts val="1200"/>
              </a:spcAft>
            </a:pPr>
            <a:r>
              <a:rPr lang="en-US" dirty="0" smtClean="0"/>
              <a:t>Includes licensing boards, Medicaid, PDMP, CDS registration authority, medical examiner, inspector general, behavioral health, AG’s office, etc.</a:t>
            </a:r>
          </a:p>
          <a:p>
            <a:pPr>
              <a:spcAft>
                <a:spcPts val="1200"/>
              </a:spcAft>
            </a:pPr>
            <a:r>
              <a:rPr lang="en-US" dirty="0" smtClean="0"/>
              <a:t>Member agencies identify CDS-related data sources, “red flags” and pool information for analysis</a:t>
            </a:r>
          </a:p>
          <a:p>
            <a:pPr>
              <a:spcAft>
                <a:spcPts val="1200"/>
              </a:spcAft>
            </a:pPr>
            <a:r>
              <a:rPr lang="en-US" dirty="0" smtClean="0"/>
              <a:t>May make recommendations to Secretary for further investigation, complaint with licensing board, action against CDS permit, etc.</a:t>
            </a:r>
          </a:p>
          <a:p>
            <a:pPr>
              <a:spcAft>
                <a:spcPts val="1200"/>
              </a:spcAft>
            </a:pPr>
            <a:r>
              <a:rPr lang="en-US" dirty="0" smtClean="0"/>
              <a:t>Possibility of “intermediate sanctions” tied to CDS permit, including education, mentoring, monitoring, etc.</a:t>
            </a:r>
            <a:endParaRPr lang="en-US" dirty="0"/>
          </a:p>
        </p:txBody>
      </p:sp>
    </p:spTree>
    <p:extLst>
      <p:ext uri="{BB962C8B-B14F-4D97-AF65-F5344CB8AC3E}">
        <p14:creationId xmlns="" xmlns:p14="http://schemas.microsoft.com/office/powerpoint/2010/main" val="2727268157"/>
      </p:ext>
    </p:extLst>
  </p:cSld>
  <p:clrMapOvr>
    <a:masterClrMapping/>
  </p:clrMapOvr>
  <p:transition>
    <p:cover dir="d"/>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#2: CDS Emergency Preparedness Plan</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669263"/>
          </a:xfrm>
        </p:spPr>
        <p:txBody>
          <a:bodyPr>
            <a:normAutofit fontScale="77500" lnSpcReduction="20000"/>
          </a:bodyPr>
          <a:lstStyle/>
          <a:p>
            <a:pPr>
              <a:spcAft>
                <a:spcPts val="1200"/>
              </a:spcAft>
            </a:pPr>
            <a:r>
              <a:rPr lang="en-US" b="1" dirty="0" smtClean="0"/>
              <a:t>GOAL IS</a:t>
            </a:r>
            <a:r>
              <a:rPr lang="en-US" dirty="0" smtClean="0"/>
              <a:t>: </a:t>
            </a:r>
            <a:r>
              <a:rPr lang="en-US" i="1" dirty="0" smtClean="0"/>
              <a:t>temporarily</a:t>
            </a:r>
            <a:r>
              <a:rPr lang="en-US" dirty="0" smtClean="0"/>
              <a:t> </a:t>
            </a:r>
            <a:r>
              <a:rPr lang="en-US" dirty="0"/>
              <a:t>deploy resources at local level to </a:t>
            </a:r>
            <a:r>
              <a:rPr lang="en-US" dirty="0" smtClean="0"/>
              <a:t>mitigate </a:t>
            </a:r>
            <a:r>
              <a:rPr lang="en-US" dirty="0"/>
              <a:t>impact on public health/safety and healthcare </a:t>
            </a:r>
            <a:r>
              <a:rPr lang="en-US" dirty="0" smtClean="0"/>
              <a:t>system</a:t>
            </a:r>
            <a:r>
              <a:rPr lang="en-US" dirty="0"/>
              <a:t>.</a:t>
            </a:r>
            <a:endParaRPr lang="en-US" dirty="0" smtClean="0"/>
          </a:p>
          <a:p>
            <a:pPr>
              <a:spcAft>
                <a:spcPts val="1200"/>
              </a:spcAft>
            </a:pPr>
            <a:r>
              <a:rPr lang="en-US" b="1" dirty="0" smtClean="0"/>
              <a:t>GOAL IS NOT: </a:t>
            </a:r>
            <a:r>
              <a:rPr lang="en-US" dirty="0" smtClean="0"/>
              <a:t>replace normal </a:t>
            </a:r>
            <a:r>
              <a:rPr lang="en-US" dirty="0"/>
              <a:t>care coordination or patient referral processes </a:t>
            </a:r>
            <a:r>
              <a:rPr lang="en-US" dirty="0" smtClean="0"/>
              <a:t>or remove responsibility of practitioner, insurers, local health dept., etc.</a:t>
            </a:r>
          </a:p>
          <a:p>
            <a:pPr>
              <a:spcAft>
                <a:spcPts val="1200"/>
              </a:spcAft>
            </a:pPr>
            <a:r>
              <a:rPr lang="en-US" dirty="0" smtClean="0"/>
              <a:t>2013 MOU b/t DHMH Behavioral Health Admin &amp; Univ. of Maryland, School of Pharmacy (UMSOP) to develop plan</a:t>
            </a:r>
          </a:p>
          <a:p>
            <a:pPr>
              <a:spcAft>
                <a:spcPts val="1200"/>
              </a:spcAft>
            </a:pPr>
            <a:r>
              <a:rPr lang="en-US" dirty="0" smtClean="0"/>
              <a:t>UMSOP team: clinical pharmacists &amp; RN w/ expertise in pain mgmt. &amp; palliative care</a:t>
            </a:r>
          </a:p>
        </p:txBody>
      </p:sp>
    </p:spTree>
    <p:extLst>
      <p:ext uri="{BB962C8B-B14F-4D97-AF65-F5344CB8AC3E}">
        <p14:creationId xmlns="" xmlns:p14="http://schemas.microsoft.com/office/powerpoint/2010/main" val="1602932232"/>
      </p:ext>
    </p:extLst>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Year 1: Plan Development</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fontScale="70000" lnSpcReduction="20000"/>
          </a:bodyPr>
          <a:lstStyle/>
          <a:p>
            <a:pPr>
              <a:spcAft>
                <a:spcPts val="1200"/>
              </a:spcAft>
            </a:pPr>
            <a:r>
              <a:rPr lang="en-US" dirty="0" smtClean="0"/>
              <a:t>Survey other states on model programs</a:t>
            </a:r>
          </a:p>
          <a:p>
            <a:pPr>
              <a:spcAft>
                <a:spcPts val="1200"/>
              </a:spcAft>
            </a:pPr>
            <a:r>
              <a:rPr lang="en-US" dirty="0" smtClean="0"/>
              <a:t>Conduct practitioner focus groups to aid plan development</a:t>
            </a:r>
          </a:p>
          <a:p>
            <a:pPr>
              <a:spcAft>
                <a:spcPts val="1200"/>
              </a:spcAft>
            </a:pPr>
            <a:r>
              <a:rPr lang="en-US" dirty="0" smtClean="0"/>
              <a:t>Assemble network of practitioners educated on process and figure our how to create “rapid response team” to assess patients, provide appropriate </a:t>
            </a:r>
            <a:r>
              <a:rPr lang="en-US" dirty="0"/>
              <a:t>short term </a:t>
            </a:r>
            <a:r>
              <a:rPr lang="en-US" dirty="0" err="1" smtClean="0"/>
              <a:t>Tx</a:t>
            </a:r>
            <a:r>
              <a:rPr lang="en-US" dirty="0" smtClean="0"/>
              <a:t>/Rx and smooth referrals to community providers</a:t>
            </a:r>
          </a:p>
          <a:p>
            <a:pPr>
              <a:spcAft>
                <a:spcPts val="1200"/>
              </a:spcAft>
            </a:pPr>
            <a:r>
              <a:rPr lang="en-US" dirty="0" smtClean="0"/>
              <a:t>Develop educational/clinical support tools for RRT and other providers for use during event</a:t>
            </a:r>
          </a:p>
          <a:p>
            <a:pPr>
              <a:spcAft>
                <a:spcPts val="1200"/>
              </a:spcAft>
            </a:pPr>
            <a:r>
              <a:rPr lang="en-US" dirty="0" smtClean="0"/>
              <a:t>Identify responsibilities of players, including UMSOP, DHMH, LHDs, etc.</a:t>
            </a:r>
          </a:p>
          <a:p>
            <a:pPr>
              <a:spcAft>
                <a:spcPts val="1200"/>
              </a:spcAft>
            </a:pPr>
            <a:r>
              <a:rPr lang="en-US" dirty="0" smtClean="0"/>
              <a:t>Plan for disseminating info to local stakeholders and coordinating players</a:t>
            </a:r>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1000939319"/>
      </p:ext>
    </p:extLst>
  </p:cSld>
  <p:clrMapOvr>
    <a:masterClrMapping/>
  </p:clrMapOvr>
  <p:transition>
    <p:cover dir="d"/>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Survey </a:t>
            </a:r>
            <a:r>
              <a:rPr lang="en-US" b="1" dirty="0"/>
              <a:t>of Medical and </a:t>
            </a:r>
            <a:r>
              <a:rPr lang="en-US" b="1" dirty="0" smtClean="0"/>
              <a:t/>
            </a:r>
            <a:br>
              <a:rPr lang="en-US" b="1" dirty="0" smtClean="0"/>
            </a:br>
            <a:r>
              <a:rPr lang="en-US" b="1" dirty="0" smtClean="0"/>
              <a:t>Pharmacy </a:t>
            </a:r>
            <a:r>
              <a:rPr lang="en-US" b="1" dirty="0"/>
              <a:t>Boards</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fontScale="92500"/>
          </a:bodyPr>
          <a:lstStyle/>
          <a:p>
            <a:pPr>
              <a:spcAft>
                <a:spcPts val="1200"/>
              </a:spcAft>
            </a:pPr>
            <a:r>
              <a:rPr lang="en-US" dirty="0" smtClean="0"/>
              <a:t>High response rates</a:t>
            </a:r>
          </a:p>
          <a:p>
            <a:pPr>
              <a:spcAft>
                <a:spcPts val="1200"/>
              </a:spcAft>
            </a:pPr>
            <a:r>
              <a:rPr lang="en-US" dirty="0" smtClean="0"/>
              <a:t>Many reported experiencing abrupt cessation of prescribing due to disciplinary action</a:t>
            </a:r>
          </a:p>
          <a:p>
            <a:pPr>
              <a:spcAft>
                <a:spcPts val="1200"/>
              </a:spcAft>
            </a:pPr>
            <a:r>
              <a:rPr lang="en-US" dirty="0" smtClean="0"/>
              <a:t>Few report any formal or informal plan for response</a:t>
            </a:r>
          </a:p>
          <a:p>
            <a:pPr>
              <a:spcAft>
                <a:spcPts val="1200"/>
              </a:spcAft>
            </a:pPr>
            <a:r>
              <a:rPr lang="en-US" dirty="0" smtClean="0"/>
              <a:t>Little evidence of plans that include dedicated resources to assist patients during event</a:t>
            </a:r>
          </a:p>
          <a:p>
            <a:pPr>
              <a:spcAft>
                <a:spcPts val="1200"/>
              </a:spcAft>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3424314339"/>
      </p:ext>
    </p:extLst>
  </p:cSld>
  <p:clrMapOvr>
    <a:masterClrMapping/>
  </p:clrMapOvr>
  <p:transition>
    <p:cover dir="d"/>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Focus Groups</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fontScale="77500" lnSpcReduction="20000"/>
          </a:bodyPr>
          <a:lstStyle/>
          <a:p>
            <a:pPr marL="0" indent="0">
              <a:spcAft>
                <a:spcPts val="1200"/>
              </a:spcAft>
              <a:buNone/>
            </a:pPr>
            <a:r>
              <a:rPr lang="en-US" dirty="0" smtClean="0"/>
              <a:t>3 separate groups for pain management &amp; behavioral health experts, primary care providers and pharmacists</a:t>
            </a:r>
          </a:p>
          <a:p>
            <a:pPr marL="0" indent="0">
              <a:spcAft>
                <a:spcPts val="1200"/>
              </a:spcAft>
              <a:buNone/>
            </a:pPr>
            <a:r>
              <a:rPr lang="en-US" b="1" dirty="0" smtClean="0"/>
              <a:t>Goals</a:t>
            </a:r>
            <a:r>
              <a:rPr lang="en-US" dirty="0" smtClean="0"/>
              <a:t>:</a:t>
            </a:r>
          </a:p>
          <a:p>
            <a:pPr>
              <a:spcAft>
                <a:spcPts val="1200"/>
              </a:spcAft>
            </a:pPr>
            <a:r>
              <a:rPr lang="en-US" dirty="0" smtClean="0"/>
              <a:t>Identify implementation barriers</a:t>
            </a:r>
          </a:p>
          <a:p>
            <a:pPr>
              <a:spcAft>
                <a:spcPts val="1200"/>
              </a:spcAft>
            </a:pPr>
            <a:r>
              <a:rPr lang="en-US" dirty="0" smtClean="0"/>
              <a:t>Develop clinical criteria for patient triage</a:t>
            </a:r>
          </a:p>
          <a:p>
            <a:pPr>
              <a:spcAft>
                <a:spcPts val="1200"/>
              </a:spcAft>
            </a:pPr>
            <a:r>
              <a:rPr lang="en-US" dirty="0" smtClean="0"/>
              <a:t>Identify documentation necessary to support patient referrals</a:t>
            </a:r>
          </a:p>
          <a:p>
            <a:pPr>
              <a:spcAft>
                <a:spcPts val="1200"/>
              </a:spcAft>
            </a:pPr>
            <a:r>
              <a:rPr lang="en-US" dirty="0" smtClean="0"/>
              <a:t>Develop cost estimate for purchasing practitioner time</a:t>
            </a:r>
          </a:p>
          <a:p>
            <a:pPr>
              <a:spcAft>
                <a:spcPts val="1200"/>
              </a:spcAft>
            </a:pPr>
            <a:r>
              <a:rPr lang="en-US" dirty="0" smtClean="0"/>
              <a:t>Provide ongoing feedback on plan development &amp; implementation</a:t>
            </a:r>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481247584"/>
      </p:ext>
    </p:extLst>
  </p:cSld>
  <p:clrMapOvr>
    <a:masterClrMapping/>
  </p:clrMapOvr>
  <p:transition>
    <p:cover dir="d"/>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Notable Focus Group Guidance</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fontScale="85000" lnSpcReduction="10000"/>
          </a:bodyPr>
          <a:lstStyle/>
          <a:p>
            <a:pPr>
              <a:spcAft>
                <a:spcPts val="1200"/>
              </a:spcAft>
            </a:pPr>
            <a:r>
              <a:rPr lang="en-US" dirty="0" smtClean="0"/>
              <a:t>Timely access to medical records is essential:</a:t>
            </a:r>
          </a:p>
          <a:p>
            <a:pPr lvl="1">
              <a:buFont typeface="Wingdings" panose="05000000000000000000" pitchFamily="2" charset="2"/>
              <a:buChar char="Ø"/>
            </a:pPr>
            <a:r>
              <a:rPr lang="en-US" sz="2000" dirty="0" smtClean="0"/>
              <a:t>Need for patient &amp; pharmacy record-keeping to facilitate referral (med list, H&amp;P, labs, imaging, consults, etc.)</a:t>
            </a:r>
          </a:p>
          <a:p>
            <a:pPr lvl="1">
              <a:buFont typeface="Wingdings" panose="05000000000000000000" pitchFamily="2" charset="2"/>
              <a:buChar char="Ø"/>
            </a:pPr>
            <a:r>
              <a:rPr lang="en-US" sz="2000" dirty="0" smtClean="0"/>
              <a:t>PDMP and health info exchange access</a:t>
            </a:r>
          </a:p>
          <a:p>
            <a:pPr lvl="1">
              <a:spcAft>
                <a:spcPts val="600"/>
              </a:spcAft>
              <a:buFont typeface="Wingdings" panose="05000000000000000000" pitchFamily="2" charset="2"/>
              <a:buChar char="Ø"/>
            </a:pPr>
            <a:r>
              <a:rPr lang="en-US" sz="2000" dirty="0" smtClean="0"/>
              <a:t>Investigate legal authorities to compel disclosure</a:t>
            </a:r>
          </a:p>
          <a:p>
            <a:pPr>
              <a:spcAft>
                <a:spcPts val="1200"/>
              </a:spcAft>
            </a:pPr>
            <a:r>
              <a:rPr lang="en-US" dirty="0" smtClean="0"/>
              <a:t>UMSOP team should assist patients with compiling all available records during event</a:t>
            </a:r>
          </a:p>
          <a:p>
            <a:pPr>
              <a:spcAft>
                <a:spcPts val="1200"/>
              </a:spcAft>
            </a:pPr>
            <a:r>
              <a:rPr lang="en-US" dirty="0" smtClean="0"/>
              <a:t>Compile current lists of relevant providers by specialty area (pain, BH, primary care, etc.)</a:t>
            </a:r>
          </a:p>
          <a:p>
            <a:pPr>
              <a:spcAft>
                <a:spcPts val="1200"/>
              </a:spcAft>
            </a:pPr>
            <a:r>
              <a:rPr lang="en-US" dirty="0" smtClean="0"/>
              <a:t>Could regulators create a prescriber “safe harbor” in catchment area to reduce fear?</a:t>
            </a:r>
          </a:p>
          <a:p>
            <a:pPr>
              <a:spcAft>
                <a:spcPts val="1200"/>
              </a:spcAft>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1012879813"/>
      </p:ext>
    </p:extLst>
  </p:cSld>
  <p:clrMapOvr>
    <a:masterClrMapping/>
  </p:clrMapOvr>
  <p:transition>
    <p:cover dir="d"/>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Clinical Support Tools</a:t>
            </a:r>
            <a:br>
              <a:rPr lang="en-US" b="1" dirty="0" smtClean="0">
                <a:cs typeface="Aharoni" panose="02010803020104030203" pitchFamily="2" charset="-79"/>
              </a:rPr>
            </a:br>
            <a:r>
              <a:rPr lang="en-US" sz="3100" b="1" dirty="0" smtClean="0">
                <a:cs typeface="Aharoni" panose="02010803020104030203" pitchFamily="2" charset="-79"/>
              </a:rPr>
              <a:t>(Still Under Development)</a:t>
            </a:r>
            <a:endParaRPr lang="en-US" sz="3100"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a:bodyPr>
          <a:lstStyle/>
          <a:p>
            <a:pPr>
              <a:spcAft>
                <a:spcPts val="1200"/>
              </a:spcAft>
            </a:pPr>
            <a:r>
              <a:rPr lang="en-US" dirty="0" smtClean="0"/>
              <a:t>Criteria for initial triage screening: low risk (referral to PCP), unknown risk, high risk (likely SUD &amp; other comorbidities, referral to LHD behavioral health division)</a:t>
            </a:r>
          </a:p>
          <a:p>
            <a:pPr>
              <a:spcAft>
                <a:spcPts val="1200"/>
              </a:spcAft>
            </a:pPr>
            <a:r>
              <a:rPr lang="en-US" dirty="0" smtClean="0"/>
              <a:t>Take into account medical condition, CDS types/combos, SA/LA opioids, therapy duration, dosage frequency &amp; escalation, adult/pediatric, has PCP?</a:t>
            </a:r>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2345280865"/>
      </p:ext>
    </p:extLst>
  </p:cSld>
  <p:clrMapOvr>
    <a:masterClrMapping/>
  </p:clrMapOvr>
  <p:transition>
    <p:cover dir="d"/>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Year 1: Obstacles</a:t>
            </a:r>
            <a:endParaRPr lang="en-US" b="1" dirty="0">
              <a:cs typeface="Aharoni" panose="02010803020104030203" pitchFamily="2" charset="-79"/>
            </a:endParaRPr>
          </a:p>
        </p:txBody>
      </p:sp>
      <p:sp>
        <p:nvSpPr>
          <p:cNvPr id="3" name="Content Placeholder 2"/>
          <p:cNvSpPr>
            <a:spLocks noGrp="1"/>
          </p:cNvSpPr>
          <p:nvPr>
            <p:ph idx="1"/>
          </p:nvPr>
        </p:nvSpPr>
        <p:spPr>
          <a:xfrm>
            <a:off x="429905" y="1622356"/>
            <a:ext cx="8229600" cy="4901274"/>
          </a:xfrm>
        </p:spPr>
        <p:txBody>
          <a:bodyPr>
            <a:normAutofit fontScale="77500" lnSpcReduction="20000"/>
          </a:bodyPr>
          <a:lstStyle/>
          <a:p>
            <a:pPr marL="514350" indent="-514350">
              <a:spcAft>
                <a:spcPts val="1200"/>
              </a:spcAft>
              <a:buFont typeface="+mj-lt"/>
              <a:buAutoNum type="arabicPeriod"/>
            </a:pPr>
            <a:r>
              <a:rPr lang="en-US" dirty="0" smtClean="0"/>
              <a:t>Complications of planning for abrupt cessation of ANY high volume CDS Rx (incl. </a:t>
            </a:r>
            <a:r>
              <a:rPr lang="en-US" dirty="0" err="1" smtClean="0"/>
              <a:t>benzos</a:t>
            </a:r>
            <a:r>
              <a:rPr lang="en-US" dirty="0" smtClean="0"/>
              <a:t>, </a:t>
            </a:r>
            <a:r>
              <a:rPr lang="en-US" dirty="0" err="1" smtClean="0"/>
              <a:t>bupe</a:t>
            </a:r>
            <a:r>
              <a:rPr lang="en-US" dirty="0" smtClean="0"/>
              <a:t>), not just OA for pain mgmt.</a:t>
            </a:r>
          </a:p>
          <a:p>
            <a:pPr marL="514350" indent="-514350">
              <a:spcAft>
                <a:spcPts val="1200"/>
              </a:spcAft>
              <a:buFont typeface="+mj-lt"/>
              <a:buAutoNum type="arabicPeriod"/>
            </a:pPr>
            <a:r>
              <a:rPr lang="en-US" dirty="0" smtClean="0"/>
              <a:t>Inability to identify means to establish RRT:</a:t>
            </a:r>
          </a:p>
          <a:p>
            <a:pPr lvl="1">
              <a:spcBef>
                <a:spcPts val="0"/>
              </a:spcBef>
              <a:spcAft>
                <a:spcPts val="600"/>
              </a:spcAft>
            </a:pPr>
            <a:r>
              <a:rPr lang="en-US" dirty="0" smtClean="0"/>
              <a:t>Practitioners need liability protection; only state employees/contractors covered by tort claims act</a:t>
            </a:r>
          </a:p>
          <a:p>
            <a:pPr lvl="1">
              <a:spcBef>
                <a:spcPts val="0"/>
              </a:spcBef>
              <a:spcAft>
                <a:spcPts val="600"/>
              </a:spcAft>
            </a:pPr>
            <a:r>
              <a:rPr lang="en-US" dirty="0" smtClean="0"/>
              <a:t>State can’t quickly bring on practitioners as employees/contractors</a:t>
            </a:r>
          </a:p>
          <a:p>
            <a:pPr lvl="1">
              <a:spcBef>
                <a:spcPts val="0"/>
              </a:spcBef>
              <a:spcAft>
                <a:spcPts val="600"/>
              </a:spcAft>
            </a:pPr>
            <a:r>
              <a:rPr lang="en-US" dirty="0" smtClean="0"/>
              <a:t>UM system depts. unwilling to have practitioners provide </a:t>
            </a:r>
            <a:r>
              <a:rPr lang="en-US" dirty="0" err="1" smtClean="0"/>
              <a:t>Tx</a:t>
            </a:r>
            <a:r>
              <a:rPr lang="en-US" dirty="0" smtClean="0"/>
              <a:t> services; outside of employment scope</a:t>
            </a:r>
          </a:p>
          <a:p>
            <a:pPr lvl="1">
              <a:spcBef>
                <a:spcPts val="0"/>
              </a:spcBef>
              <a:spcAft>
                <a:spcPts val="600"/>
              </a:spcAft>
            </a:pPr>
            <a:r>
              <a:rPr lang="en-US" dirty="0" smtClean="0"/>
              <a:t>Contract with temp services investigated but not practical</a:t>
            </a:r>
          </a:p>
          <a:p>
            <a:pPr marL="57150" indent="0">
              <a:spcAft>
                <a:spcPts val="1200"/>
              </a:spcAft>
              <a:buNone/>
            </a:pPr>
            <a:r>
              <a:rPr lang="en-US" dirty="0" smtClean="0"/>
              <a:t>3. 	</a:t>
            </a:r>
            <a:r>
              <a:rPr lang="en-US" b="1" dirty="0" smtClean="0"/>
              <a:t>NEAR CONSTANT NEED TO RESPOND TO LICENSE SUSPENSIONS</a:t>
            </a:r>
          </a:p>
          <a:p>
            <a:pPr>
              <a:spcAft>
                <a:spcPts val="1200"/>
              </a:spcAft>
            </a:pPr>
            <a:endParaRPr lang="en-US" dirty="0" smtClean="0"/>
          </a:p>
        </p:txBody>
      </p:sp>
    </p:spTree>
    <p:extLst>
      <p:ext uri="{BB962C8B-B14F-4D97-AF65-F5344CB8AC3E}">
        <p14:creationId xmlns="" xmlns:p14="http://schemas.microsoft.com/office/powerpoint/2010/main" val="2001668562"/>
      </p:ext>
    </p:extLst>
  </p:cSld>
  <p:clrMapOvr>
    <a:masterClrMapping/>
  </p:clrMapOvr>
  <p:transition>
    <p:cover dir="d"/>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Ad Hoc Responses to Date</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fontScale="85000" lnSpcReduction="10000"/>
          </a:bodyPr>
          <a:lstStyle/>
          <a:p>
            <a:pPr>
              <a:spcAft>
                <a:spcPts val="1200"/>
              </a:spcAft>
            </a:pPr>
            <a:r>
              <a:rPr lang="en-US" dirty="0" smtClean="0"/>
              <a:t>Temp suspension of another E. Shore pain mgmt. physician; agreed to work w/ UMSOP on triage</a:t>
            </a:r>
          </a:p>
          <a:p>
            <a:pPr>
              <a:spcAft>
                <a:spcPts val="1200"/>
              </a:spcAft>
            </a:pPr>
            <a:r>
              <a:rPr lang="en-US" dirty="0" smtClean="0"/>
              <a:t>West. MD </a:t>
            </a:r>
            <a:r>
              <a:rPr lang="en-US" dirty="0" err="1" smtClean="0"/>
              <a:t>bupe</a:t>
            </a:r>
            <a:r>
              <a:rPr lang="en-US" dirty="0" smtClean="0"/>
              <a:t> prescriber dropping patients in anticipation of Board sanction</a:t>
            </a:r>
          </a:p>
          <a:p>
            <a:pPr>
              <a:spcAft>
                <a:spcPts val="1200"/>
              </a:spcAft>
            </a:pPr>
            <a:r>
              <a:rPr lang="en-US" dirty="0" smtClean="0"/>
              <a:t>Temp suspension of radiologist who began “pill mill” Rx before retirement</a:t>
            </a:r>
          </a:p>
          <a:p>
            <a:pPr>
              <a:spcAft>
                <a:spcPts val="1200"/>
              </a:spcAft>
            </a:pPr>
            <a:r>
              <a:rPr lang="en-US" dirty="0" smtClean="0"/>
              <a:t>Temp suspension of So. MD internist/pediatrician, high volume </a:t>
            </a:r>
            <a:r>
              <a:rPr lang="en-US" dirty="0" err="1" smtClean="0"/>
              <a:t>benzo</a:t>
            </a:r>
            <a:r>
              <a:rPr lang="en-US" dirty="0" smtClean="0"/>
              <a:t>/stimulant Rx</a:t>
            </a:r>
          </a:p>
          <a:p>
            <a:pPr>
              <a:spcAft>
                <a:spcPts val="1200"/>
              </a:spcAft>
            </a:pPr>
            <a:r>
              <a:rPr lang="en-US" dirty="0" smtClean="0"/>
              <a:t>License surrender of elderly med. dir. of outpatient MH clinic with large </a:t>
            </a:r>
            <a:r>
              <a:rPr lang="en-US" dirty="0" err="1" smtClean="0"/>
              <a:t>benzo</a:t>
            </a:r>
            <a:r>
              <a:rPr lang="en-US" dirty="0" smtClean="0"/>
              <a:t>/</a:t>
            </a:r>
            <a:r>
              <a:rPr lang="en-US" dirty="0" err="1" smtClean="0"/>
              <a:t>bupe</a:t>
            </a:r>
            <a:r>
              <a:rPr lang="en-US" dirty="0" smtClean="0"/>
              <a:t> patient caseload</a:t>
            </a:r>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3500945387"/>
      </p:ext>
    </p:extLst>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Background</a:t>
            </a:r>
            <a:endParaRPr lang="en-US" b="1" dirty="0">
              <a:cs typeface="Aharoni" panose="02010803020104030203" pitchFamily="2" charset="-79"/>
            </a:endParaRPr>
          </a:p>
        </p:txBody>
      </p:sp>
      <p:sp>
        <p:nvSpPr>
          <p:cNvPr id="3" name="Content Placeholder 2"/>
          <p:cNvSpPr>
            <a:spLocks noGrp="1"/>
          </p:cNvSpPr>
          <p:nvPr>
            <p:ph idx="1"/>
          </p:nvPr>
        </p:nvSpPr>
        <p:spPr>
          <a:xfrm>
            <a:off x="457200" y="1704241"/>
            <a:ext cx="8229600" cy="4525963"/>
          </a:xfrm>
        </p:spPr>
        <p:txBody>
          <a:bodyPr>
            <a:normAutofit fontScale="92500" lnSpcReduction="10000"/>
          </a:bodyPr>
          <a:lstStyle/>
          <a:p>
            <a:pPr marL="0" indent="0">
              <a:buNone/>
            </a:pPr>
            <a:r>
              <a:rPr lang="en-US" b="1" i="1" dirty="0" smtClean="0"/>
              <a:t>2011</a:t>
            </a:r>
            <a:r>
              <a:rPr lang="en-US" dirty="0" smtClean="0"/>
              <a:t>:</a:t>
            </a:r>
          </a:p>
          <a:p>
            <a:r>
              <a:rPr lang="en-US" dirty="0" smtClean="0"/>
              <a:t>Wicomico County, Maryland’s Eastern Shore</a:t>
            </a:r>
          </a:p>
          <a:p>
            <a:r>
              <a:rPr lang="en-US" dirty="0" smtClean="0"/>
              <a:t>Mostly rural, medically-underserved region</a:t>
            </a:r>
          </a:p>
          <a:p>
            <a:r>
              <a:rPr lang="en-US" dirty="0" smtClean="0"/>
              <a:t>Large pain management practice run by anesthesiologist, interventional &amp; Rx</a:t>
            </a:r>
          </a:p>
          <a:p>
            <a:r>
              <a:rPr lang="en-US" dirty="0" smtClean="0"/>
              <a:t>Legitimacy of physician’s CDS prescribing practices questioned for years by local officials &amp; providers</a:t>
            </a:r>
          </a:p>
          <a:p>
            <a:r>
              <a:rPr lang="en-US" dirty="0" smtClean="0"/>
              <a:t>Law enforcement investigations underway</a:t>
            </a:r>
          </a:p>
        </p:txBody>
      </p:sp>
    </p:spTree>
    <p:extLst>
      <p:ext uri="{BB962C8B-B14F-4D97-AF65-F5344CB8AC3E}">
        <p14:creationId xmlns="" xmlns:p14="http://schemas.microsoft.com/office/powerpoint/2010/main" val="2263834729"/>
      </p:ext>
    </p:extLst>
  </p:cSld>
  <p:clrMapOvr>
    <a:masterClrMapping/>
  </p:clrMapOvr>
  <p:transition>
    <p:cover dir="d"/>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8406"/>
            <a:ext cx="8229600" cy="1143000"/>
          </a:xfrm>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Key Components of “Plan” in Action</a:t>
            </a:r>
            <a:endParaRPr lang="en-US" b="1" dirty="0">
              <a:cs typeface="Aharoni" panose="02010803020104030203" pitchFamily="2" charset="-79"/>
            </a:endParaRPr>
          </a:p>
        </p:txBody>
      </p:sp>
    </p:spTree>
    <p:extLst>
      <p:ext uri="{BB962C8B-B14F-4D97-AF65-F5344CB8AC3E}">
        <p14:creationId xmlns="" xmlns:p14="http://schemas.microsoft.com/office/powerpoint/2010/main" val="425151461"/>
      </p:ext>
    </p:extLst>
  </p:cSld>
  <p:clrMapOvr>
    <a:masterClrMapping/>
  </p:clrMapOvr>
  <p:transition>
    <p:cover dir="d"/>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Initial Steps</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fontScale="92500"/>
          </a:bodyPr>
          <a:lstStyle/>
          <a:p>
            <a:pPr>
              <a:spcAft>
                <a:spcPts val="1200"/>
              </a:spcAft>
            </a:pPr>
            <a:r>
              <a:rPr lang="en-US" dirty="0" smtClean="0"/>
              <a:t>Licensing board notification (via CDSIU) of BHA of imminent sanction (weeks notice possible)</a:t>
            </a:r>
          </a:p>
          <a:p>
            <a:pPr>
              <a:spcAft>
                <a:spcPts val="1200"/>
              </a:spcAft>
            </a:pPr>
            <a:r>
              <a:rPr lang="en-US" dirty="0" smtClean="0"/>
              <a:t>BHA gathers intel &amp; notifies UMSOP team &amp; LHDs where patients reside (can’t ID practitioner until order is public)</a:t>
            </a:r>
          </a:p>
          <a:p>
            <a:pPr>
              <a:spcAft>
                <a:spcPts val="1200"/>
              </a:spcAft>
            </a:pPr>
            <a:r>
              <a:rPr lang="en-US" dirty="0" smtClean="0"/>
              <a:t>In consult w/ licensing board, BHA attempts to contact practitioner (or attorney) to explain project and solicit cooperation</a:t>
            </a:r>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3542127605"/>
      </p:ext>
    </p:extLst>
  </p:cSld>
  <p:clrMapOvr>
    <a:masterClrMapping/>
  </p:clrMapOvr>
  <p:transition>
    <p:cover dir="d"/>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Alerting Local Providers</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fontScale="92500" lnSpcReduction="10000"/>
          </a:bodyPr>
          <a:lstStyle/>
          <a:p>
            <a:pPr marL="0" indent="0">
              <a:spcAft>
                <a:spcPts val="1200"/>
              </a:spcAft>
              <a:buNone/>
            </a:pPr>
            <a:r>
              <a:rPr lang="en-US" dirty="0" smtClean="0"/>
              <a:t>UMSOP customizes template notifications for local providers about situation with patient instructions, work w/ LHD to distribute to:</a:t>
            </a:r>
          </a:p>
          <a:p>
            <a:pPr>
              <a:spcAft>
                <a:spcPts val="1200"/>
              </a:spcAft>
              <a:buFont typeface="Wingdings" panose="05000000000000000000" pitchFamily="2" charset="2"/>
              <a:buChar char="Ø"/>
            </a:pPr>
            <a:r>
              <a:rPr lang="en-US" dirty="0" smtClean="0"/>
              <a:t>Local hospitals/ED</a:t>
            </a:r>
          </a:p>
          <a:p>
            <a:pPr>
              <a:spcAft>
                <a:spcPts val="1200"/>
              </a:spcAft>
              <a:buFont typeface="Wingdings" panose="05000000000000000000" pitchFamily="2" charset="2"/>
              <a:buChar char="Ø"/>
            </a:pPr>
            <a:r>
              <a:rPr lang="en-US" dirty="0" smtClean="0"/>
              <a:t>Urgent care centers</a:t>
            </a:r>
          </a:p>
          <a:p>
            <a:pPr>
              <a:spcAft>
                <a:spcPts val="1200"/>
              </a:spcAft>
              <a:buFont typeface="Wingdings" panose="05000000000000000000" pitchFamily="2" charset="2"/>
              <a:buChar char="Ø"/>
            </a:pPr>
            <a:r>
              <a:rPr lang="en-US" dirty="0" smtClean="0"/>
              <a:t>Pharmacies</a:t>
            </a:r>
          </a:p>
          <a:p>
            <a:pPr>
              <a:spcAft>
                <a:spcPts val="1200"/>
              </a:spcAft>
              <a:buFont typeface="Wingdings" panose="05000000000000000000" pitchFamily="2" charset="2"/>
              <a:buChar char="Ø"/>
            </a:pPr>
            <a:r>
              <a:rPr lang="en-US" dirty="0" smtClean="0"/>
              <a:t>Other community practices</a:t>
            </a:r>
          </a:p>
          <a:p>
            <a:pPr>
              <a:spcAft>
                <a:spcPts val="1200"/>
              </a:spcAft>
              <a:buFont typeface="Wingdings" panose="05000000000000000000" pitchFamily="2" charset="2"/>
              <a:buChar char="Ø"/>
            </a:pPr>
            <a:r>
              <a:rPr lang="en-US" dirty="0" smtClean="0"/>
              <a:t>Local law enforcement &amp; EMS</a:t>
            </a:r>
          </a:p>
          <a:p>
            <a:pPr>
              <a:spcAft>
                <a:spcPts val="1200"/>
              </a:spcAft>
              <a:buFont typeface="Wingdings" panose="05000000000000000000" pitchFamily="2" charset="2"/>
              <a:buChar char="Ø"/>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4089189127"/>
      </p:ext>
    </p:extLst>
  </p:cSld>
  <p:clrMapOvr>
    <a:masterClrMapping/>
  </p:clrMapOvr>
  <p:transition>
    <p:cover dir="d"/>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If Practitioner Cooperates…</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lnSpcReduction="10000"/>
          </a:bodyPr>
          <a:lstStyle/>
          <a:p>
            <a:pPr>
              <a:spcAft>
                <a:spcPts val="1200"/>
              </a:spcAft>
            </a:pPr>
            <a:r>
              <a:rPr lang="en-US" dirty="0" smtClean="0"/>
              <a:t>UMSOP project coordinator works w/ office staff to ID high priority patients &amp; document clinical info</a:t>
            </a:r>
          </a:p>
          <a:p>
            <a:pPr>
              <a:spcAft>
                <a:spcPts val="1200"/>
              </a:spcAft>
            </a:pPr>
            <a:r>
              <a:rPr lang="en-US" dirty="0" smtClean="0"/>
              <a:t>UMSOP works with “network” providers &amp; LHD to identify appropriate referral pathways and conduct follow-up</a:t>
            </a:r>
          </a:p>
          <a:p>
            <a:pPr>
              <a:spcAft>
                <a:spcPts val="1200"/>
              </a:spcAft>
            </a:pPr>
            <a:r>
              <a:rPr lang="en-US" dirty="0" smtClean="0"/>
              <a:t>Notifications instruct patients to call practitioners office, who works w/ UMSOP project coordinator.</a:t>
            </a:r>
          </a:p>
          <a:p>
            <a:pPr marL="514350" indent="-514350">
              <a:spcAft>
                <a:spcPts val="1200"/>
              </a:spcAft>
              <a:buFont typeface="+mj-lt"/>
              <a:buAutoNum type="arabicPeriod"/>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2766565713"/>
      </p:ext>
    </p:extLst>
  </p:cSld>
  <p:clrMapOvr>
    <a:masterClrMapping/>
  </p:clrMapOvr>
  <p:transition>
    <p:cover dir="d"/>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fontScale="90000"/>
          </a:bodyPr>
          <a:lstStyle/>
          <a:p>
            <a:r>
              <a:rPr lang="en-US" b="1" dirty="0" smtClean="0">
                <a:cs typeface="Aharoni" panose="02010803020104030203" pitchFamily="2" charset="-79"/>
              </a:rPr>
              <a:t>If Practitioner DOES NOT Cooperate…</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473099"/>
          </a:xfrm>
        </p:spPr>
        <p:txBody>
          <a:bodyPr>
            <a:normAutofit fontScale="92500"/>
          </a:bodyPr>
          <a:lstStyle/>
          <a:p>
            <a:pPr>
              <a:spcAft>
                <a:spcPts val="1200"/>
              </a:spcAft>
            </a:pPr>
            <a:r>
              <a:rPr lang="en-US" dirty="0" smtClean="0"/>
              <a:t>Notifications instruct patients to call LHD main line or special hotline, LHD POC works w/ UMSOP project coordinator.</a:t>
            </a:r>
          </a:p>
          <a:p>
            <a:pPr>
              <a:spcAft>
                <a:spcPts val="1200"/>
              </a:spcAft>
            </a:pPr>
            <a:r>
              <a:rPr lang="en-US" dirty="0" smtClean="0"/>
              <a:t>Harder to know whether high-risk patients are being identified and directed appropriately</a:t>
            </a:r>
          </a:p>
          <a:p>
            <a:pPr>
              <a:spcAft>
                <a:spcPts val="1200"/>
              </a:spcAft>
            </a:pPr>
            <a:r>
              <a:rPr lang="en-US" dirty="0" smtClean="0"/>
              <a:t>Requires constant monitoring/contact with community providers, hospitals, pharmacies, etc. to detect at-risk patients</a:t>
            </a:r>
          </a:p>
          <a:p>
            <a:pPr>
              <a:spcAft>
                <a:spcPts val="1200"/>
              </a:spcAft>
            </a:pPr>
            <a:endParaRPr lang="en-US" dirty="0" smtClean="0"/>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4066634424"/>
      </p:ext>
    </p:extLst>
  </p:cSld>
  <p:clrMapOvr>
    <a:masterClrMapping/>
  </p:clrMapOvr>
  <p:transition>
    <p:cover dir="d"/>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Special Considerations</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fontScale="85000" lnSpcReduction="20000"/>
          </a:bodyPr>
          <a:lstStyle/>
          <a:p>
            <a:pPr>
              <a:spcAft>
                <a:spcPts val="1200"/>
              </a:spcAft>
            </a:pPr>
            <a:r>
              <a:rPr lang="en-US" dirty="0" smtClean="0"/>
              <a:t>“Bridge” providers don’t want to est. long-term patient/provider relationship; what about patient abandonment?</a:t>
            </a:r>
          </a:p>
          <a:p>
            <a:pPr>
              <a:spcAft>
                <a:spcPts val="1200"/>
              </a:spcAft>
            </a:pPr>
            <a:r>
              <a:rPr lang="en-US" dirty="0" err="1" smtClean="0"/>
              <a:t>Bupe</a:t>
            </a:r>
            <a:r>
              <a:rPr lang="en-US" dirty="0" smtClean="0"/>
              <a:t> patients covered by 42 CFR Part 2; practice needs consent before disclosure of records =&gt; refer patients to LHD BH division for SUD assessment, possibly OTP</a:t>
            </a:r>
          </a:p>
          <a:p>
            <a:pPr>
              <a:spcAft>
                <a:spcPts val="1200"/>
              </a:spcAft>
            </a:pPr>
            <a:r>
              <a:rPr lang="en-US" dirty="0" smtClean="0"/>
              <a:t>Serious dangers from </a:t>
            </a:r>
            <a:r>
              <a:rPr lang="en-US" dirty="0" err="1" smtClean="0"/>
              <a:t>benzo</a:t>
            </a:r>
            <a:r>
              <a:rPr lang="en-US" dirty="0" smtClean="0"/>
              <a:t> withdraw =&gt; refer to local Core Service Agency; what is hospital role?</a:t>
            </a:r>
          </a:p>
          <a:p>
            <a:pPr>
              <a:spcAft>
                <a:spcPts val="1200"/>
              </a:spcAft>
            </a:pPr>
            <a:r>
              <a:rPr lang="en-US" dirty="0" smtClean="0"/>
              <a:t>How can PDMP, HIE be used more effectively to support rapid response?</a:t>
            </a:r>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4140055409"/>
      </p:ext>
    </p:extLst>
  </p:cSld>
  <p:clrMapOvr>
    <a:masterClrMapping/>
  </p:clrMapOvr>
  <p:transition>
    <p:cover dir="d"/>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Next Steps: Year 2-3</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901274"/>
          </a:xfrm>
        </p:spPr>
        <p:txBody>
          <a:bodyPr>
            <a:normAutofit fontScale="77500" lnSpcReduction="20000"/>
          </a:bodyPr>
          <a:lstStyle/>
          <a:p>
            <a:pPr>
              <a:spcAft>
                <a:spcPts val="1200"/>
              </a:spcAft>
            </a:pPr>
            <a:r>
              <a:rPr lang="en-US" dirty="0" smtClean="0"/>
              <a:t>Finalize Plan, including P&amp;P manual, clinical support tools, notification templates, stakeholder roles, etc.</a:t>
            </a:r>
          </a:p>
          <a:p>
            <a:pPr>
              <a:spcAft>
                <a:spcPts val="1200"/>
              </a:spcAft>
            </a:pPr>
            <a:r>
              <a:rPr lang="en-US" dirty="0" smtClean="0"/>
              <a:t>Continue building network of trained/educated providers willing to support rapid response</a:t>
            </a:r>
          </a:p>
          <a:p>
            <a:pPr>
              <a:spcAft>
                <a:spcPts val="1200"/>
              </a:spcAft>
            </a:pPr>
            <a:r>
              <a:rPr lang="en-US" dirty="0" smtClean="0"/>
              <a:t>Develop &amp; implement plan for provider education (academic detailing?) on Plan &amp; “overdose prevention” topics, including:</a:t>
            </a:r>
          </a:p>
          <a:p>
            <a:pPr lvl="1">
              <a:buFont typeface="Wingdings" panose="05000000000000000000" pitchFamily="2" charset="2"/>
              <a:buChar char="Ø"/>
            </a:pPr>
            <a:r>
              <a:rPr lang="en-US" dirty="0" smtClean="0"/>
              <a:t>Use of PDMP &amp; HIE</a:t>
            </a:r>
          </a:p>
          <a:p>
            <a:pPr lvl="1">
              <a:buFont typeface="Wingdings" panose="05000000000000000000" pitchFamily="2" charset="2"/>
              <a:buChar char="Ø"/>
            </a:pPr>
            <a:r>
              <a:rPr lang="en-US" dirty="0" smtClean="0"/>
              <a:t>SBIRT</a:t>
            </a:r>
          </a:p>
          <a:p>
            <a:pPr lvl="1">
              <a:buFont typeface="Wingdings" panose="05000000000000000000" pitchFamily="2" charset="2"/>
              <a:buChar char="Ø"/>
            </a:pPr>
            <a:r>
              <a:rPr lang="en-US" dirty="0" smtClean="0"/>
              <a:t>Buprenorphine</a:t>
            </a:r>
          </a:p>
          <a:p>
            <a:pPr lvl="1">
              <a:buFont typeface="Wingdings" panose="05000000000000000000" pitchFamily="2" charset="2"/>
              <a:buChar char="Ø"/>
            </a:pPr>
            <a:r>
              <a:rPr lang="en-US" dirty="0" smtClean="0"/>
              <a:t>Naloxone</a:t>
            </a:r>
          </a:p>
          <a:p>
            <a:pPr lvl="1">
              <a:buFont typeface="Wingdings" panose="05000000000000000000" pitchFamily="2" charset="2"/>
              <a:buChar char="Ø"/>
            </a:pPr>
            <a:r>
              <a:rPr lang="en-US" dirty="0" smtClean="0"/>
              <a:t>Safe/effective CDS Rx education</a:t>
            </a:r>
          </a:p>
          <a:p>
            <a:pPr marL="514350" indent="-514350">
              <a:spcAft>
                <a:spcPts val="1200"/>
              </a:spcAft>
              <a:buFont typeface="+mj-lt"/>
              <a:buAutoNum type="arabicPeriod"/>
            </a:pPr>
            <a:endParaRPr lang="en-US" dirty="0" smtClean="0"/>
          </a:p>
          <a:p>
            <a:pPr marL="514350" indent="-514350">
              <a:spcAft>
                <a:spcPts val="1200"/>
              </a:spcAft>
              <a:buFont typeface="+mj-lt"/>
              <a:buAutoNum type="arabicPeriod"/>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3005404677"/>
      </p:ext>
    </p:extLst>
  </p:cSld>
  <p:clrMapOvr>
    <a:masterClrMapping/>
  </p:clrMapOvr>
  <p:transition>
    <p:cover dir="d"/>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5422"/>
          </a:xfrm>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Project Personnel</a:t>
            </a:r>
            <a:endParaRPr lang="en-US" b="1" dirty="0">
              <a:cs typeface="Aharoni" panose="02010803020104030203" pitchFamily="2" charset="-79"/>
            </a:endParaRPr>
          </a:p>
        </p:txBody>
      </p:sp>
      <p:sp>
        <p:nvSpPr>
          <p:cNvPr id="3" name="Content Placeholder 2"/>
          <p:cNvSpPr>
            <a:spLocks noGrp="1"/>
          </p:cNvSpPr>
          <p:nvPr>
            <p:ph idx="1"/>
          </p:nvPr>
        </p:nvSpPr>
        <p:spPr>
          <a:xfrm>
            <a:off x="429905" y="1470501"/>
            <a:ext cx="8229600" cy="4701699"/>
          </a:xfrm>
        </p:spPr>
        <p:txBody>
          <a:bodyPr>
            <a:normAutofit fontScale="77500" lnSpcReduction="20000"/>
          </a:bodyPr>
          <a:lstStyle/>
          <a:p>
            <a:pPr marL="0" indent="0">
              <a:spcAft>
                <a:spcPts val="1200"/>
              </a:spcAft>
              <a:buNone/>
            </a:pPr>
            <a:r>
              <a:rPr lang="en-US" b="1" i="1" dirty="0" smtClean="0"/>
              <a:t>Univ. of Maryland, School of Pharmacy</a:t>
            </a:r>
            <a:endParaRPr lang="en-US" dirty="0" smtClean="0"/>
          </a:p>
          <a:p>
            <a:pPr marL="0" indent="0">
              <a:spcBef>
                <a:spcPts val="0"/>
              </a:spcBef>
              <a:spcAft>
                <a:spcPts val="600"/>
              </a:spcAft>
              <a:buNone/>
            </a:pPr>
            <a:r>
              <a:rPr lang="en-US" dirty="0" smtClean="0"/>
              <a:t>Co-PIs: </a:t>
            </a:r>
          </a:p>
          <a:p>
            <a:pPr marL="0" indent="0">
              <a:spcBef>
                <a:spcPts val="0"/>
              </a:spcBef>
              <a:spcAft>
                <a:spcPts val="600"/>
              </a:spcAft>
              <a:buNone/>
            </a:pPr>
            <a:r>
              <a:rPr lang="en-US" dirty="0"/>
              <a:t>	</a:t>
            </a:r>
            <a:r>
              <a:rPr lang="en-US" dirty="0" smtClean="0"/>
              <a:t>Kathryn </a:t>
            </a:r>
            <a:r>
              <a:rPr lang="en-US" dirty="0"/>
              <a:t>Walker, </a:t>
            </a:r>
            <a:r>
              <a:rPr lang="en-US" dirty="0" err="1"/>
              <a:t>PharmD</a:t>
            </a:r>
            <a:r>
              <a:rPr lang="en-US" dirty="0"/>
              <a:t>, BCPS, </a:t>
            </a:r>
            <a:r>
              <a:rPr lang="en-US" dirty="0" smtClean="0"/>
              <a:t>CPE</a:t>
            </a:r>
          </a:p>
          <a:p>
            <a:pPr marL="0" indent="0">
              <a:spcBef>
                <a:spcPts val="0"/>
              </a:spcBef>
              <a:spcAft>
                <a:spcPts val="600"/>
              </a:spcAft>
              <a:buNone/>
            </a:pPr>
            <a:r>
              <a:rPr lang="en-US" dirty="0"/>
              <a:t>	</a:t>
            </a:r>
            <a:r>
              <a:rPr lang="en-US" dirty="0" smtClean="0"/>
              <a:t>Mary Lynn McPherson</a:t>
            </a:r>
            <a:r>
              <a:rPr lang="en-US" dirty="0"/>
              <a:t>, </a:t>
            </a:r>
            <a:r>
              <a:rPr lang="en-US" dirty="0" err="1"/>
              <a:t>PharmD</a:t>
            </a:r>
            <a:r>
              <a:rPr lang="en-US" dirty="0"/>
              <a:t>, BCPS, </a:t>
            </a:r>
            <a:r>
              <a:rPr lang="en-US" dirty="0" smtClean="0"/>
              <a:t>CPE</a:t>
            </a:r>
          </a:p>
          <a:p>
            <a:pPr marL="0" indent="0">
              <a:spcBef>
                <a:spcPts val="0"/>
              </a:spcBef>
              <a:spcAft>
                <a:spcPts val="600"/>
              </a:spcAft>
              <a:buNone/>
            </a:pPr>
            <a:r>
              <a:rPr lang="en-US" dirty="0" smtClean="0"/>
              <a:t>Project Coordinator:</a:t>
            </a:r>
          </a:p>
          <a:p>
            <a:pPr marL="0" indent="0">
              <a:spcBef>
                <a:spcPts val="0"/>
              </a:spcBef>
              <a:spcAft>
                <a:spcPts val="600"/>
              </a:spcAft>
              <a:buNone/>
            </a:pPr>
            <a:r>
              <a:rPr lang="en-US" dirty="0"/>
              <a:t>	</a:t>
            </a:r>
            <a:r>
              <a:rPr lang="en-US" dirty="0" err="1" smtClean="0"/>
              <a:t>Micke</a:t>
            </a:r>
            <a:r>
              <a:rPr lang="en-US" dirty="0" smtClean="0"/>
              <a:t> Brown, RN</a:t>
            </a:r>
          </a:p>
          <a:p>
            <a:pPr marL="0" indent="0">
              <a:spcBef>
                <a:spcPts val="0"/>
              </a:spcBef>
              <a:buNone/>
            </a:pPr>
            <a:endParaRPr lang="en-US" dirty="0"/>
          </a:p>
          <a:p>
            <a:pPr marL="0" indent="0">
              <a:spcBef>
                <a:spcPts val="0"/>
              </a:spcBef>
              <a:spcAft>
                <a:spcPts val="600"/>
              </a:spcAft>
              <a:buNone/>
            </a:pPr>
            <a:r>
              <a:rPr lang="en-US" b="1" i="1" dirty="0" smtClean="0"/>
              <a:t>DHMH Behavioral Health Administration</a:t>
            </a:r>
          </a:p>
          <a:p>
            <a:pPr marL="0" indent="0">
              <a:spcBef>
                <a:spcPts val="0"/>
              </a:spcBef>
              <a:spcAft>
                <a:spcPts val="600"/>
              </a:spcAft>
              <a:buNone/>
            </a:pPr>
            <a:r>
              <a:rPr lang="en-US" b="1" i="1" dirty="0" smtClean="0"/>
              <a:t>	</a:t>
            </a:r>
            <a:r>
              <a:rPr lang="en-US" dirty="0" smtClean="0"/>
              <a:t>Kathleen </a:t>
            </a:r>
            <a:r>
              <a:rPr lang="en-US" dirty="0" err="1" smtClean="0"/>
              <a:t>Rebbert</a:t>
            </a:r>
            <a:r>
              <a:rPr lang="en-US" dirty="0" smtClean="0"/>
              <a:t>-Franklin, LCSW-C, Dep. Dir. of	Population-Based Behavioral Health</a:t>
            </a:r>
          </a:p>
          <a:p>
            <a:pPr marL="0" indent="0">
              <a:spcBef>
                <a:spcPts val="0"/>
              </a:spcBef>
              <a:spcAft>
                <a:spcPts val="600"/>
              </a:spcAft>
              <a:buNone/>
            </a:pPr>
            <a:r>
              <a:rPr lang="en-US" b="1" i="1" dirty="0"/>
              <a:t>	</a:t>
            </a:r>
            <a:r>
              <a:rPr lang="en-US" dirty="0" smtClean="0"/>
              <a:t>Michael </a:t>
            </a:r>
            <a:r>
              <a:rPr lang="en-US" dirty="0" err="1" smtClean="0"/>
              <a:t>Baier</a:t>
            </a:r>
            <a:r>
              <a:rPr lang="en-US" dirty="0" smtClean="0"/>
              <a:t>, Overdose Prevention Director</a:t>
            </a:r>
          </a:p>
          <a:p>
            <a:pPr marL="0" indent="0">
              <a:spcBef>
                <a:spcPts val="0"/>
              </a:spcBef>
              <a:spcAft>
                <a:spcPts val="600"/>
              </a:spcAft>
              <a:buNone/>
            </a:pPr>
            <a:r>
              <a:rPr lang="en-US" b="1" i="1" dirty="0"/>
              <a:t>	</a:t>
            </a:r>
            <a:r>
              <a:rPr lang="en-US" dirty="0" smtClean="0"/>
              <a:t>Brian Holler, MPH, MOU monitor</a:t>
            </a:r>
            <a:endParaRPr lang="en-US" b="1" i="1" dirty="0" smtClean="0"/>
          </a:p>
          <a:p>
            <a:pPr marL="514350" indent="-514350">
              <a:spcAft>
                <a:spcPts val="1200"/>
              </a:spcAft>
              <a:buFont typeface="+mj-lt"/>
              <a:buAutoNum type="arabicPeriod"/>
            </a:pPr>
            <a:endParaRPr lang="en-US" dirty="0" smtClean="0"/>
          </a:p>
          <a:p>
            <a:pPr>
              <a:spcAft>
                <a:spcPts val="1200"/>
              </a:spcAft>
            </a:pPr>
            <a:endParaRPr lang="en-US" dirty="0" smtClean="0"/>
          </a:p>
          <a:p>
            <a:pPr>
              <a:spcAft>
                <a:spcPts val="1200"/>
              </a:spcAft>
            </a:pPr>
            <a:endParaRPr lang="en-US" dirty="0" smtClean="0"/>
          </a:p>
        </p:txBody>
      </p:sp>
    </p:spTree>
    <p:extLst>
      <p:ext uri="{BB962C8B-B14F-4D97-AF65-F5344CB8AC3E}">
        <p14:creationId xmlns="" xmlns:p14="http://schemas.microsoft.com/office/powerpoint/2010/main" val="2129724777"/>
      </p:ext>
    </p:extLst>
  </p:cSld>
  <p:clrMapOvr>
    <a:masterClrMapping/>
  </p:clrMapOvr>
  <p:transition>
    <p:cover dir="d"/>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5422"/>
          </a:xfrm>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normAutofit/>
          </a:bodyPr>
          <a:lstStyle/>
          <a:p>
            <a:r>
              <a:rPr lang="en-US" b="1" dirty="0" smtClean="0">
                <a:cs typeface="Aharoni" panose="02010803020104030203" pitchFamily="2" charset="-79"/>
              </a:rPr>
              <a:t>Questions?</a:t>
            </a:r>
            <a:endParaRPr lang="en-US" b="1" dirty="0">
              <a:cs typeface="Aharoni" panose="02010803020104030203" pitchFamily="2" charset="-79"/>
            </a:endParaRPr>
          </a:p>
        </p:txBody>
      </p:sp>
      <p:sp>
        <p:nvSpPr>
          <p:cNvPr id="7" name="Subtitle 2"/>
          <p:cNvSpPr txBox="1">
            <a:spLocks/>
          </p:cNvSpPr>
          <p:nvPr/>
        </p:nvSpPr>
        <p:spPr>
          <a:xfrm>
            <a:off x="143302" y="1835624"/>
            <a:ext cx="8543498" cy="17526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smtClean="0"/>
              <a:t>Michael  </a:t>
            </a:r>
            <a:r>
              <a:rPr lang="en-US" sz="2800" b="1" dirty="0" err="1" smtClean="0"/>
              <a:t>Baier</a:t>
            </a:r>
            <a:endParaRPr lang="en-US" sz="2800" b="1" dirty="0" smtClean="0"/>
          </a:p>
          <a:p>
            <a:pPr marL="0" indent="0" algn="ctr">
              <a:buNone/>
            </a:pPr>
            <a:r>
              <a:rPr lang="en-US" sz="2800" b="1" dirty="0" smtClean="0"/>
              <a:t>Overdose Prevention Director</a:t>
            </a:r>
          </a:p>
          <a:p>
            <a:pPr marL="0" indent="0" algn="ctr">
              <a:buNone/>
            </a:pPr>
            <a:r>
              <a:rPr lang="en-US" sz="2800" b="1" dirty="0" smtClean="0"/>
              <a:t>Maryland Department of Health and Mental Hygiene</a:t>
            </a:r>
          </a:p>
          <a:p>
            <a:pPr marL="0" indent="0" algn="ctr">
              <a:buNone/>
            </a:pPr>
            <a:r>
              <a:rPr lang="en-US" sz="2800" b="1" dirty="0" smtClean="0"/>
              <a:t>Behavioral Health Administration</a:t>
            </a:r>
          </a:p>
          <a:p>
            <a:pPr marL="0" indent="0" algn="ctr">
              <a:buNone/>
            </a:pPr>
            <a:r>
              <a:rPr lang="en-US" sz="2800" b="1" dirty="0" smtClean="0">
                <a:hlinkClick r:id="rId2"/>
              </a:rPr>
              <a:t>michael.baier@maryland.gov</a:t>
            </a:r>
            <a:endParaRPr lang="en-US" sz="2800" b="1" dirty="0" smtClean="0"/>
          </a:p>
          <a:p>
            <a:pPr marL="0" indent="0" algn="ctr">
              <a:buNone/>
            </a:pPr>
            <a:r>
              <a:rPr lang="en-US" sz="2800" b="1" dirty="0" smtClean="0"/>
              <a:t>410-402-8643</a:t>
            </a:r>
            <a:endParaRPr lang="en-US" sz="2800" b="1" dirty="0"/>
          </a:p>
        </p:txBody>
      </p:sp>
    </p:spTree>
    <p:extLst>
      <p:ext uri="{BB962C8B-B14F-4D97-AF65-F5344CB8AC3E}">
        <p14:creationId xmlns="" xmlns:p14="http://schemas.microsoft.com/office/powerpoint/2010/main" val="3748027621"/>
      </p:ext>
    </p:extLst>
  </p:cSld>
  <p:clrMapOvr>
    <a:masterClrMapping/>
  </p:clrMapOvr>
  <p:transition>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mbaier\Dropbox\PDMP\PDMP Orgs\Operation Unite\2015 Rx Abuse Summit\map_eastern_shore-l.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286875"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Oval 4"/>
          <p:cNvSpPr/>
          <p:nvPr/>
        </p:nvSpPr>
        <p:spPr>
          <a:xfrm>
            <a:off x="6441741" y="4490112"/>
            <a:ext cx="1624083" cy="1187355"/>
          </a:xfrm>
          <a:prstGeom prst="ellipse">
            <a:avLst/>
          </a:prstGeom>
          <a:noFill/>
          <a:ln w="825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105614287"/>
      </p:ext>
    </p:extLst>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The Trigger</a:t>
            </a:r>
            <a:endParaRPr lang="en-US" b="1" dirty="0">
              <a:cs typeface="Aharoni" panose="02010803020104030203" pitchFamily="2" charset="-79"/>
            </a:endParaRPr>
          </a:p>
        </p:txBody>
      </p:sp>
      <p:sp>
        <p:nvSpPr>
          <p:cNvPr id="3" name="Content Placeholder 2"/>
          <p:cNvSpPr>
            <a:spLocks noGrp="1"/>
          </p:cNvSpPr>
          <p:nvPr>
            <p:ph idx="1"/>
          </p:nvPr>
        </p:nvSpPr>
        <p:spPr>
          <a:xfrm>
            <a:off x="457200" y="1554116"/>
            <a:ext cx="8229600" cy="4525963"/>
          </a:xfrm>
        </p:spPr>
        <p:txBody>
          <a:bodyPr>
            <a:normAutofit fontScale="92500" lnSpcReduction="10000"/>
          </a:bodyPr>
          <a:lstStyle/>
          <a:p>
            <a:r>
              <a:rPr lang="en-US" dirty="0" smtClean="0"/>
              <a:t>Medicaid MCO review finds standard of care violations related to </a:t>
            </a:r>
            <a:r>
              <a:rPr lang="en-US" dirty="0"/>
              <a:t>CDS Rx </a:t>
            </a:r>
            <a:r>
              <a:rPr lang="en-US" dirty="0" smtClean="0"/>
              <a:t>in all 14 cases</a:t>
            </a:r>
          </a:p>
          <a:p>
            <a:r>
              <a:rPr lang="en-US" dirty="0" smtClean="0"/>
              <a:t>MCO refers records to state health dept. (DHMH)</a:t>
            </a:r>
          </a:p>
          <a:p>
            <a:r>
              <a:rPr lang="en-US" dirty="0" smtClean="0"/>
              <a:t>DHMH Chief Medical Officer reviews records &amp; reaches same findings</a:t>
            </a:r>
          </a:p>
          <a:p>
            <a:r>
              <a:rPr lang="en-US" b="1" dirty="0" smtClean="0"/>
              <a:t>First time ever: </a:t>
            </a:r>
            <a:r>
              <a:rPr lang="en-US" dirty="0" smtClean="0"/>
              <a:t>DHMH Secretary summarily suspends physician’s state CDS permit based on </a:t>
            </a:r>
            <a:r>
              <a:rPr lang="en-US" dirty="0"/>
              <a:t>assessment </a:t>
            </a:r>
            <a:r>
              <a:rPr lang="en-US" dirty="0" smtClean="0"/>
              <a:t>of imminent public health threat from continued practice</a:t>
            </a:r>
            <a:endParaRPr lang="en-US" b="1" dirty="0" smtClean="0"/>
          </a:p>
          <a:p>
            <a:endParaRPr lang="en-US" dirty="0" smtClean="0"/>
          </a:p>
        </p:txBody>
      </p:sp>
    </p:spTree>
    <p:extLst>
      <p:ext uri="{BB962C8B-B14F-4D97-AF65-F5344CB8AC3E}">
        <p14:creationId xmlns="" xmlns:p14="http://schemas.microsoft.com/office/powerpoint/2010/main" val="361974332"/>
      </p:ext>
    </p:extLst>
  </p:cSld>
  <p:clrMapOvr>
    <a:masterClrMapping/>
  </p:clrMapOvr>
  <p:transition>
    <p:cover dir="d"/>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The Aftermath</a:t>
            </a:r>
            <a:endParaRPr lang="en-US" b="1" dirty="0">
              <a:cs typeface="Aharoni" panose="02010803020104030203" pitchFamily="2" charset="-79"/>
            </a:endParaRPr>
          </a:p>
        </p:txBody>
      </p:sp>
      <p:sp>
        <p:nvSpPr>
          <p:cNvPr id="3" name="Content Placeholder 2"/>
          <p:cNvSpPr>
            <a:spLocks noGrp="1"/>
          </p:cNvSpPr>
          <p:nvPr>
            <p:ph idx="1"/>
          </p:nvPr>
        </p:nvSpPr>
        <p:spPr>
          <a:xfrm>
            <a:off x="457200" y="1704241"/>
            <a:ext cx="8229600" cy="4901275"/>
          </a:xfrm>
        </p:spPr>
        <p:txBody>
          <a:bodyPr>
            <a:normAutofit fontScale="85000" lnSpcReduction="20000"/>
          </a:bodyPr>
          <a:lstStyle/>
          <a:p>
            <a:r>
              <a:rPr lang="en-US" dirty="0" smtClean="0"/>
              <a:t>Est. up to 2000 patients, many receiving CDS Rx (primarily opioids)</a:t>
            </a:r>
          </a:p>
          <a:p>
            <a:r>
              <a:rPr lang="en-US" dirty="0" smtClean="0"/>
              <a:t>Office closes &amp; provides no medical record access</a:t>
            </a:r>
          </a:p>
          <a:p>
            <a:r>
              <a:rPr lang="en-US" dirty="0" smtClean="0"/>
              <a:t>Patients face stigma in community and can’t find new providers for months or years</a:t>
            </a:r>
          </a:p>
          <a:p>
            <a:r>
              <a:rPr lang="en-US" dirty="0" smtClean="0"/>
              <a:t>Local health dept., hospital ED &amp; community providers overwhelmed</a:t>
            </a:r>
          </a:p>
          <a:p>
            <a:r>
              <a:rPr lang="en-US" dirty="0" smtClean="0"/>
              <a:t>Local police link string of pharmacy robberies to former patients</a:t>
            </a:r>
          </a:p>
          <a:p>
            <a:r>
              <a:rPr lang="en-US" dirty="0" smtClean="0"/>
              <a:t>Pharmacies stop stocking opioids; primary care opioid Rx is chilled</a:t>
            </a:r>
          </a:p>
          <a:p>
            <a:r>
              <a:rPr lang="en-US" dirty="0" smtClean="0"/>
              <a:t>At least one patient suicide</a:t>
            </a:r>
          </a:p>
          <a:p>
            <a:endParaRPr lang="en-US" dirty="0" smtClean="0"/>
          </a:p>
        </p:txBody>
      </p:sp>
    </p:spTree>
    <p:extLst>
      <p:ext uri="{BB962C8B-B14F-4D97-AF65-F5344CB8AC3E}">
        <p14:creationId xmlns="" xmlns:p14="http://schemas.microsoft.com/office/powerpoint/2010/main" val="3458036219"/>
      </p:ext>
    </p:extLst>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Who are the Patients?</a:t>
            </a:r>
            <a:endParaRPr lang="en-US" b="1" dirty="0">
              <a:cs typeface="Aharoni" panose="02010803020104030203" pitchFamily="2" charset="-79"/>
            </a:endParaRPr>
          </a:p>
        </p:txBody>
      </p:sp>
      <p:sp>
        <p:nvSpPr>
          <p:cNvPr id="3" name="Content Placeholder 2"/>
          <p:cNvSpPr>
            <a:spLocks noGrp="1"/>
          </p:cNvSpPr>
          <p:nvPr>
            <p:ph idx="1"/>
          </p:nvPr>
        </p:nvSpPr>
        <p:spPr>
          <a:xfrm>
            <a:off x="457200" y="1704241"/>
            <a:ext cx="8229600" cy="4901275"/>
          </a:xfrm>
        </p:spPr>
        <p:txBody>
          <a:bodyPr>
            <a:normAutofit fontScale="92500" lnSpcReduction="20000"/>
          </a:bodyPr>
          <a:lstStyle/>
          <a:p>
            <a:r>
              <a:rPr lang="en-US" dirty="0" smtClean="0"/>
              <a:t>No PDMP or other comprehensive data source easily available to DHMH existed in 2011. </a:t>
            </a:r>
          </a:p>
          <a:p>
            <a:r>
              <a:rPr lang="en-US" dirty="0" smtClean="0"/>
              <a:t>MCO auditor: “His patient population reviewed was a combination of addicts, doctor shoppers and patients where opiates were unwarranted.”</a:t>
            </a:r>
          </a:p>
          <a:p>
            <a:r>
              <a:rPr lang="en-US" dirty="0" smtClean="0"/>
              <a:t>Local police &amp; health authorities: mostly addicted patients, many young, some likely diverting, also smaller number of older pain patients referred to phys. for legitimate reasons</a:t>
            </a:r>
          </a:p>
        </p:txBody>
      </p:sp>
    </p:spTree>
    <p:extLst>
      <p:ext uri="{BB962C8B-B14F-4D97-AF65-F5344CB8AC3E}">
        <p14:creationId xmlns="" xmlns:p14="http://schemas.microsoft.com/office/powerpoint/2010/main" val="2197955573"/>
      </p:ext>
    </p:extLst>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Who are the Patients? </a:t>
            </a:r>
            <a:r>
              <a:rPr lang="en-US" b="1" dirty="0" err="1" smtClean="0">
                <a:cs typeface="Aharoni" panose="02010803020104030203" pitchFamily="2" charset="-79"/>
              </a:rPr>
              <a:t>Ctd</a:t>
            </a:r>
            <a:r>
              <a:rPr lang="en-US" b="1" dirty="0" smtClean="0">
                <a:cs typeface="Aharoni" panose="02010803020104030203" pitchFamily="2" charset="-79"/>
              </a:rPr>
              <a:t>.</a:t>
            </a:r>
            <a:endParaRPr lang="en-US" b="1" dirty="0">
              <a:cs typeface="Aharoni" panose="02010803020104030203" pitchFamily="2" charset="-79"/>
            </a:endParaRPr>
          </a:p>
        </p:txBody>
      </p:sp>
      <p:sp>
        <p:nvSpPr>
          <p:cNvPr id="3" name="Content Placeholder 2"/>
          <p:cNvSpPr>
            <a:spLocks noGrp="1"/>
          </p:cNvSpPr>
          <p:nvPr>
            <p:ph idx="1"/>
          </p:nvPr>
        </p:nvSpPr>
        <p:spPr>
          <a:xfrm>
            <a:off x="457200" y="1704241"/>
            <a:ext cx="8229600" cy="4901275"/>
          </a:xfrm>
        </p:spPr>
        <p:txBody>
          <a:bodyPr>
            <a:normAutofit fontScale="62500" lnSpcReduction="20000"/>
          </a:bodyPr>
          <a:lstStyle/>
          <a:p>
            <a:pPr marL="0" indent="0">
              <a:buNone/>
            </a:pPr>
            <a:r>
              <a:rPr lang="en-US" b="1" dirty="0" smtClean="0"/>
              <a:t>From a Health Care Alternative Dispute Resolution Office claim:</a:t>
            </a:r>
          </a:p>
          <a:p>
            <a:pPr marL="0" indent="0">
              <a:buNone/>
            </a:pPr>
            <a:endParaRPr lang="en-US" dirty="0" smtClean="0"/>
          </a:p>
          <a:p>
            <a:pPr marL="0" indent="0">
              <a:buNone/>
            </a:pPr>
            <a:r>
              <a:rPr lang="en-US" dirty="0" smtClean="0"/>
              <a:t>“I had two herniated and three bulging/slipped discs in my lumbar spine, as well as bi-lateral carpel tunnel syndrome and bi-lateral sciatica. Since I was referred to Dr. X, he increased my dosage of oxycodone (originally prescribed by my primary care physician) from 5 mg twice per day to 15 mg 3 times per day. When I asked Dr. X what the effects of taking such a strong dose would have on me, he informed me not to worry, that </a:t>
            </a:r>
            <a:r>
              <a:rPr lang="en-US" b="1" dirty="0" smtClean="0"/>
              <a:t>only ‘</a:t>
            </a:r>
            <a:r>
              <a:rPr lang="en-US" b="1" i="1" dirty="0" smtClean="0"/>
              <a:t>1 in 1000 patients prescribed narcotic pain relievers ever actually become addicted’… </a:t>
            </a:r>
            <a:r>
              <a:rPr lang="en-US" dirty="0" smtClean="0"/>
              <a:t>I had become addicted to narcotic pain relievers… due to Dr. X’s malpractice… all other doctors refused to treat and care for me… I had lost two good jobs, spent thousands of dollars, leaving my family impoverished, and I left attending Narcotics Anonymous and Worcester County Addictions Center Intensive Outpatient Group sessions three days a week for three hours a day.”</a:t>
            </a:r>
          </a:p>
        </p:txBody>
      </p:sp>
    </p:spTree>
    <p:extLst>
      <p:ext uri="{BB962C8B-B14F-4D97-AF65-F5344CB8AC3E}">
        <p14:creationId xmlns="" xmlns:p14="http://schemas.microsoft.com/office/powerpoint/2010/main" val="1769281217"/>
      </p:ext>
    </p:extLst>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Who are the Patients? </a:t>
            </a:r>
            <a:r>
              <a:rPr lang="en-US" b="1" dirty="0" err="1" smtClean="0">
                <a:cs typeface="Aharoni" panose="02010803020104030203" pitchFamily="2" charset="-79"/>
              </a:rPr>
              <a:t>Ctd</a:t>
            </a:r>
            <a:r>
              <a:rPr lang="en-US" b="1" dirty="0" smtClean="0">
                <a:cs typeface="Aharoni" panose="02010803020104030203" pitchFamily="2" charset="-79"/>
              </a:rPr>
              <a:t>.</a:t>
            </a:r>
            <a:endParaRPr lang="en-US" b="1" dirty="0">
              <a:cs typeface="Aharoni" panose="02010803020104030203" pitchFamily="2" charset="-79"/>
            </a:endParaRPr>
          </a:p>
        </p:txBody>
      </p:sp>
      <p:sp>
        <p:nvSpPr>
          <p:cNvPr id="3" name="Content Placeholder 2"/>
          <p:cNvSpPr>
            <a:spLocks noGrp="1"/>
          </p:cNvSpPr>
          <p:nvPr>
            <p:ph idx="1"/>
          </p:nvPr>
        </p:nvSpPr>
        <p:spPr>
          <a:xfrm>
            <a:off x="457200" y="1417639"/>
            <a:ext cx="8229600" cy="5187878"/>
          </a:xfrm>
        </p:spPr>
        <p:txBody>
          <a:bodyPr>
            <a:normAutofit fontScale="47500" lnSpcReduction="20000"/>
          </a:bodyPr>
          <a:lstStyle/>
          <a:p>
            <a:pPr marL="0" indent="0">
              <a:buNone/>
            </a:pPr>
            <a:r>
              <a:rPr lang="en-US" b="1" dirty="0"/>
              <a:t>Local news op-ed</a:t>
            </a:r>
            <a:r>
              <a:rPr lang="en-US" dirty="0"/>
              <a:t>: </a:t>
            </a:r>
            <a:endParaRPr lang="en-US" dirty="0" smtClean="0"/>
          </a:p>
          <a:p>
            <a:pPr marL="0" indent="0">
              <a:spcAft>
                <a:spcPts val="1200"/>
              </a:spcAft>
              <a:buNone/>
            </a:pPr>
            <a:r>
              <a:rPr lang="en-US" dirty="0" smtClean="0"/>
              <a:t>“</a:t>
            </a:r>
            <a:r>
              <a:rPr lang="en-US" dirty="0"/>
              <a:t>I have four bone spurs in my neck, fibromyalgia, RSD, two bone-to-bone knees, four bulging herniated discs in my lower back, and sciatica that goes down my right leg to my foot. I'm in so much pain, I have to see a psychiatrist and go to </a:t>
            </a:r>
            <a:r>
              <a:rPr lang="en-US" dirty="0" smtClean="0"/>
              <a:t>therapy.” “He gave me his full attention. Unlike other pain management doctors I've seen, he spends a lot of time with each patient. Other pain management doctors could take lessons from him. Neither of the doctors I was forced to go to cared about me, my pain and suffering or spent any time with me.”</a:t>
            </a:r>
          </a:p>
          <a:p>
            <a:pPr marL="0" indent="0">
              <a:buNone/>
            </a:pPr>
            <a:r>
              <a:rPr lang="en-US" b="1" dirty="0" smtClean="0"/>
              <a:t>Comments on online article about incident:</a:t>
            </a:r>
          </a:p>
          <a:p>
            <a:pPr marL="0" indent="0">
              <a:buNone/>
            </a:pPr>
            <a:r>
              <a:rPr lang="en-US" dirty="0" smtClean="0"/>
              <a:t>“It </a:t>
            </a:r>
            <a:r>
              <a:rPr lang="en-US" dirty="0"/>
              <a:t>is criminal what these agency's have done to Dr. </a:t>
            </a:r>
            <a:r>
              <a:rPr lang="en-US" dirty="0" smtClean="0"/>
              <a:t>X’s patients</a:t>
            </a:r>
            <a:r>
              <a:rPr lang="en-US" dirty="0"/>
              <a:t>. Consider his case load of over 2000 patients. Maybe some of those were drug-seeking addicts, but surely not most. What happens to these people who are in severe, chronic pain? We are not able to get our medical records because nobody answers the phone, or comes to the door. You have to have your records before another </a:t>
            </a:r>
            <a:r>
              <a:rPr lang="en-US" dirty="0" smtClean="0"/>
              <a:t>doctor will </a:t>
            </a:r>
            <a:r>
              <a:rPr lang="en-US" dirty="0"/>
              <a:t>see you, and even then, the earliest appointment I could find is mid-July. Patients were not told of the doctor's suspension, so many discovered it only when the tried </a:t>
            </a:r>
            <a:r>
              <a:rPr lang="en-US" dirty="0" smtClean="0"/>
              <a:t>to </a:t>
            </a:r>
            <a:r>
              <a:rPr lang="en-US" dirty="0"/>
              <a:t>fill a dated </a:t>
            </a:r>
            <a:r>
              <a:rPr lang="en-US" dirty="0" smtClean="0"/>
              <a:t>prescription. No </a:t>
            </a:r>
            <a:r>
              <a:rPr lang="en-US" dirty="0"/>
              <a:t>meds, no medical records, no alternate doctor. Lots of pain. </a:t>
            </a:r>
            <a:r>
              <a:rPr lang="en-US" dirty="0" smtClean="0"/>
              <a:t>Lots. Thanks</a:t>
            </a:r>
            <a:r>
              <a:rPr lang="en-US" dirty="0"/>
              <a:t>, Priority Partners, DHMH, and Maryland Board of Physicians. In stopping a Doctor from prescribing for a few bad patients, you have effectively kicked the rest of us to the curb with no help at </a:t>
            </a:r>
            <a:r>
              <a:rPr lang="en-US" dirty="0" smtClean="0"/>
              <a:t>all. I </a:t>
            </a:r>
            <a:r>
              <a:rPr lang="en-US" dirty="0"/>
              <a:t>thought your jobs were to HELP citizens get access to healthcare</a:t>
            </a:r>
            <a:r>
              <a:rPr lang="en-US" dirty="0" smtClean="0"/>
              <a:t>???”</a:t>
            </a:r>
          </a:p>
        </p:txBody>
      </p:sp>
    </p:spTree>
    <p:extLst>
      <p:ext uri="{BB962C8B-B14F-4D97-AF65-F5344CB8AC3E}">
        <p14:creationId xmlns="" xmlns:p14="http://schemas.microsoft.com/office/powerpoint/2010/main" val="4093126322"/>
      </p:ext>
    </p:extLst>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00000">
                <a:schemeClr val="accent1">
                  <a:tint val="100000"/>
                  <a:shade val="100000"/>
                  <a:satMod val="130000"/>
                </a:schemeClr>
              </a:gs>
              <a:gs pos="0">
                <a:schemeClr val="accent1">
                  <a:tint val="50000"/>
                  <a:shade val="100000"/>
                  <a:satMod val="350000"/>
                </a:schemeClr>
              </a:gs>
            </a:gsLst>
            <a:path path="circle">
              <a:fillToRect l="50000" t="50000" r="50000" b="50000"/>
            </a:path>
            <a:tileRect/>
          </a:gradFill>
        </p:spPr>
        <p:txBody>
          <a:bodyPr/>
          <a:lstStyle/>
          <a:p>
            <a:r>
              <a:rPr lang="en-US" b="1" dirty="0" smtClean="0">
                <a:cs typeface="Aharoni" panose="02010803020104030203" pitchFamily="2" charset="-79"/>
              </a:rPr>
              <a:t>Who “Owns” this Problem?</a:t>
            </a:r>
            <a:endParaRPr lang="en-US" b="1" dirty="0">
              <a:cs typeface="Aharoni" panose="02010803020104030203" pitchFamily="2" charset="-79"/>
            </a:endParaRPr>
          </a:p>
        </p:txBody>
      </p:sp>
      <p:sp>
        <p:nvSpPr>
          <p:cNvPr id="3" name="Content Placeholder 2"/>
          <p:cNvSpPr>
            <a:spLocks noGrp="1"/>
          </p:cNvSpPr>
          <p:nvPr>
            <p:ph idx="1"/>
          </p:nvPr>
        </p:nvSpPr>
        <p:spPr>
          <a:xfrm>
            <a:off x="457200" y="1526821"/>
            <a:ext cx="8229600" cy="5187878"/>
          </a:xfrm>
        </p:spPr>
        <p:txBody>
          <a:bodyPr>
            <a:normAutofit fontScale="70000" lnSpcReduction="20000"/>
          </a:bodyPr>
          <a:lstStyle/>
          <a:p>
            <a:pPr marL="0" indent="0">
              <a:spcAft>
                <a:spcPts val="1200"/>
              </a:spcAft>
              <a:buNone/>
            </a:pPr>
            <a:r>
              <a:rPr lang="en-US" b="1" i="1" dirty="0" smtClean="0"/>
              <a:t>State Medical Board</a:t>
            </a:r>
            <a:r>
              <a:rPr lang="en-US" dirty="0" smtClean="0"/>
              <a:t>: Can order phys. to turn over records &amp; assist patients but what happens if no compliance? Slow to act and highly bureaucratic</a:t>
            </a:r>
          </a:p>
          <a:p>
            <a:pPr marL="0" indent="0">
              <a:spcAft>
                <a:spcPts val="1200"/>
              </a:spcAft>
              <a:buNone/>
            </a:pPr>
            <a:r>
              <a:rPr lang="en-US" b="1" i="1" dirty="0" smtClean="0"/>
              <a:t>State Health </a:t>
            </a:r>
            <a:r>
              <a:rPr lang="en-US" b="1" i="1" dirty="0" err="1" smtClean="0"/>
              <a:t>Dept</a:t>
            </a:r>
            <a:r>
              <a:rPr lang="en-US" b="1" i="1" dirty="0" smtClean="0"/>
              <a:t>: </a:t>
            </a:r>
            <a:r>
              <a:rPr lang="en-US" dirty="0" smtClean="0"/>
              <a:t>No existing infrastructure or resources to support patients despite use of CDS regulatory authority</a:t>
            </a:r>
          </a:p>
          <a:p>
            <a:pPr marL="0" indent="0">
              <a:spcAft>
                <a:spcPts val="1200"/>
              </a:spcAft>
              <a:buNone/>
            </a:pPr>
            <a:r>
              <a:rPr lang="en-US" b="1" i="1" dirty="0" smtClean="0"/>
              <a:t>Insurance Carriers: </a:t>
            </a:r>
            <a:r>
              <a:rPr lang="en-US" dirty="0" smtClean="0"/>
              <a:t>Many Medicaid patients, few accepting providers in medically underserved area</a:t>
            </a:r>
          </a:p>
          <a:p>
            <a:pPr marL="0" indent="0">
              <a:spcAft>
                <a:spcPts val="1200"/>
              </a:spcAft>
              <a:buNone/>
            </a:pPr>
            <a:r>
              <a:rPr lang="en-US" b="1" i="1" dirty="0" smtClean="0"/>
              <a:t>Local Health </a:t>
            </a:r>
            <a:r>
              <a:rPr lang="en-US" b="1" i="1" dirty="0" err="1" smtClean="0"/>
              <a:t>Dept</a:t>
            </a:r>
            <a:r>
              <a:rPr lang="en-US" b="1" i="1" dirty="0" smtClean="0"/>
              <a:t>: </a:t>
            </a:r>
            <a:r>
              <a:rPr lang="en-US" dirty="0" smtClean="0"/>
              <a:t>Tried to coordinate with local providers but very limited resources; limited space in SUD </a:t>
            </a:r>
            <a:r>
              <a:rPr lang="en-US" dirty="0" err="1" smtClean="0"/>
              <a:t>Tx</a:t>
            </a:r>
            <a:r>
              <a:rPr lang="en-US" dirty="0" smtClean="0"/>
              <a:t> programs, including single regional OTP</a:t>
            </a:r>
          </a:p>
          <a:p>
            <a:pPr marL="0" indent="0">
              <a:spcAft>
                <a:spcPts val="1200"/>
              </a:spcAft>
              <a:buNone/>
            </a:pPr>
            <a:r>
              <a:rPr lang="en-US" b="1" i="1" dirty="0" smtClean="0"/>
              <a:t>Hospitals: </a:t>
            </a:r>
            <a:r>
              <a:rPr lang="en-US" dirty="0" smtClean="0"/>
              <a:t>No chronic condition mgmt. from ED</a:t>
            </a:r>
          </a:p>
          <a:p>
            <a:pPr marL="0" indent="0">
              <a:spcAft>
                <a:spcPts val="1200"/>
              </a:spcAft>
              <a:buNone/>
            </a:pPr>
            <a:r>
              <a:rPr lang="en-US" b="1" i="1" dirty="0" smtClean="0"/>
              <a:t>Community Providers: </a:t>
            </a:r>
            <a:r>
              <a:rPr lang="en-US" dirty="0" smtClean="0"/>
              <a:t>Worried about taking on complicated, potentially disruptive patients and being next target of regulatory/enforcement action</a:t>
            </a:r>
          </a:p>
        </p:txBody>
      </p:sp>
    </p:spTree>
    <p:extLst>
      <p:ext uri="{BB962C8B-B14F-4D97-AF65-F5344CB8AC3E}">
        <p14:creationId xmlns="" xmlns:p14="http://schemas.microsoft.com/office/powerpoint/2010/main" val="1755144245"/>
      </p:ext>
    </p:extLst>
  </p:cSld>
  <p:clrMapOvr>
    <a:masterClrMapping/>
  </p:clrMapOvr>
  <p:transition>
    <p:cover dir="d"/>
  </p:transition>
</p:sld>
</file>

<file path=ppt/theme/theme1.xml><?xml version="1.0" encoding="utf-8"?>
<a:theme xmlns:a="http://schemas.openxmlformats.org/drawingml/2006/main" name="Colmers_Alliance for Health Reform_0918200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10966</TotalTime>
  <Words>2076</Words>
  <Application>Microsoft Office PowerPoint</Application>
  <PresentationFormat>On-screen Show (4:3)</PresentationFormat>
  <Paragraphs>173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Colmers_Alliance for Health Reform_09182009</vt:lpstr>
      <vt:lpstr>Maryland’s Controlled Dangerous Substance (CDS) Emergency Preparedness Plan</vt:lpstr>
      <vt:lpstr>Background</vt:lpstr>
      <vt:lpstr>Slide 3</vt:lpstr>
      <vt:lpstr>The Trigger</vt:lpstr>
      <vt:lpstr>The Aftermath</vt:lpstr>
      <vt:lpstr>Who are the Patients?</vt:lpstr>
      <vt:lpstr>Who are the Patients? Ctd.</vt:lpstr>
      <vt:lpstr>Who are the Patients? Ctd.</vt:lpstr>
      <vt:lpstr>Who “Owns” this Problem?</vt:lpstr>
      <vt:lpstr>Lessons Learned</vt:lpstr>
      <vt:lpstr>#1: CDS Integration Unit</vt:lpstr>
      <vt:lpstr>#2: CDS Emergency Preparedness Plan</vt:lpstr>
      <vt:lpstr>Year 1: Plan Development</vt:lpstr>
      <vt:lpstr>Survey of Medical and  Pharmacy Boards</vt:lpstr>
      <vt:lpstr>Focus Groups</vt:lpstr>
      <vt:lpstr>Notable Focus Group Guidance</vt:lpstr>
      <vt:lpstr>Clinical Support Tools (Still Under Development)</vt:lpstr>
      <vt:lpstr>Year 1: Obstacles</vt:lpstr>
      <vt:lpstr>Ad Hoc Responses to Date</vt:lpstr>
      <vt:lpstr>Key Components of “Plan” in Action</vt:lpstr>
      <vt:lpstr>Initial Steps</vt:lpstr>
      <vt:lpstr>Alerting Local Providers</vt:lpstr>
      <vt:lpstr>If Practitioner Cooperates…</vt:lpstr>
      <vt:lpstr>If Practitioner DOES NOT Cooperate…</vt:lpstr>
      <vt:lpstr>Special Considerations</vt:lpstr>
      <vt:lpstr>Next Steps: Year 2-3</vt:lpstr>
      <vt:lpstr>Project Personnel</vt:lpstr>
      <vt:lpstr>Questions?</vt:lpstr>
    </vt:vector>
  </TitlesOfParts>
  <Company>Maryland Office of the Governor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Johns Hopkins Bloomberg School of Public Health</dc:title>
  <dc:creator>BStutz</dc:creator>
  <cp:lastModifiedBy>skyec</cp:lastModifiedBy>
  <cp:revision>423</cp:revision>
  <dcterms:created xsi:type="dcterms:W3CDTF">2013-08-06T02:11:40Z</dcterms:created>
  <dcterms:modified xsi:type="dcterms:W3CDTF">2015-05-27T21:48:04Z</dcterms:modified>
</cp:coreProperties>
</file>