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6" r:id="rId7"/>
    <p:sldId id="281" r:id="rId8"/>
    <p:sldId id="267" r:id="rId9"/>
    <p:sldId id="282" r:id="rId10"/>
    <p:sldId id="283" r:id="rId11"/>
    <p:sldId id="271"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1467D"/>
    <a:srgbClr val="0321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90" y="-7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5/26/2015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ara.Kunkel@ojp.usdoj.gov" TargetMode="External"/><Relationship Id="rId2" Type="http://schemas.openxmlformats.org/officeDocument/2006/relationships/hyperlink" Target="mailto:Christopher.Traver@usdoj.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21467D"/>
                </a:solidFill>
              </a:rPr>
              <a:t>Funding opportunities</a:t>
            </a:r>
            <a:endParaRPr lang="en-US" dirty="0">
              <a:solidFill>
                <a:srgbClr val="21467D"/>
              </a:solidFill>
            </a:endParaRPr>
          </a:p>
        </p:txBody>
      </p:sp>
      <p:pic>
        <p:nvPicPr>
          <p:cNvPr id="7" name="Picture 6"/>
          <p:cNvPicPr>
            <a:picLocks noChangeAspect="1"/>
          </p:cNvPicPr>
          <p:nvPr/>
        </p:nvPicPr>
        <p:blipFill>
          <a:blip r:embed="rId2"/>
          <a:stretch>
            <a:fillRect/>
          </a:stretch>
        </p:blipFill>
        <p:spPr>
          <a:xfrm>
            <a:off x="8504219" y="5026643"/>
            <a:ext cx="3329193" cy="1330028"/>
          </a:xfrm>
          <a:prstGeom prst="rect">
            <a:avLst/>
          </a:prstGeom>
        </p:spPr>
      </p:pic>
    </p:spTree>
    <p:extLst>
      <p:ext uri="{BB962C8B-B14F-4D97-AF65-F5344CB8AC3E}">
        <p14:creationId xmlns:p14="http://schemas.microsoft.com/office/powerpoint/2010/main" xmlns="" val="343029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access to treatment</a:t>
            </a:r>
            <a:endParaRPr lang="en-US" dirty="0"/>
          </a:p>
        </p:txBody>
      </p:sp>
      <p:sp>
        <p:nvSpPr>
          <p:cNvPr id="3" name="Content Placeholder 2"/>
          <p:cNvSpPr>
            <a:spLocks noGrp="1"/>
          </p:cNvSpPr>
          <p:nvPr>
            <p:ph idx="1"/>
          </p:nvPr>
        </p:nvSpPr>
        <p:spPr/>
        <p:txBody>
          <a:bodyPr>
            <a:normAutofit/>
          </a:bodyPr>
          <a:lstStyle/>
          <a:p>
            <a:pPr marL="293688" lvl="0" indent="-293688">
              <a:buFont typeface="Arial" panose="020B0604020202020204" pitchFamily="34" charset="0"/>
              <a:buChar char="•"/>
            </a:pPr>
            <a:r>
              <a:rPr lang="en-US" i="1" dirty="0"/>
              <a:t>Inmate Screening for Substance Abuse: </a:t>
            </a:r>
            <a:r>
              <a:rPr lang="en-US" dirty="0"/>
              <a:t>Fairfield County, Ohio implemented substance abuse screening of all inmates booked into the local jail in the hopes of identifying and engaging at-risk individuals in treatment services prior to release back into the community.  Fairfield County is using the data collected from this process, in conjunction with data from the state PDMP, treatment providers, the courts and child protective services, to identify gaps in the existing system and “hot spots” where interventions could have the most effective impact, and develop an action plan to address these gaps. </a:t>
            </a:r>
          </a:p>
          <a:p>
            <a:pPr marL="293688" lvl="0" indent="-293688">
              <a:buFont typeface="Arial" panose="020B0604020202020204" pitchFamily="34" charset="0"/>
              <a:buChar char="•"/>
            </a:pPr>
            <a:r>
              <a:rPr lang="en-US" i="1" dirty="0"/>
              <a:t>Access to Treatment:</a:t>
            </a:r>
            <a:r>
              <a:rPr lang="en-US" dirty="0"/>
              <a:t> The Maryland Department of Health &amp; Mental Hygiene established rapid response teams to provide emergency referrals to patients left without care as a result of a provider’s loss of license or arrest</a:t>
            </a:r>
            <a:r>
              <a:rPr lang="en-US" dirty="0" smtClean="0"/>
              <a:t>.</a:t>
            </a:r>
            <a:endParaRPr lang="en-US" dirty="0"/>
          </a:p>
        </p:txBody>
      </p:sp>
    </p:spTree>
    <p:extLst>
      <p:ext uri="{BB962C8B-B14F-4D97-AF65-F5344CB8AC3E}">
        <p14:creationId xmlns:p14="http://schemas.microsoft.com/office/powerpoint/2010/main" xmlns="" val="2496258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headed?</a:t>
            </a:r>
            <a:endParaRPr lang="en-US" dirty="0"/>
          </a:p>
        </p:txBody>
      </p:sp>
      <p:sp>
        <p:nvSpPr>
          <p:cNvPr id="3" name="Content Placeholder 2"/>
          <p:cNvSpPr>
            <a:spLocks noGrp="1"/>
          </p:cNvSpPr>
          <p:nvPr>
            <p:ph idx="1"/>
          </p:nvPr>
        </p:nvSpPr>
        <p:spPr/>
        <p:txBody>
          <a:bodyPr>
            <a:normAutofit/>
          </a:bodyPr>
          <a:lstStyle/>
          <a:p>
            <a:pPr marL="236538" indent="-236538">
              <a:buFont typeface="Arial" panose="020B0604020202020204" pitchFamily="34" charset="0"/>
              <a:buChar char="•"/>
            </a:pPr>
            <a:r>
              <a:rPr lang="en-US" dirty="0" smtClean="0"/>
              <a:t>Introduced new funding this year ($700,000/year three year projects) to support researcher/practitioner projects.</a:t>
            </a:r>
          </a:p>
          <a:p>
            <a:pPr marL="236538" indent="-236538">
              <a:buFont typeface="Arial" panose="020B0604020202020204" pitchFamily="34" charset="0"/>
              <a:buChar char="•"/>
            </a:pPr>
            <a:r>
              <a:rPr lang="en-US" dirty="0"/>
              <a:t>The goal </a:t>
            </a:r>
            <a:r>
              <a:rPr lang="en-US" dirty="0" smtClean="0"/>
              <a:t>is </a:t>
            </a:r>
            <a:r>
              <a:rPr lang="en-US" dirty="0"/>
              <a:t>to strengthen PDMP efforts to develop and test innovative strategies and to implement evidence-based approaches that demonstrate the impact of expanded use of PDMP data to support </a:t>
            </a:r>
            <a:r>
              <a:rPr lang="en-US" dirty="0" smtClean="0"/>
              <a:t>decision-making</a:t>
            </a:r>
            <a:r>
              <a:rPr lang="en-US" dirty="0"/>
              <a:t>. </a:t>
            </a:r>
            <a:endParaRPr lang="en-US" dirty="0" smtClean="0"/>
          </a:p>
          <a:p>
            <a:pPr marL="236538" indent="-236538">
              <a:buFont typeface="Arial" panose="020B0604020202020204" pitchFamily="34" charset="0"/>
              <a:buChar char="•"/>
            </a:pPr>
            <a:r>
              <a:rPr lang="en-US" dirty="0"/>
              <a:t>C</a:t>
            </a:r>
            <a:r>
              <a:rPr lang="en-US" dirty="0" smtClean="0"/>
              <a:t>o-hosted a Researcher summit with Pew in May 2015.</a:t>
            </a:r>
          </a:p>
          <a:p>
            <a:pPr marL="236538" indent="-236538">
              <a:buFont typeface="Arial" panose="020B0604020202020204" pitchFamily="34" charset="0"/>
              <a:buChar char="•"/>
            </a:pPr>
            <a:endParaRPr lang="en-US" dirty="0"/>
          </a:p>
          <a:p>
            <a:pPr marL="236538" indent="-236538">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xmlns="" val="510639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BJA Contacts</a:t>
            </a:r>
            <a:endParaRPr lang="en-US" dirty="0"/>
          </a:p>
        </p:txBody>
      </p:sp>
      <p:sp>
        <p:nvSpPr>
          <p:cNvPr id="3" name="Content Placeholder 2"/>
          <p:cNvSpPr>
            <a:spLocks noGrp="1"/>
          </p:cNvSpPr>
          <p:nvPr>
            <p:ph idx="1"/>
          </p:nvPr>
        </p:nvSpPr>
        <p:spPr/>
        <p:txBody>
          <a:bodyPr/>
          <a:lstStyle/>
          <a:p>
            <a:pPr marL="228600" indent="-228600">
              <a:buFont typeface="Arial" panose="020B0604020202020204" pitchFamily="34" charset="0"/>
              <a:buChar char="•"/>
            </a:pPr>
            <a:endParaRPr lang="en-US" dirty="0" smtClean="0"/>
          </a:p>
          <a:p>
            <a:pPr marL="228600" indent="-228600">
              <a:buFont typeface="Arial" panose="020B0604020202020204" pitchFamily="34" charset="0"/>
              <a:buChar char="•"/>
            </a:pPr>
            <a:r>
              <a:rPr lang="en-US" dirty="0" smtClean="0"/>
              <a:t>Chris Traver, Senior Policy Advisor      </a:t>
            </a:r>
            <a:r>
              <a:rPr lang="en-US" dirty="0" smtClean="0">
                <a:hlinkClick r:id="rId2"/>
              </a:rPr>
              <a:t>Christopher.Traver@usdoj.gov</a:t>
            </a:r>
            <a:endParaRPr lang="en-US" dirty="0" smtClean="0"/>
          </a:p>
          <a:p>
            <a:pPr marL="228600" indent="-228600">
              <a:buFont typeface="Arial" panose="020B0604020202020204" pitchFamily="34" charset="0"/>
              <a:buChar char="•"/>
            </a:pPr>
            <a:r>
              <a:rPr lang="en-US" dirty="0" smtClean="0"/>
              <a:t>Tara Kunkel, Visiting Fellow	          </a:t>
            </a:r>
            <a:r>
              <a:rPr lang="en-US" dirty="0" smtClean="0">
                <a:hlinkClick r:id="rId3"/>
              </a:rPr>
              <a:t>Tara.Kunkel@usdoj.gov</a:t>
            </a:r>
            <a:endParaRPr lang="en-US" dirty="0" smtClean="0"/>
          </a:p>
          <a:p>
            <a:pPr marL="228600" indent="-2286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xmlns="" val="107676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marL="282575" indent="-282575">
              <a:buFont typeface="Arial" panose="020B0604020202020204" pitchFamily="34" charset="0"/>
              <a:buChar char="•"/>
              <a:tabLst>
                <a:tab pos="282575" algn="l"/>
              </a:tabLst>
            </a:pPr>
            <a:r>
              <a:rPr lang="en-US" dirty="0" smtClean="0"/>
              <a:t>New category of funding in the FY13 Harold Rogers Prescription Drug Monitoring Program</a:t>
            </a:r>
          </a:p>
          <a:p>
            <a:pPr marL="282575" indent="-282575">
              <a:buFont typeface="Arial" panose="020B0604020202020204" pitchFamily="34" charset="0"/>
              <a:buChar char="•"/>
              <a:tabLst>
                <a:tab pos="282575" algn="l"/>
              </a:tabLst>
            </a:pPr>
            <a:r>
              <a:rPr lang="en-US" dirty="0" smtClean="0"/>
              <a:t>Official title is “Category 3: Data-Driven Multi-Disciplinary Approaches to Reducing Rx Abuse” grants</a:t>
            </a:r>
          </a:p>
          <a:p>
            <a:pPr marL="282575" indent="-282575">
              <a:buFont typeface="Arial" panose="020B0604020202020204" pitchFamily="34" charset="0"/>
              <a:buChar char="•"/>
            </a:pPr>
            <a:r>
              <a:rPr lang="en-US" dirty="0" smtClean="0"/>
              <a:t>Developed out of recognition that opiate abuse is a multi-faceted problem that requires strong partnerships</a:t>
            </a:r>
          </a:p>
        </p:txBody>
      </p:sp>
    </p:spTree>
    <p:extLst>
      <p:ext uri="{BB962C8B-B14F-4D97-AF65-F5344CB8AC3E}">
        <p14:creationId xmlns:p14="http://schemas.microsoft.com/office/powerpoint/2010/main" xmlns="" val="399773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focus areas</a:t>
            </a:r>
            <a:endParaRPr lang="en-US" dirty="0"/>
          </a:p>
        </p:txBody>
      </p:sp>
      <p:sp>
        <p:nvSpPr>
          <p:cNvPr id="3" name="Content Placeholder 2"/>
          <p:cNvSpPr>
            <a:spLocks noGrp="1"/>
          </p:cNvSpPr>
          <p:nvPr>
            <p:ph idx="1"/>
          </p:nvPr>
        </p:nvSpPr>
        <p:spPr/>
        <p:txBody>
          <a:bodyPr>
            <a:noAutofit/>
          </a:bodyPr>
          <a:lstStyle/>
          <a:p>
            <a:pPr marL="228600" indent="-228600">
              <a:buFont typeface="Arial" panose="020B0604020202020204" pitchFamily="34" charset="0"/>
              <a:buChar char="•"/>
            </a:pPr>
            <a:r>
              <a:rPr lang="en-US" b="1" dirty="0" smtClean="0"/>
              <a:t>Enhance </a:t>
            </a:r>
            <a:r>
              <a:rPr lang="en-US" b="1" dirty="0"/>
              <a:t>capacity </a:t>
            </a:r>
            <a:r>
              <a:rPr lang="en-US" dirty="0"/>
              <a:t>of state and local organizations to analyze and use data from diverse sources to monitor drug abuse </a:t>
            </a:r>
            <a:r>
              <a:rPr lang="en-US" dirty="0" smtClean="0"/>
              <a:t>trends and identify </a:t>
            </a:r>
            <a:r>
              <a:rPr lang="en-US" dirty="0"/>
              <a:t>sources of </a:t>
            </a:r>
            <a:r>
              <a:rPr lang="en-US" dirty="0" smtClean="0"/>
              <a:t>diversion.</a:t>
            </a:r>
            <a:endParaRPr lang="en-US" dirty="0"/>
          </a:p>
          <a:p>
            <a:pPr marL="228600" indent="-228600">
              <a:buFont typeface="Arial" panose="020B0604020202020204" pitchFamily="34" charset="0"/>
              <a:buChar char="•"/>
            </a:pPr>
            <a:r>
              <a:rPr lang="en-US" b="1" dirty="0" smtClean="0"/>
              <a:t>Increase</a:t>
            </a:r>
            <a:r>
              <a:rPr lang="en-US" dirty="0" smtClean="0"/>
              <a:t> </a:t>
            </a:r>
            <a:r>
              <a:rPr lang="en-US" b="1" dirty="0"/>
              <a:t>PDMP utilization </a:t>
            </a:r>
            <a:r>
              <a:rPr lang="en-US" dirty="0"/>
              <a:t>to improve decision making and help communities address challenges. </a:t>
            </a:r>
          </a:p>
          <a:p>
            <a:pPr marL="228600" indent="-228600">
              <a:buFont typeface="Arial" panose="020B0604020202020204" pitchFamily="34" charset="0"/>
              <a:buChar char="•"/>
            </a:pPr>
            <a:r>
              <a:rPr lang="en-US" b="1" dirty="0" smtClean="0"/>
              <a:t>Strengthen </a:t>
            </a:r>
            <a:r>
              <a:rPr lang="en-US" b="1" dirty="0"/>
              <a:t>collaborations </a:t>
            </a:r>
            <a:r>
              <a:rPr lang="en-US" dirty="0"/>
              <a:t>between law enforcement, prosecutors, treatment professionals, the medical community, pharmacies, and regulatory boards to establish a comprehensive response to opiate abuse. </a:t>
            </a:r>
          </a:p>
          <a:p>
            <a:pPr marL="228600" indent="-228600">
              <a:buFont typeface="Arial" panose="020B0604020202020204" pitchFamily="34" charset="0"/>
              <a:buChar char="•"/>
            </a:pPr>
            <a:r>
              <a:rPr lang="en-US" b="1" dirty="0" smtClean="0"/>
              <a:t>Identify </a:t>
            </a:r>
            <a:r>
              <a:rPr lang="en-US" b="1" dirty="0"/>
              <a:t>high-risk scenarios </a:t>
            </a:r>
            <a:r>
              <a:rPr lang="en-US" dirty="0"/>
              <a:t>with the greatest need for proactive education, outreach, treatment, and enforcement strategies. </a:t>
            </a:r>
          </a:p>
          <a:p>
            <a:pPr marL="228600" indent="-228600">
              <a:buFont typeface="Arial" panose="020B0604020202020204" pitchFamily="34" charset="0"/>
              <a:buChar char="•"/>
            </a:pPr>
            <a:r>
              <a:rPr lang="en-US" b="1" dirty="0" smtClean="0"/>
              <a:t>Promote </a:t>
            </a:r>
            <a:r>
              <a:rPr lang="en-US" b="1" dirty="0"/>
              <a:t>data-driven solutions </a:t>
            </a:r>
            <a:r>
              <a:rPr lang="en-US" dirty="0"/>
              <a:t>that </a:t>
            </a:r>
            <a:r>
              <a:rPr lang="en-US" dirty="0" smtClean="0"/>
              <a:t>drive </a:t>
            </a:r>
            <a:r>
              <a:rPr lang="en-US" dirty="0"/>
              <a:t>policy and practice within local and state communities. </a:t>
            </a:r>
          </a:p>
        </p:txBody>
      </p:sp>
    </p:spTree>
    <p:extLst>
      <p:ext uri="{BB962C8B-B14F-4D97-AF65-F5344CB8AC3E}">
        <p14:creationId xmlns:p14="http://schemas.microsoft.com/office/powerpoint/2010/main" xmlns="" val="587644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applicants</a:t>
            </a:r>
            <a:endParaRPr lang="en-US" dirty="0"/>
          </a:p>
        </p:txBody>
      </p:sp>
      <p:sp>
        <p:nvSpPr>
          <p:cNvPr id="3" name="Content Placeholder 2"/>
          <p:cNvSpPr>
            <a:spLocks noGrp="1"/>
          </p:cNvSpPr>
          <p:nvPr>
            <p:ph idx="1"/>
          </p:nvPr>
        </p:nvSpPr>
        <p:spPr/>
        <p:txBody>
          <a:bodyPr/>
          <a:lstStyle/>
          <a:p>
            <a:endParaRPr lang="en-US" dirty="0"/>
          </a:p>
          <a:p>
            <a:pPr>
              <a:buFont typeface="Arial" panose="020B0604020202020204" pitchFamily="34" charset="0"/>
              <a:buChar char="•"/>
            </a:pPr>
            <a:r>
              <a:rPr lang="en-US" dirty="0"/>
              <a:t> </a:t>
            </a:r>
            <a:r>
              <a:rPr lang="en-US" dirty="0" smtClean="0"/>
              <a:t>States </a:t>
            </a:r>
            <a:r>
              <a:rPr lang="en-US" dirty="0"/>
              <a:t>and units of local governments with an existing and operational </a:t>
            </a:r>
            <a:r>
              <a:rPr lang="en-US" dirty="0" smtClean="0"/>
              <a:t>PDMP. </a:t>
            </a:r>
          </a:p>
          <a:p>
            <a:pPr>
              <a:buFont typeface="Arial" panose="020B0604020202020204" pitchFamily="34" charset="0"/>
              <a:buChar char="•"/>
            </a:pPr>
            <a:r>
              <a:rPr lang="en-US" dirty="0" smtClean="0"/>
              <a:t> Eleven grantees, to date.</a:t>
            </a:r>
          </a:p>
          <a:p>
            <a:pPr marL="174625" indent="-174625">
              <a:buFont typeface="Arial" panose="020B0604020202020204" pitchFamily="34" charset="0"/>
              <a:buChar char="•"/>
            </a:pPr>
            <a:r>
              <a:rPr lang="en-US" dirty="0" smtClean="0"/>
              <a:t>Of the existing projects, </a:t>
            </a:r>
            <a:r>
              <a:rPr lang="en-US" u="sng" dirty="0" smtClean="0"/>
              <a:t>four</a:t>
            </a:r>
            <a:r>
              <a:rPr lang="en-US" dirty="0" smtClean="0"/>
              <a:t> are statewide projects and </a:t>
            </a:r>
            <a:r>
              <a:rPr lang="en-US" u="sng" dirty="0" smtClean="0"/>
              <a:t>seven</a:t>
            </a:r>
            <a:r>
              <a:rPr lang="en-US" dirty="0" smtClean="0"/>
              <a:t> are local or regional projects.</a:t>
            </a:r>
          </a:p>
          <a:p>
            <a:pPr marL="0" indent="0">
              <a:buNone/>
            </a:pPr>
            <a:r>
              <a:rPr lang="en-US" dirty="0" smtClean="0"/>
              <a:t> </a:t>
            </a:r>
            <a:endParaRPr lang="en-US" dirty="0"/>
          </a:p>
        </p:txBody>
      </p:sp>
    </p:spTree>
    <p:extLst>
      <p:ext uri="{BB962C8B-B14F-4D97-AF65-F5344CB8AC3E}">
        <p14:creationId xmlns:p14="http://schemas.microsoft.com/office/powerpoint/2010/main" xmlns="" val="60921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sites – FY13 ($2.4 million)</a:t>
            </a:r>
            <a:endParaRPr lang="en-US" dirty="0"/>
          </a:p>
        </p:txBody>
      </p:sp>
      <p:sp>
        <p:nvSpPr>
          <p:cNvPr id="3" name="Content Placeholder 2"/>
          <p:cNvSpPr>
            <a:spLocks noGrp="1"/>
          </p:cNvSpPr>
          <p:nvPr>
            <p:ph idx="1"/>
          </p:nvPr>
        </p:nvSpPr>
        <p:spPr/>
        <p:txBody>
          <a:bodyPr>
            <a:normAutofit/>
          </a:bodyPr>
          <a:lstStyle/>
          <a:p>
            <a:pPr lvl="0">
              <a:lnSpc>
                <a:spcPct val="120000"/>
              </a:lnSpc>
              <a:spcBef>
                <a:spcPts val="0"/>
              </a:spcBef>
              <a:spcAft>
                <a:spcPts val="0"/>
              </a:spcAft>
            </a:pPr>
            <a:r>
              <a:rPr lang="en-US" dirty="0" smtClean="0"/>
              <a:t>Fairfield </a:t>
            </a:r>
            <a:r>
              <a:rPr lang="en-US" dirty="0"/>
              <a:t>County, Ohio</a:t>
            </a:r>
          </a:p>
          <a:p>
            <a:pPr lvl="0">
              <a:lnSpc>
                <a:spcPct val="120000"/>
              </a:lnSpc>
              <a:spcBef>
                <a:spcPts val="0"/>
              </a:spcBef>
              <a:spcAft>
                <a:spcPts val="0"/>
              </a:spcAft>
            </a:pPr>
            <a:r>
              <a:rPr lang="en-US" dirty="0"/>
              <a:t>Florida Department of Health</a:t>
            </a:r>
          </a:p>
          <a:p>
            <a:pPr lvl="0">
              <a:lnSpc>
                <a:spcPct val="120000"/>
              </a:lnSpc>
              <a:spcBef>
                <a:spcPts val="0"/>
              </a:spcBef>
              <a:spcAft>
                <a:spcPts val="0"/>
              </a:spcAft>
            </a:pPr>
            <a:r>
              <a:rPr lang="en-US" dirty="0"/>
              <a:t>Jackson County, Oregon</a:t>
            </a:r>
          </a:p>
          <a:p>
            <a:pPr lvl="0">
              <a:lnSpc>
                <a:spcPct val="120000"/>
              </a:lnSpc>
              <a:spcBef>
                <a:spcPts val="0"/>
              </a:spcBef>
              <a:spcAft>
                <a:spcPts val="0"/>
              </a:spcAft>
            </a:pPr>
            <a:r>
              <a:rPr lang="en-US" dirty="0"/>
              <a:t>Maryland Department of Health &amp; Mental </a:t>
            </a:r>
            <a:r>
              <a:rPr lang="en-US" dirty="0" smtClean="0"/>
              <a:t>Hygiene</a:t>
            </a:r>
          </a:p>
          <a:p>
            <a:pPr>
              <a:lnSpc>
                <a:spcPct val="120000"/>
              </a:lnSpc>
              <a:spcBef>
                <a:spcPts val="0"/>
              </a:spcBef>
              <a:spcAft>
                <a:spcPts val="0"/>
              </a:spcAft>
            </a:pPr>
            <a:r>
              <a:rPr lang="en-US" dirty="0"/>
              <a:t>New York County, New </a:t>
            </a:r>
            <a:r>
              <a:rPr lang="en-US" dirty="0" smtClean="0"/>
              <a:t>York</a:t>
            </a:r>
          </a:p>
          <a:p>
            <a:pPr lvl="0">
              <a:lnSpc>
                <a:spcPct val="120000"/>
              </a:lnSpc>
              <a:spcBef>
                <a:spcPts val="0"/>
              </a:spcBef>
              <a:spcAft>
                <a:spcPts val="0"/>
              </a:spcAft>
            </a:pPr>
            <a:r>
              <a:rPr lang="en-US" dirty="0"/>
              <a:t>Norfolk District Attorney’s Office, </a:t>
            </a:r>
            <a:r>
              <a:rPr lang="en-US" dirty="0" smtClean="0"/>
              <a:t>Massachusetts</a:t>
            </a:r>
          </a:p>
          <a:p>
            <a:pPr lvl="0"/>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xmlns="" val="1485595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sites – Fy14 ($2.1 million)</a:t>
            </a:r>
            <a:endParaRPr lang="en-US" dirty="0"/>
          </a:p>
        </p:txBody>
      </p:sp>
      <p:sp>
        <p:nvSpPr>
          <p:cNvPr id="3" name="Content Placeholder 2"/>
          <p:cNvSpPr>
            <a:spLocks noGrp="1"/>
          </p:cNvSpPr>
          <p:nvPr>
            <p:ph idx="1"/>
          </p:nvPr>
        </p:nvSpPr>
        <p:spPr/>
        <p:txBody>
          <a:bodyPr>
            <a:normAutofit/>
          </a:bodyPr>
          <a:lstStyle/>
          <a:p>
            <a:pPr marL="0" lvl="0" indent="0">
              <a:buNone/>
            </a:pPr>
            <a:r>
              <a:rPr lang="en-US" b="1" dirty="0"/>
              <a:t> </a:t>
            </a:r>
            <a:r>
              <a:rPr lang="en-US" sz="2300" dirty="0" smtClean="0"/>
              <a:t>Arizona </a:t>
            </a:r>
            <a:r>
              <a:rPr lang="en-US" sz="2300" dirty="0"/>
              <a:t>Criminal Justice Commission</a:t>
            </a:r>
          </a:p>
          <a:p>
            <a:pPr lvl="0">
              <a:lnSpc>
                <a:spcPct val="120000"/>
              </a:lnSpc>
              <a:spcBef>
                <a:spcPts val="0"/>
              </a:spcBef>
              <a:spcAft>
                <a:spcPts val="0"/>
              </a:spcAft>
            </a:pPr>
            <a:r>
              <a:rPr lang="en-US" sz="2300" dirty="0"/>
              <a:t>Executive Office of the Governor of Delaware</a:t>
            </a:r>
          </a:p>
          <a:p>
            <a:pPr lvl="0">
              <a:lnSpc>
                <a:spcPct val="120000"/>
              </a:lnSpc>
              <a:spcBef>
                <a:spcPts val="0"/>
              </a:spcBef>
              <a:spcAft>
                <a:spcPts val="0"/>
              </a:spcAft>
            </a:pPr>
            <a:r>
              <a:rPr lang="en-US" sz="2300" dirty="0" smtClean="0"/>
              <a:t>New </a:t>
            </a:r>
            <a:r>
              <a:rPr lang="en-US" sz="2300" dirty="0"/>
              <a:t>York County, New York</a:t>
            </a:r>
          </a:p>
          <a:p>
            <a:pPr lvl="0">
              <a:lnSpc>
                <a:spcPct val="120000"/>
              </a:lnSpc>
              <a:spcBef>
                <a:spcPts val="0"/>
              </a:spcBef>
              <a:spcAft>
                <a:spcPts val="0"/>
              </a:spcAft>
            </a:pPr>
            <a:r>
              <a:rPr lang="en-US" sz="2300" dirty="0" smtClean="0"/>
              <a:t>Northwestern </a:t>
            </a:r>
            <a:r>
              <a:rPr lang="en-US" sz="2300" dirty="0"/>
              <a:t>District Attorney’s Office, Massachusetts</a:t>
            </a:r>
          </a:p>
          <a:p>
            <a:pPr lvl="0">
              <a:lnSpc>
                <a:spcPct val="120000"/>
              </a:lnSpc>
              <a:spcBef>
                <a:spcPts val="0"/>
              </a:spcBef>
              <a:spcAft>
                <a:spcPts val="0"/>
              </a:spcAft>
            </a:pPr>
            <a:r>
              <a:rPr lang="en-US" sz="2300" dirty="0"/>
              <a:t>University of Kentucky Research Foundation</a:t>
            </a:r>
          </a:p>
          <a:p>
            <a:pPr lvl="0">
              <a:lnSpc>
                <a:spcPct val="120000"/>
              </a:lnSpc>
              <a:spcBef>
                <a:spcPts val="0"/>
              </a:spcBef>
              <a:spcAft>
                <a:spcPts val="0"/>
              </a:spcAft>
            </a:pPr>
            <a:r>
              <a:rPr lang="en-US" sz="2300" dirty="0"/>
              <a:t>Washington State Department of Health</a:t>
            </a:r>
          </a:p>
          <a:p>
            <a:pPr marL="0" indent="0">
              <a:buNone/>
            </a:pPr>
            <a:r>
              <a:rPr lang="en-US" dirty="0" smtClean="0"/>
              <a:t> </a:t>
            </a:r>
            <a:endParaRPr lang="en-US" dirty="0"/>
          </a:p>
        </p:txBody>
      </p:sp>
    </p:spTree>
    <p:extLst>
      <p:ext uri="{BB962C8B-B14F-4D97-AF65-F5344CB8AC3E}">
        <p14:creationId xmlns:p14="http://schemas.microsoft.com/office/powerpoint/2010/main" xmlns="" val="63665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overdose prevention activities</a:t>
            </a:r>
            <a:endParaRPr lang="en-US" dirty="0"/>
          </a:p>
        </p:txBody>
      </p:sp>
      <p:sp>
        <p:nvSpPr>
          <p:cNvPr id="3" name="Content Placeholder 2"/>
          <p:cNvSpPr>
            <a:spLocks noGrp="1"/>
          </p:cNvSpPr>
          <p:nvPr>
            <p:ph idx="1"/>
          </p:nvPr>
        </p:nvSpPr>
        <p:spPr/>
        <p:txBody>
          <a:bodyPr>
            <a:normAutofit lnSpcReduction="10000"/>
          </a:bodyPr>
          <a:lstStyle/>
          <a:p>
            <a:pPr marL="228600" lvl="0" indent="-228600">
              <a:buFont typeface="Arial" panose="020B0604020202020204" pitchFamily="34" charset="0"/>
              <a:buChar char="•"/>
            </a:pPr>
            <a:r>
              <a:rPr lang="en-US" dirty="0" smtClean="0"/>
              <a:t>Established </a:t>
            </a:r>
            <a:r>
              <a:rPr lang="en-US" dirty="0"/>
              <a:t>Overdose Fatality Review (OFR) teams at three pilot sites across the state. The Maryland Alcohol &amp; Drug Abuse Administration worked with the Office of the Chief Medical Examiner and Vital Statistics Administration to develop an overdose death data file for use by local OFR teams, as well as a data manual to assist local teams in understanding the data provided. The local OFR teams meet monthly to review medical examiner data as well as other data available at the local level to identify overdose risk factors, identify missed opportunities for prevention/intervention, and make recommendations for policies or programs to prevent future deaths</a:t>
            </a:r>
            <a:r>
              <a:rPr lang="en-US" dirty="0" smtClean="0"/>
              <a:t>.</a:t>
            </a:r>
            <a:endParaRPr lang="en-US" dirty="0"/>
          </a:p>
          <a:p>
            <a:pPr marL="228600" indent="-228600">
              <a:buFont typeface="Arial" panose="020B0604020202020204" pitchFamily="34" charset="0"/>
              <a:buChar char="•"/>
            </a:pPr>
            <a:r>
              <a:rPr lang="en-US" i="1" dirty="0"/>
              <a:t>Development of Substance Abuse Coalitions:</a:t>
            </a:r>
            <a:r>
              <a:rPr lang="en-US" dirty="0"/>
              <a:t> Both the Northwestern District (MA) Attorney’s Office and the Norfolk County (MA) District Attorney’s Offices have supported the development of new substance abuse coalitions in communities that do not currently have coalitions</a:t>
            </a:r>
          </a:p>
        </p:txBody>
      </p:sp>
    </p:spTree>
    <p:extLst>
      <p:ext uri="{BB962C8B-B14F-4D97-AF65-F5344CB8AC3E}">
        <p14:creationId xmlns:p14="http://schemas.microsoft.com/office/powerpoint/2010/main" xmlns="" val="2856335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the use of PDMP data</a:t>
            </a:r>
            <a:endParaRPr lang="en-US" dirty="0"/>
          </a:p>
        </p:txBody>
      </p:sp>
      <p:sp>
        <p:nvSpPr>
          <p:cNvPr id="3" name="Content Placeholder 2"/>
          <p:cNvSpPr>
            <a:spLocks noGrp="1"/>
          </p:cNvSpPr>
          <p:nvPr>
            <p:ph idx="1"/>
          </p:nvPr>
        </p:nvSpPr>
        <p:spPr/>
        <p:txBody>
          <a:bodyPr>
            <a:normAutofit lnSpcReduction="10000"/>
          </a:bodyPr>
          <a:lstStyle/>
          <a:p>
            <a:pPr marL="223838" lvl="0" indent="-223838">
              <a:buFont typeface="Arial" panose="020B0604020202020204" pitchFamily="34" charset="0"/>
              <a:buChar char="•"/>
            </a:pPr>
            <a:r>
              <a:rPr lang="en-US" i="1" dirty="0"/>
              <a:t>Prescriber Outreach:</a:t>
            </a:r>
            <a:r>
              <a:rPr lang="en-US" dirty="0"/>
              <a:t> Two sites (Arizona and Jackson County, Oregon) have worked to implement a system that allows prescribers to see their prescribing patterns relative to other prescribers within their discipline. </a:t>
            </a:r>
          </a:p>
          <a:p>
            <a:pPr marL="223838" lvl="0" indent="-223838">
              <a:buFont typeface="Arial" panose="020B0604020202020204" pitchFamily="34" charset="0"/>
              <a:buChar char="•"/>
            </a:pPr>
            <a:r>
              <a:rPr lang="en-US" i="1" dirty="0" smtClean="0"/>
              <a:t>Data Integration and Analysis: </a:t>
            </a:r>
            <a:r>
              <a:rPr lang="en-US" dirty="0" smtClean="0"/>
              <a:t>A </a:t>
            </a:r>
            <a:r>
              <a:rPr lang="en-US" dirty="0"/>
              <a:t>number of sites (Kentucky, Delaware, Washington, and two sites in Massachusetts) are linking PDMP data with various public health and criminal justice data sets to better identify patterns of prescribing and drug use by county, demographic groups, and drug types. The New York City </a:t>
            </a:r>
            <a:r>
              <a:rPr lang="en-US" dirty="0" err="1"/>
              <a:t>RxStat</a:t>
            </a:r>
            <a:r>
              <a:rPr lang="en-US" dirty="0"/>
              <a:t> Program has been on forefront of this work and has developed a technical assistance manual which has been distributed widely at national conferences and made available on the BJA website and through technical assistance providers.  This manual provides a clear roadmap that can be used by communities interested in replicating this model to facilitate accurate and timely analysis of public health and public safety data and target resources to provide the most efficient responses</a:t>
            </a:r>
            <a:r>
              <a:rPr lang="en-US" dirty="0" smtClean="0"/>
              <a:t>.</a:t>
            </a:r>
            <a:endParaRPr lang="en-US" dirty="0"/>
          </a:p>
        </p:txBody>
      </p:sp>
    </p:spTree>
    <p:extLst>
      <p:ext uri="{BB962C8B-B14F-4D97-AF65-F5344CB8AC3E}">
        <p14:creationId xmlns:p14="http://schemas.microsoft.com/office/powerpoint/2010/main" xmlns="" val="126453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Strengthening provider education</a:t>
            </a:r>
            <a:endParaRPr lang="en-US" dirty="0"/>
          </a:p>
        </p:txBody>
      </p:sp>
      <p:sp>
        <p:nvSpPr>
          <p:cNvPr id="3" name="Content Placeholder 2"/>
          <p:cNvSpPr>
            <a:spLocks noGrp="1"/>
          </p:cNvSpPr>
          <p:nvPr>
            <p:ph idx="1"/>
          </p:nvPr>
        </p:nvSpPr>
        <p:spPr/>
        <p:txBody>
          <a:bodyPr>
            <a:normAutofit/>
          </a:bodyPr>
          <a:lstStyle/>
          <a:p>
            <a:pPr marL="223838" lvl="0" indent="-223838">
              <a:buFont typeface="Arial" panose="020B0604020202020204" pitchFamily="34" charset="0"/>
              <a:buChar char="•"/>
            </a:pPr>
            <a:r>
              <a:rPr lang="en-US" i="1" dirty="0"/>
              <a:t>Provider Education:</a:t>
            </a:r>
            <a:r>
              <a:rPr lang="en-US" dirty="0"/>
              <a:t> </a:t>
            </a:r>
            <a:r>
              <a:rPr lang="en-US" dirty="0" smtClean="0"/>
              <a:t>In addition to your summit, both </a:t>
            </a:r>
            <a:r>
              <a:rPr lang="en-US" dirty="0"/>
              <a:t>the Northwestern District (MA) Attorney’s Office and the Norfolk County (MA) District Attorney’s Offices as well as Arizona have planned Prescription Drug Abuse Summits for pharmacists and health care professionals.  </a:t>
            </a:r>
          </a:p>
        </p:txBody>
      </p:sp>
    </p:spTree>
    <p:extLst>
      <p:ext uri="{BB962C8B-B14F-4D97-AF65-F5344CB8AC3E}">
        <p14:creationId xmlns:p14="http://schemas.microsoft.com/office/powerpoint/2010/main" xmlns="" val="4189447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944</TotalTime>
  <Words>878</Words>
  <Application>Microsoft Office PowerPoint</Application>
  <PresentationFormat>Custom</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Funding opportunities</vt:lpstr>
      <vt:lpstr>Background</vt:lpstr>
      <vt:lpstr>Sample focus areas</vt:lpstr>
      <vt:lpstr>Eligible applicants</vt:lpstr>
      <vt:lpstr>Pilot sites – FY13 ($2.4 million)</vt:lpstr>
      <vt:lpstr>Pilot sites – Fy14 ($2.1 million)</vt:lpstr>
      <vt:lpstr>Support for overdose prevention activities</vt:lpstr>
      <vt:lpstr>Expanding the use of PDMP data</vt:lpstr>
      <vt:lpstr>Strengthening provider education</vt:lpstr>
      <vt:lpstr>Increasing access to treatment</vt:lpstr>
      <vt:lpstr>Where are we headed?</vt:lpstr>
      <vt:lpstr>BJA Contacts</vt:lpstr>
    </vt:vector>
  </TitlesOfParts>
  <Company>DOJ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Driven Grantees</dc:title>
  <dc:creator>Kunkel, Tara</dc:creator>
  <cp:lastModifiedBy>skyec</cp:lastModifiedBy>
  <cp:revision>41</cp:revision>
  <dcterms:created xsi:type="dcterms:W3CDTF">2014-12-15T19:09:20Z</dcterms:created>
  <dcterms:modified xsi:type="dcterms:W3CDTF">2015-05-26T19:48:29Z</dcterms:modified>
</cp:coreProperties>
</file>