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charts/style9.xml" ContentType="application/vnd.ms-office.chart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Default Extension="mp4v" ContentType="video/mp4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charts/style6.xml" ContentType="application/vnd.ms-office.chart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charts/style2.xml" ContentType="application/vnd.ms-office.chartstyle+xml"/>
  <Override PartName="/ppt/charts/colors8.xml" ContentType="application/vnd.ms-office.chartcolor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drawings/drawing9.xml" ContentType="application/vnd.openxmlformats-officedocument.drawingml.chartshapes+xml"/>
  <Override PartName="/ppt/charts/colors10.xml" ContentType="application/vnd.ms-office.chartcolorstyle+xml"/>
  <Override PartName="/ppt/charts/style7.xml" ContentType="application/vnd.ms-office.chartstyl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37" r:id="rId2"/>
  </p:sldMasterIdLst>
  <p:notesMasterIdLst>
    <p:notesMasterId r:id="rId68"/>
  </p:notesMasterIdLst>
  <p:sldIdLst>
    <p:sldId id="312" r:id="rId3"/>
    <p:sldId id="477" r:id="rId4"/>
    <p:sldId id="476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6" r:id="rId13"/>
    <p:sldId id="487" r:id="rId14"/>
    <p:sldId id="488" r:id="rId15"/>
    <p:sldId id="489" r:id="rId16"/>
    <p:sldId id="490" r:id="rId17"/>
    <p:sldId id="528" r:id="rId18"/>
    <p:sldId id="529" r:id="rId19"/>
    <p:sldId id="491" r:id="rId20"/>
    <p:sldId id="530" r:id="rId21"/>
    <p:sldId id="531" r:id="rId22"/>
    <p:sldId id="532" r:id="rId23"/>
    <p:sldId id="533" r:id="rId24"/>
    <p:sldId id="534" r:id="rId25"/>
    <p:sldId id="536" r:id="rId26"/>
    <p:sldId id="537" r:id="rId27"/>
    <p:sldId id="538" r:id="rId28"/>
    <p:sldId id="539" r:id="rId29"/>
    <p:sldId id="540" r:id="rId30"/>
    <p:sldId id="547" r:id="rId31"/>
    <p:sldId id="541" r:id="rId32"/>
    <p:sldId id="542" r:id="rId33"/>
    <p:sldId id="543" r:id="rId34"/>
    <p:sldId id="493" r:id="rId35"/>
    <p:sldId id="518" r:id="rId36"/>
    <p:sldId id="494" r:id="rId37"/>
    <p:sldId id="495" r:id="rId38"/>
    <p:sldId id="496" r:id="rId39"/>
    <p:sldId id="497" r:id="rId40"/>
    <p:sldId id="498" r:id="rId41"/>
    <p:sldId id="499" r:id="rId42"/>
    <p:sldId id="500" r:id="rId43"/>
    <p:sldId id="501" r:id="rId44"/>
    <p:sldId id="502" r:id="rId45"/>
    <p:sldId id="519" r:id="rId46"/>
    <p:sldId id="503" r:id="rId47"/>
    <p:sldId id="520" r:id="rId48"/>
    <p:sldId id="521" r:id="rId49"/>
    <p:sldId id="522" r:id="rId50"/>
    <p:sldId id="523" r:id="rId51"/>
    <p:sldId id="504" r:id="rId52"/>
    <p:sldId id="526" r:id="rId53"/>
    <p:sldId id="508" r:id="rId54"/>
    <p:sldId id="509" r:id="rId55"/>
    <p:sldId id="510" r:id="rId56"/>
    <p:sldId id="511" r:id="rId57"/>
    <p:sldId id="512" r:id="rId58"/>
    <p:sldId id="513" r:id="rId59"/>
    <p:sldId id="514" r:id="rId60"/>
    <p:sldId id="515" r:id="rId61"/>
    <p:sldId id="527" r:id="rId62"/>
    <p:sldId id="516" r:id="rId63"/>
    <p:sldId id="517" r:id="rId64"/>
    <p:sldId id="544" r:id="rId65"/>
    <p:sldId id="545" r:id="rId66"/>
    <p:sldId id="546" r:id="rId6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9322" autoAdjust="0"/>
  </p:normalViewPr>
  <p:slideViewPr>
    <p:cSldViewPr>
      <p:cViewPr varScale="1">
        <p:scale>
          <a:sx n="90" d="100"/>
          <a:sy n="90" d="100"/>
        </p:scale>
        <p:origin x="-90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cjc-s10\sac.grp\SAC%20Staff\Mandy\Rx%20Initiative\PDMP\2011\PDMP%20%23%20of%20Pills%20Graph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5.xml"/><Relationship Id="rId5" Type="http://schemas.microsoft.com/office/2011/relationships/chartStyle" Target="style4.xml"/><Relationship Id="rId4" Type="http://schemas.microsoft.com/office/2011/relationships/chartColorStyle" Target="colors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6.xml"/><Relationship Id="rId5" Type="http://schemas.microsoft.com/office/2011/relationships/chartStyle" Target="style5.xml"/><Relationship Id="rId4" Type="http://schemas.microsoft.com/office/2011/relationships/chartColorStyle" Target="colors5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shana\Desktop\Rx%20Initiative\EVALUATION\12092014\Final%20Report%20-%20AYS%20Counties%202014%2012.9.14.xlsx" TargetMode="External"/><Relationship Id="rId4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shana\Desktop\Rx%20Initiative\EVALUATION\AYS\AYS%20Pilot%20vs.%20NonPilot%208.20.xlsx" TargetMode="External"/><Relationship Id="rId4" Type="http://schemas.microsoft.com/office/2011/relationships/chartStyle" Target="styl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7.xml"/><Relationship Id="rId5" Type="http://schemas.microsoft.com/office/2011/relationships/chartStyle" Target="style8.xml"/><Relationship Id="rId4" Type="http://schemas.microsoft.com/office/2011/relationships/chartColorStyle" Target="colors8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shana\Desktop\Rx%20Initiative\EVALUATION\From%20Mandy\ED%20Pilot%20vs%20NonPilot%208.28.xlsx" TargetMode="External"/><Relationship Id="rId4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shana\Desktop\Rx%20Initiative\EVALUATION\From%20Mandy\Deaths%20Pilot%20vs%20NonPilot%209.2.xlsx" TargetMode="External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hana\Desktop\AYS2014Rx.xls" TargetMode="Externa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mandy\Documents\Arizona%20County%20Data%20PH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shana\Desktop\Rx%20Initiative\PDMP%20sign%20ups\PDMP_signups_January2015.xlsx" TargetMode="Externa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na\Desktop\whyRxus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shana\Desktop\Rx%20Initiative\EVALUATION\core%20tracking%20measures.xlsx" TargetMode="External"/><Relationship Id="rId4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shana\Desktop\Rx%20Initiative\EVALUATION\PDMP\Copy%20of%20Megan%20Query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</a:t>
            </a:r>
            <a:r>
              <a:rPr lang="en-US" baseline="0" dirty="0"/>
              <a:t> of </a:t>
            </a:r>
            <a:r>
              <a:rPr lang="en-US" dirty="0"/>
              <a:t>Pills by Drug Type</a:t>
            </a:r>
            <a:r>
              <a:rPr lang="en-US" baseline="0" dirty="0"/>
              <a:t> in Arizona</a:t>
            </a:r>
            <a:r>
              <a:rPr lang="en-US" b="0" baseline="0" dirty="0"/>
              <a:t> (2013)</a:t>
            </a:r>
            <a:endParaRPr lang="en-US" b="0" dirty="0"/>
          </a:p>
        </c:rich>
      </c:tx>
      <c:layout>
        <c:manualLayout>
          <c:xMode val="edge"/>
          <c:yMode val="edge"/>
          <c:x val="0.1096621859983031"/>
          <c:y val="6.9161415118794298E-2"/>
        </c:manualLayout>
      </c:layout>
    </c:title>
    <c:plotArea>
      <c:layout>
        <c:manualLayout>
          <c:layoutTarget val="inner"/>
          <c:xMode val="edge"/>
          <c:yMode val="edge"/>
          <c:x val="0.17896216912131752"/>
          <c:y val="8.4706379987364494E-2"/>
          <c:w val="0.64793198589806467"/>
          <c:h val="0.89309542332612646"/>
        </c:manualLayout>
      </c:layout>
      <c:pieChart>
        <c:varyColors val="1"/>
        <c:ser>
          <c:idx val="0"/>
          <c:order val="0"/>
          <c:tx>
            <c:strRef>
              <c:f>'Pie Data # of Rx'!$B$22</c:f>
              <c:strCache>
                <c:ptCount val="1"/>
                <c:pt idx="0">
                  <c:v>% of County Rx</c:v>
                </c:pt>
              </c:strCache>
            </c:strRef>
          </c:tx>
          <c:spPr>
            <a:ln>
              <a:solidFill>
                <a:prstClr val="black">
                  <a:alpha val="93000"/>
                </a:prstClr>
              </a:solidFill>
            </a:ln>
          </c:spPr>
          <c:explosion val="2"/>
          <c:dPt>
            <c:idx val="2"/>
            <c:spPr>
              <a:solidFill>
                <a:srgbClr val="4BACC6">
                  <a:alpha val="90000"/>
                </a:srgbClr>
              </a:solidFill>
              <a:ln>
                <a:solidFill>
                  <a:prstClr val="black">
                    <a:alpha val="93000"/>
                  </a:prstClr>
                </a:solidFill>
              </a:ln>
            </c:spPr>
          </c:dPt>
          <c:dPt>
            <c:idx val="3"/>
            <c:spPr>
              <a:solidFill>
                <a:schemeClr val="accent3"/>
              </a:solidFill>
              <a:ln>
                <a:solidFill>
                  <a:prstClr val="black">
                    <a:alpha val="93000"/>
                  </a:prstClr>
                </a:solidFill>
              </a:ln>
            </c:spPr>
          </c:dPt>
          <c:dPt>
            <c:idx val="4"/>
            <c:spPr>
              <a:solidFill>
                <a:schemeClr val="accent4"/>
              </a:solidFill>
              <a:ln>
                <a:solidFill>
                  <a:prstClr val="black">
                    <a:alpha val="93000"/>
                  </a:prstClr>
                </a:solidFill>
              </a:ln>
            </c:spPr>
          </c:dPt>
          <c:dLbls>
            <c:dLbl>
              <c:idx val="1"/>
              <c:layout>
                <c:manualLayout>
                  <c:x val="-0.16716283050402381"/>
                  <c:y val="-0.13647775476919596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9024788726777055E-2"/>
                  <c:y val="-0.12716188418204016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097828660701184"/>
                  <c:y val="-8.8115717912244526E-2"/>
                </c:manualLayout>
              </c:layout>
              <c:numFmt formatCode="0.0%" sourceLinked="0"/>
              <c:spPr/>
              <c:txPr>
                <a:bodyPr rot="0"/>
                <a:lstStyle/>
                <a:p>
                  <a:pPr>
                    <a:defRPr sz="1100" b="1"/>
                  </a:pPr>
                  <a:endParaRPr lang="en-US"/>
                </a:p>
              </c:txPr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5156627142901688"/>
                  <c:y val="7.6073744584171071E-2"/>
                </c:manualLayout>
              </c:layout>
              <c:numFmt formatCode="0.0%" sourceLinked="0"/>
              <c:spPr/>
              <c:txPr>
                <a:bodyPr rot="1800000" vert="horz"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717224736277428"/>
                      <c:h val="0.114781264771680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3594969167411705"/>
                  <c:y val="0.14884044806431546"/>
                </c:manualLayout>
              </c:layout>
              <c:dLblPos val="bestFit"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ctr"/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Data # of Rx'!$A$23:$A$28</c:f>
              <c:strCache>
                <c:ptCount val="6"/>
                <c:pt idx="0">
                  <c:v>Oxycodone</c:v>
                </c:pt>
                <c:pt idx="1">
                  <c:v>Hydrocodone</c:v>
                </c:pt>
                <c:pt idx="2">
                  <c:v>Other Rx Pain
Relievers</c:v>
                </c:pt>
                <c:pt idx="3">
                  <c:v>Benzodiazepine</c:v>
                </c:pt>
                <c:pt idx="4">
                  <c:v>Carisoprodol</c:v>
                </c:pt>
                <c:pt idx="5">
                  <c:v>All Other Rx Drugs</c:v>
                </c:pt>
              </c:strCache>
            </c:strRef>
          </c:cat>
          <c:val>
            <c:numRef>
              <c:f>'Pie Data # of Rx'!$B$23:$B$28</c:f>
              <c:numCache>
                <c:formatCode>0.0%</c:formatCode>
                <c:ptCount val="6"/>
                <c:pt idx="0">
                  <c:v>0.24769722787124276</c:v>
                </c:pt>
                <c:pt idx="1">
                  <c:v>0.2262762750207391</c:v>
                </c:pt>
                <c:pt idx="2">
                  <c:v>0.10010876390098214</c:v>
                </c:pt>
                <c:pt idx="3">
                  <c:v>0.24282000536907997</c:v>
                </c:pt>
                <c:pt idx="4">
                  <c:v>3.8349991914551511E-2</c:v>
                </c:pt>
                <c:pt idx="5">
                  <c:v>0.14474773439024047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Rate of Controlled Substance Pills in </a:t>
            </a:r>
            <a:r>
              <a:rPr lang="en-US" sz="1600" dirty="0" smtClean="0">
                <a:solidFill>
                  <a:schemeClr val="bg1"/>
                </a:solidFill>
              </a:rPr>
              <a:t>Arizona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 dirty="0" smtClean="0">
                <a:effectLst/>
              </a:rPr>
              <a:t>Noted Decreases are Between 2012-2013</a:t>
            </a:r>
            <a:endParaRPr lang="en-US" sz="1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 sz="16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8135832414757084"/>
          <c:y val="1.4136808687792482E-2"/>
        </c:manualLayout>
      </c:layout>
    </c:title>
    <c:plotArea>
      <c:layout>
        <c:manualLayout>
          <c:layoutTarget val="inner"/>
          <c:xMode val="edge"/>
          <c:yMode val="edge"/>
          <c:x val="0.14541153697939352"/>
          <c:y val="9.3057093624792322E-2"/>
          <c:w val="0.8399404847982217"/>
          <c:h val="0.78347680284661836"/>
        </c:manualLayout>
      </c:layout>
      <c:lineChart>
        <c:grouping val="standard"/>
        <c:ser>
          <c:idx val="0"/>
          <c:order val="0"/>
          <c:tx>
            <c:strRef>
              <c:f>'Tables (RATES) (RESIDENTS)'!$B$17</c:f>
              <c:strCache>
                <c:ptCount val="1"/>
                <c:pt idx="0">
                  <c:v>Oxycodone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(RESIDENTS)'!$D$16:$H$16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(RESIDENTS)'!$C$16:$H$16</c15:sqref>
                  </c15:fullRef>
                </c:ext>
              </c:extLst>
            </c:numRef>
          </c:cat>
          <c:val>
            <c:numRef>
              <c:f>'Tables (RATES) (RESIDENTS)'!$D$17:$H$17</c:f>
              <c:numCache>
                <c:formatCode>#,##0</c:formatCode>
                <c:ptCount val="5"/>
                <c:pt idx="0">
                  <c:v>1841701.4452275475</c:v>
                </c:pt>
                <c:pt idx="1">
                  <c:v>2093225.8237110276</c:v>
                </c:pt>
                <c:pt idx="2">
                  <c:v>2388421.7009843625</c:v>
                </c:pt>
                <c:pt idx="3">
                  <c:v>2534289.6139439396</c:v>
                </c:pt>
                <c:pt idx="4">
                  <c:v>2390760.5681399917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(RESIDENTS)'!$C$17:$H$17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'Tables (RATES) (RESIDENTS)'!$B$18</c:f>
              <c:strCache>
                <c:ptCount val="1"/>
                <c:pt idx="0">
                  <c:v>Hydrocodone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(RESIDENTS)'!$D$16:$H$16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(RESIDENTS)'!$C$16:$H$16</c15:sqref>
                  </c15:fullRef>
                </c:ext>
              </c:extLst>
            </c:numRef>
          </c:cat>
          <c:val>
            <c:numRef>
              <c:f>'Tables (RATES) (RESIDENTS)'!$D$18:$H$18</c:f>
              <c:numCache>
                <c:formatCode>#,##0</c:formatCode>
                <c:ptCount val="5"/>
                <c:pt idx="0">
                  <c:v>1960704.7038272405</c:v>
                </c:pt>
                <c:pt idx="1">
                  <c:v>2013017.9401900927</c:v>
                </c:pt>
                <c:pt idx="2">
                  <c:v>2153015.241268557</c:v>
                </c:pt>
                <c:pt idx="3">
                  <c:v>2081424.9138735821</c:v>
                </c:pt>
                <c:pt idx="4">
                  <c:v>1915095.8383262234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(RESIDENTS)'!$C$18:$H$18</c15:sqref>
                  </c15:fullRef>
                </c:ext>
              </c:extLst>
            </c:numRef>
          </c:val>
        </c:ser>
        <c:ser>
          <c:idx val="2"/>
          <c:order val="2"/>
          <c:tx>
            <c:strRef>
              <c:f>'Tables (RATES) (RESIDENTS)'!$B$19</c:f>
              <c:strCache>
                <c:ptCount val="1"/>
                <c:pt idx="0">
                  <c:v>Other Rx Pain Relievers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(RESIDENTS)'!$D$16:$H$16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(RESIDENTS)'!$C$16:$H$16</c15:sqref>
                  </c15:fullRef>
                </c:ext>
              </c:extLst>
            </c:numRef>
          </c:cat>
          <c:val>
            <c:numRef>
              <c:f>'Tables (RATES) (RESIDENTS)'!$D$19:$H$19</c:f>
              <c:numCache>
                <c:formatCode>#,##0</c:formatCode>
                <c:ptCount val="5"/>
                <c:pt idx="0">
                  <c:v>1105058.0926920199</c:v>
                </c:pt>
                <c:pt idx="1">
                  <c:v>1064617.50369249</c:v>
                </c:pt>
                <c:pt idx="2">
                  <c:v>985767.32640818099</c:v>
                </c:pt>
                <c:pt idx="3">
                  <c:v>993165.0416633368</c:v>
                </c:pt>
                <c:pt idx="4">
                  <c:v>945243.59357941197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(RESIDENTS)'!$C$19:$H$19</c15:sqref>
                  </c15:fullRef>
                </c:ext>
              </c:extLst>
            </c:numRef>
          </c:val>
        </c:ser>
        <c:ser>
          <c:idx val="3"/>
          <c:order val="3"/>
          <c:tx>
            <c:strRef>
              <c:f>'Tables (RATES) (RESIDENTS)'!$B$22</c:f>
              <c:strCache>
                <c:ptCount val="1"/>
                <c:pt idx="0">
                  <c:v>Benzodiazepine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(RESIDENTS)'!$D$16:$H$16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(RESIDENTS)'!$C$16:$H$16</c15:sqref>
                  </c15:fullRef>
                </c:ext>
              </c:extLst>
            </c:numRef>
          </c:cat>
          <c:val>
            <c:numRef>
              <c:f>'Tables (RATES) (RESIDENTS)'!$D$22:$H$22</c:f>
              <c:numCache>
                <c:formatCode>#,##0</c:formatCode>
                <c:ptCount val="5"/>
                <c:pt idx="0">
                  <c:v>1806902.4054933381</c:v>
                </c:pt>
                <c:pt idx="1">
                  <c:v>1931212.8390772177</c:v>
                </c:pt>
                <c:pt idx="2">
                  <c:v>2028148.9243074586</c:v>
                </c:pt>
                <c:pt idx="3">
                  <c:v>2016141.5088222839</c:v>
                </c:pt>
                <c:pt idx="4">
                  <c:v>1900724.7583898336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(RESIDENTS)'!$C$22:$H$22</c15:sqref>
                  </c15:fullRef>
                </c:ext>
              </c:extLst>
            </c:numRef>
          </c:val>
        </c:ser>
        <c:ser>
          <c:idx val="4"/>
          <c:order val="4"/>
          <c:tx>
            <c:strRef>
              <c:f>'Tables (RATES) (RESIDENTS)'!$B$23</c:f>
              <c:strCache>
                <c:ptCount val="1"/>
                <c:pt idx="0">
                  <c:v>Carisoprodol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(RESIDENTS)'!$D$16:$H$16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(RESIDENTS)'!$C$16:$H$16</c15:sqref>
                  </c15:fullRef>
                </c:ext>
              </c:extLst>
            </c:numRef>
          </c:cat>
          <c:val>
            <c:numRef>
              <c:f>'Tables (RATES) (RESIDENTS)'!$D$23:$H$23</c:f>
              <c:numCache>
                <c:formatCode>#,##0</c:formatCode>
                <c:ptCount val="5"/>
                <c:pt idx="0">
                  <c:v>332826.90836471086</c:v>
                </c:pt>
                <c:pt idx="1">
                  <c:v>364950.3904636029</c:v>
                </c:pt>
                <c:pt idx="2">
                  <c:v>417325.13453340152</c:v>
                </c:pt>
                <c:pt idx="3">
                  <c:v>412006.41706031567</c:v>
                </c:pt>
                <c:pt idx="4">
                  <c:v>343688.30585496599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(RESIDENTS)'!$C$23:$H$23</c15:sqref>
                  </c15:fullRef>
                </c:ext>
              </c:extLst>
            </c:numRef>
          </c:val>
        </c:ser>
        <c:marker val="1"/>
        <c:axId val="80361344"/>
        <c:axId val="80362880"/>
      </c:lineChart>
      <c:catAx>
        <c:axId val="803613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  <c:crossAx val="80362880"/>
        <c:crosses val="autoZero"/>
        <c:auto val="1"/>
        <c:lblAlgn val="ctr"/>
        <c:lblOffset val="100"/>
      </c:catAx>
      <c:valAx>
        <c:axId val="8036288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Pills Dispensed per 100,000 People</a:t>
                </a:r>
              </a:p>
            </c:rich>
          </c:tx>
          <c:layout>
            <c:manualLayout>
              <c:xMode val="edge"/>
              <c:yMode val="edge"/>
              <c:x val="6.7479722556305364E-3"/>
              <c:y val="0.2891809047175915"/>
            </c:manualLayout>
          </c:layout>
        </c:title>
        <c:numFmt formatCode="#,##0" sourceLinked="1"/>
        <c:maj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  <c:crossAx val="8036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05430796785614"/>
          <c:y val="0.94891343550169172"/>
          <c:w val="0.87864648618754082"/>
          <c:h val="3.8968455039223679E-2"/>
        </c:manualLayout>
      </c:layout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bg1"/>
                </a:solidFill>
              </a:rPr>
              <a:t>Rates of Controlled</a:t>
            </a:r>
            <a:r>
              <a:rPr lang="en-US" sz="1600" b="1" baseline="0" dirty="0">
                <a:solidFill>
                  <a:schemeClr val="bg1"/>
                </a:solidFill>
              </a:rPr>
              <a:t> Substance </a:t>
            </a:r>
            <a:r>
              <a:rPr lang="en-US" sz="1600" b="1" dirty="0">
                <a:solidFill>
                  <a:schemeClr val="bg1"/>
                </a:solidFill>
              </a:rPr>
              <a:t>Prescriptions in Pilot </a:t>
            </a:r>
            <a:r>
              <a:rPr lang="en-US" sz="1600" b="1" dirty="0" smtClean="0">
                <a:solidFill>
                  <a:schemeClr val="bg1"/>
                </a:solidFill>
              </a:rPr>
              <a:t>Counties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 dirty="0" smtClean="0">
                <a:effectLst/>
              </a:rPr>
              <a:t>Noted Decreases are Between 2012-2013</a:t>
            </a:r>
            <a:endParaRPr lang="en-US" sz="1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 sz="1600" b="1" dirty="0">
              <a:solidFill>
                <a:schemeClr val="bg1"/>
              </a:solidFill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102168773200071"/>
          <c:y val="7.5077668807327191E-2"/>
          <c:w val="0.86574093618529147"/>
          <c:h val="0.77700700469678763"/>
        </c:manualLayout>
      </c:layout>
      <c:lineChart>
        <c:grouping val="standard"/>
        <c:ser>
          <c:idx val="0"/>
          <c:order val="0"/>
          <c:tx>
            <c:strRef>
              <c:f>'Rx Rates ALL'!$B$52</c:f>
              <c:strCache>
                <c:ptCount val="1"/>
                <c:pt idx="0">
                  <c:v>Graham/Greenlee Counties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('Rx Rates ALL'!$C$51,'Rx Rates ALL'!$D$51:$G$51)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ALL'!$C$52,'Rx Rates ALL'!$D$52:$G$52)</c:f>
              <c:numCache>
                <c:formatCode>#,##0.00</c:formatCode>
                <c:ptCount val="5"/>
                <c:pt idx="0">
                  <c:v>146575.90759075902</c:v>
                </c:pt>
                <c:pt idx="1">
                  <c:v>148673.80686422667</c:v>
                </c:pt>
                <c:pt idx="2">
                  <c:v>151711.86808418308</c:v>
                </c:pt>
                <c:pt idx="3">
                  <c:v>153676.66231116309</c:v>
                </c:pt>
                <c:pt idx="4">
                  <c:v>144472.68627651973</c:v>
                </c:pt>
              </c:numCache>
            </c:numRef>
          </c:val>
        </c:ser>
        <c:ser>
          <c:idx val="1"/>
          <c:order val="1"/>
          <c:tx>
            <c:strRef>
              <c:f>'Rx Rates ALL'!$B$53</c:f>
              <c:strCache>
                <c:ptCount val="1"/>
                <c:pt idx="0">
                  <c:v>Pinal County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('Rx Rates ALL'!$C$51,'Rx Rates ALL'!$D$51:$G$51)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ALL'!$C$53,'Rx Rates ALL'!$D$53:$G$53)</c:f>
              <c:numCache>
                <c:formatCode>#,##0.00</c:formatCode>
                <c:ptCount val="5"/>
                <c:pt idx="0">
                  <c:v>116972.89280711871</c:v>
                </c:pt>
                <c:pt idx="1">
                  <c:v>107422.89166245313</c:v>
                </c:pt>
                <c:pt idx="2">
                  <c:v>117535.28476359275</c:v>
                </c:pt>
                <c:pt idx="3">
                  <c:v>119477.0185350996</c:v>
                </c:pt>
                <c:pt idx="4">
                  <c:v>118845.74658530822</c:v>
                </c:pt>
              </c:numCache>
            </c:numRef>
          </c:val>
        </c:ser>
        <c:ser>
          <c:idx val="2"/>
          <c:order val="2"/>
          <c:tx>
            <c:strRef>
              <c:f>'Rx Rates ALL'!$B$54</c:f>
              <c:strCache>
                <c:ptCount val="1"/>
                <c:pt idx="0">
                  <c:v>Yavapai County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('Rx Rates ALL'!$C$51,'Rx Rates ALL'!$D$51:$G$51)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ALL'!$C$54,'Rx Rates ALL'!$D$54:$G$54)</c:f>
              <c:numCache>
                <c:formatCode>#,##0.00</c:formatCode>
                <c:ptCount val="5"/>
                <c:pt idx="0">
                  <c:v>177084.56014836044</c:v>
                </c:pt>
                <c:pt idx="1">
                  <c:v>202349.39559215846</c:v>
                </c:pt>
                <c:pt idx="2">
                  <c:v>215008.49716208983</c:v>
                </c:pt>
                <c:pt idx="3">
                  <c:v>218055.8863484991</c:v>
                </c:pt>
                <c:pt idx="4">
                  <c:v>199231.57707202289</c:v>
                </c:pt>
              </c:numCache>
            </c:numRef>
          </c:val>
        </c:ser>
        <c:ser>
          <c:idx val="3"/>
          <c:order val="3"/>
          <c:tx>
            <c:strRef>
              <c:f>'Rx Rates ALL'!$B$55</c:f>
              <c:strCache>
                <c:ptCount val="1"/>
                <c:pt idx="0">
                  <c:v>Non-Pilot Counties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('Rx Rates ALL'!$C$51,'Rx Rates ALL'!$D$51:$G$51)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ALL'!$C$55,'Rx Rates ALL'!$D$55:$G$55)</c:f>
              <c:numCache>
                <c:formatCode>#,##0.00</c:formatCode>
                <c:ptCount val="5"/>
                <c:pt idx="0">
                  <c:v>140147.12840107171</c:v>
                </c:pt>
                <c:pt idx="1">
                  <c:v>148764.53171658862</c:v>
                </c:pt>
                <c:pt idx="2">
                  <c:v>155736.57706832097</c:v>
                </c:pt>
                <c:pt idx="3">
                  <c:v>155166.36607556231</c:v>
                </c:pt>
                <c:pt idx="4">
                  <c:v>146144.44297050455</c:v>
                </c:pt>
              </c:numCache>
            </c:numRef>
          </c:val>
        </c:ser>
        <c:marker val="1"/>
        <c:axId val="86990848"/>
        <c:axId val="8699238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'Rx Rates ALL'!$B$56</c15:sqref>
                        </c15:formulaRef>
                      </c:ext>
                    </c:extLst>
                    <c:strCache>
                      <c:ptCount val="1"/>
                      <c:pt idx="0">
                        <c:v>Arizona</c:v>
                      </c:pt>
                    </c:strCache>
                  </c:strRef>
                </c:tx>
                <c:spPr>
                  <a:ln w="38100" cap="rnd" cmpd="sng">
                    <a:solidFill>
                      <a:schemeClr val="accent5"/>
                    </a:solidFill>
                    <a:prstDash val="dashDot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('Rx Rates ALL'!$C$51,'Rx Rates ALL'!$D$51:$G$51)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('Rx Rates ALL'!$C$56,'Rx Rates ALL'!$D$56:$G$56)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140317.35149363728</c:v>
                      </c:pt>
                      <c:pt idx="1">
                        <c:v>148102.62550928761</c:v>
                      </c:pt>
                      <c:pt idx="2">
                        <c:v>155372.71569689436</c:v>
                      </c:pt>
                      <c:pt idx="3">
                        <c:v>155066.01884162612</c:v>
                      </c:pt>
                      <c:pt idx="4">
                        <c:v>146219.0554886811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6990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92384"/>
        <c:crosses val="autoZero"/>
        <c:auto val="1"/>
        <c:lblAlgn val="ctr"/>
        <c:lblOffset val="100"/>
      </c:catAx>
      <c:valAx>
        <c:axId val="86992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chemeClr val="tx1"/>
                    </a:solidFill>
                  </a:rPr>
                  <a:t>Prescriptions per 100,000 People</a:t>
                </a:r>
              </a:p>
            </c:rich>
          </c:tx>
          <c:layout>
            <c:manualLayout>
              <c:xMode val="edge"/>
              <c:yMode val="edge"/>
              <c:x val="4.0006392869634108E-3"/>
              <c:y val="0.32353672477030881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9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335148506824869E-2"/>
          <c:y val="0.94484000512585464"/>
          <c:w val="0.9546838193226802"/>
          <c:h val="4.301478018436498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bg1"/>
                </a:solidFill>
              </a:rPr>
              <a:t>Rates of Controlled</a:t>
            </a:r>
            <a:r>
              <a:rPr lang="en-US" sz="1600" b="1" baseline="0" dirty="0">
                <a:solidFill>
                  <a:schemeClr val="bg1"/>
                </a:solidFill>
              </a:rPr>
              <a:t> Substance </a:t>
            </a:r>
            <a:r>
              <a:rPr lang="en-US" sz="1600" b="1" dirty="0">
                <a:solidFill>
                  <a:schemeClr val="bg1"/>
                </a:solidFill>
              </a:rPr>
              <a:t>Pills in Pilot </a:t>
            </a:r>
            <a:r>
              <a:rPr lang="en-US" sz="1600" b="1" dirty="0" smtClean="0">
                <a:solidFill>
                  <a:schemeClr val="bg1"/>
                </a:solidFill>
              </a:rPr>
              <a:t>Counties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 dirty="0" smtClean="0">
                <a:effectLst/>
              </a:rPr>
              <a:t>Noted Decreases are Between 2012-2013</a:t>
            </a:r>
            <a:endParaRPr lang="en-US" sz="10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endParaRPr lang="en-US" sz="16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4615170305829068"/>
          <c:y val="1.413680868779248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985256457725036"/>
          <c:y val="7.5077668807327191E-2"/>
          <c:w val="0.8539684330265872"/>
          <c:h val="0.77903120714508445"/>
        </c:manualLayout>
      </c:layout>
      <c:lineChart>
        <c:grouping val="standard"/>
        <c:ser>
          <c:idx val="0"/>
          <c:order val="0"/>
          <c:tx>
            <c:strRef>
              <c:f>'Rx Rates ALL'!$B$61</c:f>
              <c:strCache>
                <c:ptCount val="1"/>
                <c:pt idx="0">
                  <c:v>Graham/Greenlee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('Rx Rates ALL'!$C$60,'Rx Rates ALL'!$D$60:$G$60)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ALL'!$C$61,'Rx Rates ALL'!$D$61:$G$61)</c:f>
              <c:numCache>
                <c:formatCode>#,##0.00</c:formatCode>
                <c:ptCount val="5"/>
                <c:pt idx="0">
                  <c:v>10683989.273927391</c:v>
                </c:pt>
                <c:pt idx="1">
                  <c:v>10925998.203999387</c:v>
                </c:pt>
                <c:pt idx="2">
                  <c:v>11540967.671946192</c:v>
                </c:pt>
                <c:pt idx="3">
                  <c:v>11563635.209141985</c:v>
                </c:pt>
                <c:pt idx="4">
                  <c:v>10299606.436404651</c:v>
                </c:pt>
              </c:numCache>
            </c:numRef>
          </c:val>
        </c:ser>
        <c:ser>
          <c:idx val="1"/>
          <c:order val="1"/>
          <c:tx>
            <c:strRef>
              <c:f>'Rx Rates ALL'!$B$62</c:f>
              <c:strCache>
                <c:ptCount val="1"/>
                <c:pt idx="0">
                  <c:v>Pinal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('Rx Rates ALL'!$C$60,'Rx Rates ALL'!$D$60:$G$60)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ALL'!$C$62,'Rx Rates ALL'!$D$62:$G$62)</c:f>
              <c:numCache>
                <c:formatCode>#,##0.00</c:formatCode>
                <c:ptCount val="5"/>
                <c:pt idx="0">
                  <c:v>7142161.8619525824</c:v>
                </c:pt>
                <c:pt idx="1">
                  <c:v>6576480.0276765022</c:v>
                </c:pt>
                <c:pt idx="2">
                  <c:v>7254128.8964190809</c:v>
                </c:pt>
                <c:pt idx="3">
                  <c:v>7402855.1138414107</c:v>
                </c:pt>
                <c:pt idx="4">
                  <c:v>7226979.3023592448</c:v>
                </c:pt>
              </c:numCache>
            </c:numRef>
          </c:val>
        </c:ser>
        <c:ser>
          <c:idx val="2"/>
          <c:order val="2"/>
          <c:tx>
            <c:strRef>
              <c:f>'Rx Rates ALL'!$B$63</c:f>
              <c:strCache>
                <c:ptCount val="1"/>
                <c:pt idx="0">
                  <c:v>Yavapai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('Rx Rates ALL'!$C$60,'Rx Rates ALL'!$D$60:$G$60)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ALL'!$C$63,'Rx Rates ALL'!$D$63:$G$63)</c:f>
              <c:numCache>
                <c:formatCode>#,##0.00</c:formatCode>
                <c:ptCount val="5"/>
                <c:pt idx="0">
                  <c:v>10557797.709554652</c:v>
                </c:pt>
                <c:pt idx="1">
                  <c:v>12249055.834869431</c:v>
                </c:pt>
                <c:pt idx="2">
                  <c:v>13352743.4709132</c:v>
                </c:pt>
                <c:pt idx="3">
                  <c:v>13702267.840701386</c:v>
                </c:pt>
                <c:pt idx="4">
                  <c:v>12452311.363657694</c:v>
                </c:pt>
              </c:numCache>
            </c:numRef>
          </c:val>
        </c:ser>
        <c:ser>
          <c:idx val="3"/>
          <c:order val="3"/>
          <c:tx>
            <c:strRef>
              <c:f>'Rx Rates ALL'!$B$64</c:f>
              <c:strCache>
                <c:ptCount val="1"/>
                <c:pt idx="0">
                  <c:v>Non-Pilot Counties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('Rx Rates ALL'!$C$60,'Rx Rates ALL'!$D$60:$G$60)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('Rx Rates ALL'!$C$64,'Rx Rates ALL'!$D$64:$G$64)</c:f>
              <c:numCache>
                <c:formatCode>#,##0.00</c:formatCode>
                <c:ptCount val="5"/>
                <c:pt idx="0">
                  <c:v>8115650.2663114183</c:v>
                </c:pt>
                <c:pt idx="1">
                  <c:v>8693416.2644800637</c:v>
                </c:pt>
                <c:pt idx="2">
                  <c:v>9250970.9295605496</c:v>
                </c:pt>
                <c:pt idx="3">
                  <c:v>9328774.4759658277</c:v>
                </c:pt>
                <c:pt idx="4">
                  <c:v>8696780.206178328</c:v>
                </c:pt>
              </c:numCache>
            </c:numRef>
          </c:val>
        </c:ser>
        <c:marker val="1"/>
        <c:axId val="87283584"/>
        <c:axId val="87285120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'Rx Rates ALL'!$B$65</c15:sqref>
                        </c15:formulaRef>
                      </c:ext>
                    </c:extLst>
                    <c:strCache>
                      <c:ptCount val="1"/>
                      <c:pt idx="0">
                        <c:v>Arizona</c:v>
                      </c:pt>
                    </c:strCache>
                  </c:strRef>
                </c:tx>
                <c:spPr>
                  <a:ln w="38100" cap="rnd" cmpd="sng">
                    <a:solidFill>
                      <a:schemeClr val="accent5"/>
                    </a:solidFill>
                    <a:prstDash val="dashDot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('Rx Rates ALL'!$C$60,'Rx Rates ALL'!$D$60:$G$60)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2009</c:v>
                      </c:pt>
                      <c:pt idx="1">
                        <c:v>2010</c:v>
                      </c:pt>
                      <c:pt idx="2">
                        <c:v>2011</c:v>
                      </c:pt>
                      <c:pt idx="3">
                        <c:v>2012</c:v>
                      </c:pt>
                      <c:pt idx="4">
                        <c:v>2013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('Rx Rates ALL'!$C$65,'Rx Rates ALL'!$D$65:$G$65)</c15:sqref>
                        </c15:formulaRef>
                      </c:ext>
                    </c:extLst>
                    <c:numCache>
                      <c:formatCode>#,##0.00</c:formatCode>
                      <c:ptCount val="5"/>
                      <c:pt idx="0">
                        <c:v>8170415.9539632788</c:v>
                      </c:pt>
                      <c:pt idx="1">
                        <c:v>8702303.779855404</c:v>
                      </c:pt>
                      <c:pt idx="2">
                        <c:v>9282778.7613203619</c:v>
                      </c:pt>
                      <c:pt idx="3">
                        <c:v>9371615.7361153029</c:v>
                      </c:pt>
                      <c:pt idx="4">
                        <c:v>8742426.3043579962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87283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85120"/>
        <c:crosses val="autoZero"/>
        <c:auto val="1"/>
        <c:lblAlgn val="ctr"/>
        <c:lblOffset val="100"/>
      </c:catAx>
      <c:valAx>
        <c:axId val="87285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chemeClr val="tx1"/>
                    </a:solidFill>
                  </a:rPr>
                  <a:t>Pills</a:t>
                </a:r>
                <a:r>
                  <a:rPr lang="en-US" sz="11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per 100,000 People</a:t>
                </a:r>
              </a:p>
            </c:rich>
          </c:tx>
          <c:layout>
            <c:manualLayout>
              <c:xMode val="edge"/>
              <c:yMode val="edge"/>
              <c:x val="1.0589927524314918E-3"/>
              <c:y val="0.38021439332261858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8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335148506824869E-2"/>
          <c:y val="0.94484000512585464"/>
          <c:w val="0.94501066636400932"/>
          <c:h val="3.415865539403729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baseline="0" dirty="0">
                <a:solidFill>
                  <a:schemeClr val="bg1"/>
                </a:solidFill>
                <a:effectLst/>
              </a:rPr>
              <a:t>Reasons Non-Rx Youth Users in Yavapai County Gave for Not </a:t>
            </a:r>
            <a:r>
              <a:rPr lang="en-US" sz="1400" b="1" i="0" u="none" strike="noStrike" baseline="0" dirty="0" smtClean="0">
                <a:solidFill>
                  <a:schemeClr val="bg1"/>
                </a:solidFill>
                <a:effectLst/>
              </a:rPr>
              <a:t>Using</a:t>
            </a:r>
            <a:endParaRPr lang="en-US" b="1" dirty="0">
              <a:solidFill>
                <a:schemeClr val="bg1"/>
              </a:solidFill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4526980998406715E-2"/>
          <c:y val="7.4906129401804356E-2"/>
          <c:w val="0.88055651440187166"/>
          <c:h val="0.8065815645332931"/>
        </c:manualLayout>
      </c:layout>
      <c:barChart>
        <c:barDir val="col"/>
        <c:grouping val="clustered"/>
        <c:ser>
          <c:idx val="0"/>
          <c:order val="0"/>
          <c:tx>
            <c:v>2012</c:v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Counties!$B$13:$B$15</c:f>
              <c:strCache>
                <c:ptCount val="3"/>
                <c:pt idx="0">
                  <c:v>Physical Harm</c:v>
                </c:pt>
                <c:pt idx="1">
                  <c:v>External consequences</c:v>
                </c:pt>
                <c:pt idx="2">
                  <c:v>Parent Disapproval</c:v>
                </c:pt>
              </c:strCache>
            </c:strRef>
          </c:cat>
          <c:val>
            <c:numRef>
              <c:f>Counties!$F$13:$F$15</c:f>
              <c:numCache>
                <c:formatCode>0.0</c:formatCode>
                <c:ptCount val="3"/>
                <c:pt idx="0">
                  <c:v>43.6</c:v>
                </c:pt>
                <c:pt idx="1">
                  <c:v>46.6</c:v>
                </c:pt>
                <c:pt idx="2">
                  <c:v>43.7</c:v>
                </c:pt>
              </c:numCache>
            </c:numRef>
          </c:val>
        </c:ser>
        <c:ser>
          <c:idx val="1"/>
          <c:order val="1"/>
          <c:tx>
            <c:v>2014</c:v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Counties!$B$13:$B$15</c:f>
              <c:strCache>
                <c:ptCount val="3"/>
                <c:pt idx="0">
                  <c:v>Physical Harm</c:v>
                </c:pt>
                <c:pt idx="1">
                  <c:v>External consequences</c:v>
                </c:pt>
                <c:pt idx="2">
                  <c:v>Parent Disapproval</c:v>
                </c:pt>
              </c:strCache>
            </c:strRef>
          </c:cat>
          <c:val>
            <c:numRef>
              <c:f>Counties!$G$13:$G$15</c:f>
              <c:numCache>
                <c:formatCode>0.0</c:formatCode>
                <c:ptCount val="3"/>
                <c:pt idx="0">
                  <c:v>47.4</c:v>
                </c:pt>
                <c:pt idx="1">
                  <c:v>49.8</c:v>
                </c:pt>
                <c:pt idx="2">
                  <c:v>46.8</c:v>
                </c:pt>
              </c:numCache>
            </c:numRef>
          </c:val>
        </c:ser>
        <c:gapWidth val="219"/>
        <c:overlap val="-27"/>
        <c:axId val="68846336"/>
        <c:axId val="68847872"/>
      </c:barChart>
      <c:catAx>
        <c:axId val="68846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47872"/>
        <c:crosses val="autoZero"/>
        <c:auto val="1"/>
        <c:lblAlgn val="ctr"/>
        <c:lblOffset val="100"/>
      </c:catAx>
      <c:valAx>
        <c:axId val="6884787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chemeClr val="tx1"/>
                    </a:solidFill>
                  </a:rPr>
                  <a:t>Percentage of Youth Reporting Reason for Not Using</a:t>
                </a:r>
              </a:p>
            </c:rich>
          </c:tx>
          <c:layout>
            <c:manualLayout>
              <c:xMode val="edge"/>
              <c:yMode val="edge"/>
              <c:x val="7.4808496441178401E-3"/>
              <c:y val="0.24070462499721348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4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761179806346133E-2"/>
          <c:y val="0.95380192619986792"/>
          <c:w val="0.903170077776702"/>
          <c:h val="3.89684550392236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chemeClr val="bg1"/>
                </a:solidFill>
              </a:rPr>
              <a:t>Past 30 </a:t>
            </a:r>
            <a:r>
              <a:rPr lang="en-US" sz="2000" b="1" dirty="0">
                <a:solidFill>
                  <a:schemeClr val="bg1"/>
                </a:solidFill>
              </a:rPr>
              <a:t>Day Rx Drug Use Among Arizona Youth</a:t>
            </a:r>
          </a:p>
        </c:rich>
      </c:tx>
      <c:layout>
        <c:manualLayout>
          <c:xMode val="edge"/>
          <c:yMode val="edge"/>
          <c:x val="0.23582575553595361"/>
          <c:y val="1.413680868779248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518540275650209E-2"/>
          <c:y val="0.13680407623508634"/>
          <c:w val="0.89869166502109665"/>
          <c:h val="0.80510015984612038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PvsNP!$C$3:$F$3</c:f>
              <c:numCache>
                <c:formatCode>General</c:formatCode>
                <c:ptCount val="4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PvsNP!$C$6:$F$6</c:f>
              <c:numCache>
                <c:formatCode>General</c:formatCode>
                <c:ptCount val="4"/>
                <c:pt idx="0">
                  <c:v>10.7</c:v>
                </c:pt>
                <c:pt idx="1">
                  <c:v>10.4</c:v>
                </c:pt>
                <c:pt idx="2">
                  <c:v>7.9</c:v>
                </c:pt>
                <c:pt idx="3" formatCode="0.0">
                  <c:v>6.3</c:v>
                </c:pt>
              </c:numCache>
            </c:numRef>
          </c:val>
        </c:ser>
        <c:marker val="1"/>
        <c:axId val="68930560"/>
        <c:axId val="69018368"/>
      </c:lineChart>
      <c:catAx>
        <c:axId val="68930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18368"/>
        <c:crosses val="autoZero"/>
        <c:auto val="1"/>
        <c:lblAlgn val="ctr"/>
        <c:lblOffset val="100"/>
      </c:catAx>
      <c:valAx>
        <c:axId val="690183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ysClr val="windowText" lastClr="000000"/>
                    </a:solidFill>
                  </a:rPr>
                  <a:t>Percent (%) Use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Arizona Youth Past 30 Day Rx Drug Misuse:  Pilot vs. Non-Pilot</a:t>
            </a: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469911342338559"/>
          <c:y val="7.6348944144180822E-2"/>
          <c:w val="0.85866975235804199"/>
          <c:h val="0.70136079107609561"/>
        </c:manualLayout>
      </c:layout>
      <c:lineChart>
        <c:grouping val="standard"/>
        <c:ser>
          <c:idx val="0"/>
          <c:order val="0"/>
          <c:tx>
            <c:v>Yavapai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Counties!$D$3:$G$3</c:f>
              <c:numCache>
                <c:formatCode>General</c:formatCode>
                <c:ptCount val="4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Counties!$D$41:$G$41</c:f>
              <c:numCache>
                <c:formatCode>0.0</c:formatCode>
                <c:ptCount val="4"/>
                <c:pt idx="0">
                  <c:v>12.1</c:v>
                </c:pt>
                <c:pt idx="1">
                  <c:v>11.5</c:v>
                </c:pt>
                <c:pt idx="2">
                  <c:v>8.7000000000000011</c:v>
                </c:pt>
                <c:pt idx="3">
                  <c:v>5.5</c:v>
                </c:pt>
              </c:numCache>
            </c:numRef>
          </c:val>
        </c:ser>
        <c:ser>
          <c:idx val="1"/>
          <c:order val="1"/>
          <c:tx>
            <c:v>Pinal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Counties!$D$3:$G$3</c:f>
              <c:numCache>
                <c:formatCode>General</c:formatCode>
                <c:ptCount val="4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Counties!$D$89:$G$89</c:f>
              <c:numCache>
                <c:formatCode>0.0</c:formatCode>
                <c:ptCount val="4"/>
                <c:pt idx="0">
                  <c:v>12.3</c:v>
                </c:pt>
                <c:pt idx="1">
                  <c:v>10.8</c:v>
                </c:pt>
                <c:pt idx="2">
                  <c:v>8.2000000000000011</c:v>
                </c:pt>
                <c:pt idx="3">
                  <c:v>7.3</c:v>
                </c:pt>
              </c:numCache>
            </c:numRef>
          </c:val>
        </c:ser>
        <c:ser>
          <c:idx val="2"/>
          <c:order val="2"/>
          <c:tx>
            <c:v>Graham/Greenlee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Counties!$D$3:$G$3</c:f>
              <c:numCache>
                <c:formatCode>General</c:formatCode>
                <c:ptCount val="4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Counties!$D$137:$G$137</c:f>
              <c:numCache>
                <c:formatCode>0.0</c:formatCode>
                <c:ptCount val="4"/>
                <c:pt idx="0">
                  <c:v>11.9</c:v>
                </c:pt>
                <c:pt idx="1">
                  <c:v>11.8</c:v>
                </c:pt>
                <c:pt idx="2">
                  <c:v>6</c:v>
                </c:pt>
                <c:pt idx="3">
                  <c:v>3.8</c:v>
                </c:pt>
              </c:numCache>
            </c:numRef>
          </c:val>
        </c:ser>
        <c:ser>
          <c:idx val="3"/>
          <c:order val="3"/>
          <c:tx>
            <c:v>Non-Pilot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Counties!$D$3:$G$3</c:f>
              <c:numCache>
                <c:formatCode>General</c:formatCode>
                <c:ptCount val="4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</c:numCache>
            </c:numRef>
          </c:cat>
          <c:val>
            <c:numRef>
              <c:f>Counties!$D$185:$G$185</c:f>
              <c:numCache>
                <c:formatCode>0.0</c:formatCode>
                <c:ptCount val="4"/>
                <c:pt idx="0">
                  <c:v>10.5</c:v>
                </c:pt>
                <c:pt idx="1">
                  <c:v>10.3</c:v>
                </c:pt>
                <c:pt idx="2">
                  <c:v>7.8</c:v>
                </c:pt>
                <c:pt idx="3">
                  <c:v>6.3</c:v>
                </c:pt>
              </c:numCache>
            </c:numRef>
          </c:val>
        </c:ser>
        <c:marker val="1"/>
        <c:axId val="90214784"/>
        <c:axId val="90216320"/>
      </c:lineChart>
      <c:catAx>
        <c:axId val="90214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16320"/>
        <c:crosses val="autoZero"/>
        <c:auto val="1"/>
        <c:lblAlgn val="ctr"/>
        <c:lblOffset val="100"/>
      </c:catAx>
      <c:valAx>
        <c:axId val="90216320"/>
        <c:scaling>
          <c:orientation val="minMax"/>
          <c:max val="1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chemeClr val="tx1"/>
                    </a:solidFill>
                  </a:rPr>
                  <a:t>Percentage</a:t>
                </a:r>
                <a:r>
                  <a:rPr lang="en-US" sz="1100" b="1" baseline="0" dirty="0">
                    <a:solidFill>
                      <a:schemeClr val="tx1"/>
                    </a:solidFill>
                  </a:rPr>
                  <a:t> of Youth Reporting Misuse</a:t>
                </a:r>
                <a:endParaRPr 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7288122800192089E-2"/>
              <c:y val="0.287034463281508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1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389550701082128E-2"/>
          <c:y val="0.87100058709896144"/>
          <c:w val="0.87699127558596679"/>
          <c:h val="3.408060881197321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9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900" b="1" dirty="0">
                <a:solidFill>
                  <a:schemeClr val="bg1"/>
                </a:solidFill>
              </a:rPr>
              <a:t>Non-Fatal Poisoning-Related Inpatient Hospitalizations </a:t>
            </a:r>
            <a:r>
              <a:rPr lang="en-US" sz="1900" b="1" baseline="0" dirty="0">
                <a:solidFill>
                  <a:schemeClr val="bg1"/>
                </a:solidFill>
              </a:rPr>
              <a:t> in Arizona</a:t>
            </a:r>
            <a:endParaRPr lang="en-US" sz="1900" b="1" dirty="0">
              <a:solidFill>
                <a:schemeClr val="bg1"/>
              </a:solidFill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5596062034395579E-2"/>
          <c:y val="0.13551888289633804"/>
          <c:w val="0.88826704099875831"/>
          <c:h val="0.71484577997973464"/>
        </c:manualLayout>
      </c:layout>
      <c:lineChart>
        <c:grouping val="standard"/>
        <c:ser>
          <c:idx val="0"/>
          <c:order val="0"/>
          <c:tx>
            <c:strRef>
              <c:f>'Data Poison Report'!$B$14</c:f>
              <c:strCache>
                <c:ptCount val="1"/>
                <c:pt idx="0">
                  <c:v>Pilot Counties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'Data Poison Report'!$C$13:$H$13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Poison Report'!$C$14:$H$14</c:f>
              <c:numCache>
                <c:formatCode>0.0</c:formatCode>
                <c:ptCount val="6"/>
                <c:pt idx="0">
                  <c:v>77.8</c:v>
                </c:pt>
                <c:pt idx="1">
                  <c:v>96.1</c:v>
                </c:pt>
                <c:pt idx="2">
                  <c:v>98.2</c:v>
                </c:pt>
                <c:pt idx="3">
                  <c:v>88.4</c:v>
                </c:pt>
                <c:pt idx="4">
                  <c:v>102.4</c:v>
                </c:pt>
                <c:pt idx="5">
                  <c:v>84</c:v>
                </c:pt>
              </c:numCache>
            </c:numRef>
          </c:val>
        </c:ser>
        <c:ser>
          <c:idx val="1"/>
          <c:order val="1"/>
          <c:tx>
            <c:strRef>
              <c:f>'Data Poison Report'!$B$15</c:f>
              <c:strCache>
                <c:ptCount val="1"/>
                <c:pt idx="0">
                  <c:v>Non-Pilot Counties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'Data Poison Report'!$C$13:$H$13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'Data Poison Report'!$C$15:$H$15</c:f>
              <c:numCache>
                <c:formatCode>0.0</c:formatCode>
                <c:ptCount val="6"/>
                <c:pt idx="0">
                  <c:v>92.2</c:v>
                </c:pt>
                <c:pt idx="1">
                  <c:v>99.7</c:v>
                </c:pt>
                <c:pt idx="2">
                  <c:v>109.1</c:v>
                </c:pt>
                <c:pt idx="3">
                  <c:v>110.6</c:v>
                </c:pt>
                <c:pt idx="4">
                  <c:v>110.9</c:v>
                </c:pt>
                <c:pt idx="5">
                  <c:v>101.8</c:v>
                </c:pt>
              </c:numCache>
            </c:numRef>
          </c:val>
        </c:ser>
        <c:marker val="1"/>
        <c:axId val="69056000"/>
        <c:axId val="68956544"/>
      </c:lineChart>
      <c:catAx>
        <c:axId val="69056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56544"/>
        <c:crosses val="autoZero"/>
        <c:auto val="1"/>
        <c:lblAlgn val="ctr"/>
        <c:lblOffset val="100"/>
      </c:catAx>
      <c:valAx>
        <c:axId val="68956544"/>
        <c:scaling>
          <c:orientation val="minMax"/>
          <c:max val="14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ysClr val="windowText" lastClr="000000"/>
                    </a:solidFill>
                  </a:rPr>
                  <a:t>Age adjusted rate per 100,000 people</a:t>
                </a:r>
              </a:p>
            </c:rich>
          </c:tx>
          <c:layout>
            <c:manualLayout>
              <c:xMode val="edge"/>
              <c:yMode val="edge"/>
              <c:x val="5.8679704342078668E-3"/>
              <c:y val="0.36804708502346306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560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767949145488356E-2"/>
          <c:y val="0.95378764018134099"/>
          <c:w val="0.87495633132083284"/>
          <c:h val="3.896845503922367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Opiate/Opioid</a:t>
            </a:r>
            <a:r>
              <a:rPr lang="en-US" sz="2000" b="1" baseline="0" dirty="0">
                <a:solidFill>
                  <a:schemeClr val="bg1"/>
                </a:solidFill>
              </a:rPr>
              <a:t> Related Deaths in Arizona</a:t>
            </a:r>
            <a:endParaRPr lang="en-US" sz="20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4455037389160617"/>
          <c:y val="2.625407327732889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5336014256503695E-2"/>
          <c:y val="0.14763614748587439"/>
          <c:w val="0.89852708877664988"/>
          <c:h val="0.70878714768496642"/>
        </c:manualLayout>
      </c:layout>
      <c:lineChart>
        <c:grouping val="standard"/>
        <c:ser>
          <c:idx val="0"/>
          <c:order val="0"/>
          <c:tx>
            <c:strRef>
              <c:f>Data!$B$47</c:f>
              <c:strCache>
                <c:ptCount val="1"/>
                <c:pt idx="0">
                  <c:v>Pilot Counties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(Data!$E$49,Data!$H$49,Data!$K$49,Data!$N$49,Data!$Q$49,Data!$T$49)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(Data!$E$47,Data!$H$47,Data!$K$47,Data!$N$47,Data!$Q$47,Data!$T$47)</c:f>
              <c:numCache>
                <c:formatCode>General</c:formatCode>
                <c:ptCount val="6"/>
                <c:pt idx="0">
                  <c:v>8.9002483673082153</c:v>
                </c:pt>
                <c:pt idx="1">
                  <c:v>8.4474428265475012</c:v>
                </c:pt>
                <c:pt idx="2">
                  <c:v>7.2731872371375275</c:v>
                </c:pt>
                <c:pt idx="3">
                  <c:v>8.7286148935108958</c:v>
                </c:pt>
                <c:pt idx="4">
                  <c:v>8.504900629478513</c:v>
                </c:pt>
                <c:pt idx="5">
                  <c:v>6.0985650076537015</c:v>
                </c:pt>
              </c:numCache>
            </c:numRef>
          </c:val>
        </c:ser>
        <c:ser>
          <c:idx val="1"/>
          <c:order val="1"/>
          <c:tx>
            <c:strRef>
              <c:f>Data!$B$48</c:f>
              <c:strCache>
                <c:ptCount val="1"/>
                <c:pt idx="0">
                  <c:v>Non-Pilot Counties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(Data!$E$49,Data!$H$49,Data!$K$49,Data!$N$49,Data!$Q$49,Data!$T$49)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(Data!$E$48,Data!$H$48,Data!$K$48,Data!$N$48,Data!$Q$48,Data!$T$48)</c:f>
              <c:numCache>
                <c:formatCode>General</c:formatCode>
                <c:ptCount val="6"/>
                <c:pt idx="0">
                  <c:v>7.2565861516724155</c:v>
                </c:pt>
                <c:pt idx="1">
                  <c:v>8.7255873616173698</c:v>
                </c:pt>
                <c:pt idx="2">
                  <c:v>8.2645245111733452</c:v>
                </c:pt>
                <c:pt idx="3">
                  <c:v>7.7459066592370345</c:v>
                </c:pt>
                <c:pt idx="4">
                  <c:v>6.6474316524289883</c:v>
                </c:pt>
                <c:pt idx="5">
                  <c:v>6.9196420283530378</c:v>
                </c:pt>
              </c:numCache>
            </c:numRef>
          </c:val>
        </c:ser>
        <c:marker val="1"/>
        <c:axId val="69076864"/>
        <c:axId val="69078400"/>
      </c:lineChart>
      <c:catAx>
        <c:axId val="690768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78400"/>
        <c:crosses val="autoZero"/>
        <c:auto val="1"/>
        <c:lblAlgn val="ctr"/>
        <c:lblOffset val="100"/>
      </c:catAx>
      <c:valAx>
        <c:axId val="69078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ysClr val="windowText" lastClr="000000"/>
                    </a:solidFill>
                  </a:rPr>
                  <a:t>Cases</a:t>
                </a:r>
                <a:r>
                  <a:rPr lang="en-US" sz="1200" b="1" baseline="0" dirty="0">
                    <a:solidFill>
                      <a:sysClr val="windowText" lastClr="000000"/>
                    </a:solidFill>
                  </a:rPr>
                  <a:t> per 100,000 people</a:t>
                </a:r>
                <a:endParaRPr lang="en-US" sz="12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5.8679704342078668E-3"/>
              <c:y val="0.3680470850234630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7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67949145488356E-2"/>
          <c:y val="0.95378764018134099"/>
          <c:w val="0.8799415559385656"/>
          <c:h val="3.898115008351228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Past</a:t>
            </a:r>
            <a:r>
              <a:rPr lang="en-US" sz="2000" b="1" baseline="0" dirty="0">
                <a:solidFill>
                  <a:schemeClr val="bg1"/>
                </a:solidFill>
              </a:rPr>
              <a:t> 30 Day Rx Drug Misuse Among Arizona Youth (2014)</a:t>
            </a:r>
            <a:endParaRPr lang="en-US" sz="20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503352981305587"/>
          <c:y val="5.2508146554657756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5827869867509196E-2"/>
          <c:y val="0.17184300732060884"/>
          <c:w val="0.90804919791008964"/>
          <c:h val="0.71454412051875882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Sheet4!$G$3:$G$17</c:f>
              <c:strCache>
                <c:ptCount val="15"/>
                <c:pt idx="0">
                  <c:v>Greenlee</c:v>
                </c:pt>
                <c:pt idx="1">
                  <c:v>Pinal</c:v>
                </c:pt>
                <c:pt idx="2">
                  <c:v>Mohave</c:v>
                </c:pt>
                <c:pt idx="3">
                  <c:v>Pima</c:v>
                </c:pt>
                <c:pt idx="4">
                  <c:v>Gila</c:v>
                </c:pt>
                <c:pt idx="5">
                  <c:v>Cochise</c:v>
                </c:pt>
                <c:pt idx="6">
                  <c:v>Apache</c:v>
                </c:pt>
                <c:pt idx="7">
                  <c:v>Santa Cruz</c:v>
                </c:pt>
                <c:pt idx="8">
                  <c:v>Coconino</c:v>
                </c:pt>
                <c:pt idx="9">
                  <c:v>Maricopa</c:v>
                </c:pt>
                <c:pt idx="10">
                  <c:v>La Paz</c:v>
                </c:pt>
                <c:pt idx="11">
                  <c:v>Navajo</c:v>
                </c:pt>
                <c:pt idx="12">
                  <c:v>Yavapai</c:v>
                </c:pt>
                <c:pt idx="13">
                  <c:v>Yuma</c:v>
                </c:pt>
                <c:pt idx="14">
                  <c:v>Graham</c:v>
                </c:pt>
              </c:strCache>
            </c:strRef>
          </c:cat>
          <c:val>
            <c:numRef>
              <c:f>Sheet4!$K$3:$K$17</c:f>
              <c:numCache>
                <c:formatCode>0.0%</c:formatCode>
                <c:ptCount val="15"/>
                <c:pt idx="0">
                  <c:v>8.9430894308943118E-2</c:v>
                </c:pt>
                <c:pt idx="1">
                  <c:v>7.8257361839451423E-2</c:v>
                </c:pt>
                <c:pt idx="2">
                  <c:v>7.7393075356415528E-2</c:v>
                </c:pt>
                <c:pt idx="3">
                  <c:v>7.6406381192275413E-2</c:v>
                </c:pt>
                <c:pt idx="4">
                  <c:v>7.605633802816901E-2</c:v>
                </c:pt>
                <c:pt idx="5">
                  <c:v>7.0760233918128718E-2</c:v>
                </c:pt>
                <c:pt idx="6">
                  <c:v>6.8337129840546754E-2</c:v>
                </c:pt>
                <c:pt idx="7">
                  <c:v>6.3711911357340764E-2</c:v>
                </c:pt>
                <c:pt idx="8">
                  <c:v>6.3218390804597721E-2</c:v>
                </c:pt>
                <c:pt idx="9">
                  <c:v>6.1232816521247881E-2</c:v>
                </c:pt>
                <c:pt idx="10">
                  <c:v>6.0606060606060622E-2</c:v>
                </c:pt>
                <c:pt idx="11">
                  <c:v>5.6466302367941722E-2</c:v>
                </c:pt>
                <c:pt idx="12">
                  <c:v>5.5050774986638192E-2</c:v>
                </c:pt>
                <c:pt idx="13">
                  <c:v>5.2356020942408425E-2</c:v>
                </c:pt>
                <c:pt idx="14">
                  <c:v>1.8547140649149921E-2</c:v>
                </c:pt>
              </c:numCache>
            </c:numRef>
          </c:val>
        </c:ser>
        <c:gapWidth val="174"/>
        <c:overlap val="-27"/>
        <c:axId val="67918848"/>
        <c:axId val="67953408"/>
      </c:barChart>
      <c:lineChart>
        <c:grouping val="standard"/>
        <c:ser>
          <c:idx val="1"/>
          <c:order val="1"/>
          <c:tx>
            <c:v>Arizona</c:v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FF0000"/>
                </a:solidFill>
              </a:ln>
              <a:effectLst/>
            </c:spPr>
          </c:marker>
          <c:val>
            <c:numRef>
              <c:f>Sheet4!$K$18</c:f>
              <c:numCache>
                <c:formatCode>0.0%</c:formatCode>
                <c:ptCount val="1"/>
                <c:pt idx="0">
                  <c:v>6.2889654270392809E-2</c:v>
                </c:pt>
              </c:numCache>
            </c:numRef>
          </c:val>
        </c:ser>
        <c:marker val="1"/>
        <c:axId val="67918848"/>
        <c:axId val="67953408"/>
      </c:lineChart>
      <c:catAx>
        <c:axId val="67918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53408"/>
        <c:crosses val="autoZero"/>
        <c:auto val="1"/>
        <c:lblAlgn val="ctr"/>
        <c:lblOffset val="100"/>
      </c:catAx>
      <c:valAx>
        <c:axId val="67953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ysClr val="windowText" lastClr="000000"/>
                    </a:solidFill>
                  </a:rPr>
                  <a:t>Percentage of Youth Reporting Rx Drug Misuse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1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>
                <a:solidFill>
                  <a:schemeClr val="bg1"/>
                </a:solidFill>
                <a:latin typeface="+mj-lt"/>
              </a:defRPr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Rx Misuse and</a:t>
            </a:r>
            <a:r>
              <a:rPr lang="en-US" sz="2000" b="1" baseline="0" dirty="0" smtClean="0">
                <a:solidFill>
                  <a:schemeClr val="bg1"/>
                </a:solidFill>
                <a:latin typeface="+mj-lt"/>
              </a:rPr>
              <a:t> Abuse Among Arizona Adults </a:t>
            </a:r>
            <a:r>
              <a:rPr lang="en-US" sz="2000" b="1" baseline="0" dirty="0">
                <a:solidFill>
                  <a:schemeClr val="bg1"/>
                </a:solidFill>
                <a:latin typeface="+mj-lt"/>
              </a:rPr>
              <a:t>(2010)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2987355304025278"/>
          <c:y val="3.7554088080755776E-2"/>
        </c:manualLayout>
      </c:layout>
    </c:title>
    <c:plotArea>
      <c:layout>
        <c:manualLayout>
          <c:layoutTarget val="inner"/>
          <c:xMode val="edge"/>
          <c:yMode val="edge"/>
          <c:x val="0.10286278844207915"/>
          <c:y val="0.13531159699187553"/>
          <c:w val="0.88103201318290858"/>
          <c:h val="0.69614089335152673"/>
        </c:manualLayout>
      </c:layout>
      <c:barChart>
        <c:barDir val="col"/>
        <c:grouping val="clustered"/>
        <c:ser>
          <c:idx val="0"/>
          <c:order val="0"/>
          <c:tx>
            <c:strRef>
              <c:f>Sheet1!$C$105</c:f>
              <c:strCache>
                <c:ptCount val="1"/>
                <c:pt idx="0">
                  <c:v>Past 12 Months (but not past 30 days)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prstClr val="black"/>
              </a:solidFill>
            </a:ln>
          </c:spPr>
          <c:dLbls>
            <c:dLbl>
              <c:idx val="2"/>
              <c:layout>
                <c:manualLayout>
                  <c:x val="2.8510139788358231E-3"/>
                  <c:y val="0.23651029297947129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Sheet1!$B$106:$B$111</c:f>
              <c:strCache>
                <c:ptCount val="6"/>
                <c:pt idx="0">
                  <c:v>Apache, Coconino, 
Mohave, Navajo,
 &amp; Yavapai</c:v>
                </c:pt>
                <c:pt idx="1">
                  <c:v>Cochise, Graham, 
Greenlee, &amp; Santa Cruz</c:v>
                </c:pt>
                <c:pt idx="2">
                  <c:v>Gila &amp; Pinal</c:v>
                </c:pt>
                <c:pt idx="3">
                  <c:v>La Paz &amp; Yuma</c:v>
                </c:pt>
                <c:pt idx="4">
                  <c:v>Maricopa</c:v>
                </c:pt>
                <c:pt idx="5">
                  <c:v>Pima</c:v>
                </c:pt>
              </c:strCache>
            </c:strRef>
          </c:cat>
          <c:val>
            <c:numRef>
              <c:f>Sheet1!$C$106:$C$111</c:f>
              <c:numCache>
                <c:formatCode>0%</c:formatCode>
                <c:ptCount val="6"/>
                <c:pt idx="0">
                  <c:v>0.3900000000000004</c:v>
                </c:pt>
                <c:pt idx="1">
                  <c:v>0.13</c:v>
                </c:pt>
                <c:pt idx="2">
                  <c:v>0.25</c:v>
                </c:pt>
                <c:pt idx="3">
                  <c:v>0.29000000000000031</c:v>
                </c:pt>
                <c:pt idx="4">
                  <c:v>0.34</c:v>
                </c:pt>
                <c:pt idx="5">
                  <c:v>0.30000000000000032</c:v>
                </c:pt>
              </c:numCache>
            </c:numRef>
          </c:val>
        </c:ser>
        <c:ser>
          <c:idx val="1"/>
          <c:order val="1"/>
          <c:tx>
            <c:strRef>
              <c:f>Sheet1!$D$105</c:f>
              <c:strCache>
                <c:ptCount val="1"/>
                <c:pt idx="0">
                  <c:v>Past 30 Days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dLbls>
            <c:dLbl>
              <c:idx val="1"/>
              <c:layout>
                <c:manualLayout>
                  <c:x val="-1.4255069894179115E-3"/>
                  <c:y val="0.2402920036561154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Sheet1!$B$106:$B$111</c:f>
              <c:strCache>
                <c:ptCount val="6"/>
                <c:pt idx="0">
                  <c:v>Apache, Coconino, 
Mohave, Navajo,
 &amp; Yavapai</c:v>
                </c:pt>
                <c:pt idx="1">
                  <c:v>Cochise, Graham, 
Greenlee, &amp; Santa Cruz</c:v>
                </c:pt>
                <c:pt idx="2">
                  <c:v>Gila &amp; Pinal</c:v>
                </c:pt>
                <c:pt idx="3">
                  <c:v>La Paz &amp; Yuma</c:v>
                </c:pt>
                <c:pt idx="4">
                  <c:v>Maricopa</c:v>
                </c:pt>
                <c:pt idx="5">
                  <c:v>Pima</c:v>
                </c:pt>
              </c:strCache>
            </c:strRef>
          </c:cat>
          <c:val>
            <c:numRef>
              <c:f>Sheet1!$D$106:$D$111</c:f>
              <c:numCache>
                <c:formatCode>0%</c:formatCode>
                <c:ptCount val="6"/>
                <c:pt idx="0">
                  <c:v>0.13</c:v>
                </c:pt>
                <c:pt idx="1">
                  <c:v>0.26</c:v>
                </c:pt>
                <c:pt idx="2">
                  <c:v>0.05</c:v>
                </c:pt>
                <c:pt idx="3">
                  <c:v>0.24000000000000016</c:v>
                </c:pt>
                <c:pt idx="4">
                  <c:v>0.12000000000000002</c:v>
                </c:pt>
                <c:pt idx="5">
                  <c:v>0.15000000000000016</c:v>
                </c:pt>
              </c:numCache>
            </c:numRef>
          </c:val>
        </c:ser>
        <c:axId val="68466176"/>
        <c:axId val="68467712"/>
      </c:barChart>
      <c:catAx>
        <c:axId val="68466176"/>
        <c:scaling>
          <c:orientation val="minMax"/>
        </c:scaling>
        <c:axPos val="b"/>
        <c:numFmt formatCode="General" sourceLinked="0"/>
        <c:tickLblPos val="nextTo"/>
        <c:txPr>
          <a:bodyPr rot="0" vert="horz"/>
          <a:lstStyle/>
          <a:p>
            <a:pPr>
              <a:defRPr sz="1200" b="1"/>
            </a:pPr>
            <a:endParaRPr lang="en-US"/>
          </a:p>
        </c:txPr>
        <c:crossAx val="68467712"/>
        <c:crosses val="autoZero"/>
        <c:auto val="1"/>
        <c:lblAlgn val="ctr"/>
        <c:lblOffset val="100"/>
      </c:catAx>
      <c:valAx>
        <c:axId val="684677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Percent (%) of Reported Use</a:t>
                </a:r>
              </a:p>
            </c:rich>
          </c:tx>
          <c:layout>
            <c:manualLayout>
              <c:xMode val="edge"/>
              <c:yMode val="edge"/>
              <c:x val="1.5680576883597048E-2"/>
              <c:y val="0.36018105646046261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8466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201496087891724E-2"/>
          <c:y val="0.9632925519489135"/>
          <c:w val="0.8920177634354105"/>
          <c:h val="3.6466766609549645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Percentage of Arizona Prescribers Signed</a:t>
            </a:r>
            <a:r>
              <a:rPr lang="en-US" sz="2000" b="1" baseline="0" dirty="0">
                <a:solidFill>
                  <a:schemeClr val="bg1"/>
                </a:solidFill>
              </a:rPr>
              <a:t> Up to Use the CSPMP</a:t>
            </a:r>
            <a:endParaRPr lang="en-US" sz="2000" b="1" dirty="0">
              <a:solidFill>
                <a:schemeClr val="bg1"/>
              </a:solidFill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7.2896427645254447E-2"/>
          <c:y val="0.11327622847118297"/>
          <c:w val="0.91098064013234403"/>
          <c:h val="0.7833568257728172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Sheet1!$J$3:$J$17</c:f>
              <c:strCache>
                <c:ptCount val="15"/>
                <c:pt idx="0">
                  <c:v>GREENLEE</c:v>
                </c:pt>
                <c:pt idx="1">
                  <c:v>GRAHAM</c:v>
                </c:pt>
                <c:pt idx="2">
                  <c:v>PINAL</c:v>
                </c:pt>
                <c:pt idx="3">
                  <c:v>YAVAPAI</c:v>
                </c:pt>
                <c:pt idx="4">
                  <c:v>COCHISE</c:v>
                </c:pt>
                <c:pt idx="5">
                  <c:v>MOHAVE</c:v>
                </c:pt>
                <c:pt idx="6">
                  <c:v>NAVAJO</c:v>
                </c:pt>
                <c:pt idx="7">
                  <c:v>GILA</c:v>
                </c:pt>
                <c:pt idx="8">
                  <c:v>PIMA</c:v>
                </c:pt>
                <c:pt idx="9">
                  <c:v>COCONINO</c:v>
                </c:pt>
                <c:pt idx="10">
                  <c:v>MARICOPA</c:v>
                </c:pt>
                <c:pt idx="11">
                  <c:v>SANTA CRUZ</c:v>
                </c:pt>
                <c:pt idx="12">
                  <c:v>LA PAZ</c:v>
                </c:pt>
                <c:pt idx="13">
                  <c:v>APACHE</c:v>
                </c:pt>
                <c:pt idx="14">
                  <c:v>YUMA</c:v>
                </c:pt>
              </c:strCache>
            </c:strRef>
          </c:cat>
          <c:val>
            <c:numRef>
              <c:f>Sheet1!$K$3:$K$17</c:f>
              <c:numCache>
                <c:formatCode>General</c:formatCode>
                <c:ptCount val="15"/>
                <c:pt idx="0">
                  <c:v>81.25</c:v>
                </c:pt>
                <c:pt idx="1">
                  <c:v>49.37</c:v>
                </c:pt>
                <c:pt idx="2">
                  <c:v>44.02</c:v>
                </c:pt>
                <c:pt idx="3">
                  <c:v>41.54</c:v>
                </c:pt>
                <c:pt idx="4">
                  <c:v>37.840000000000003</c:v>
                </c:pt>
                <c:pt idx="5">
                  <c:v>36.78</c:v>
                </c:pt>
                <c:pt idx="6">
                  <c:v>35.47</c:v>
                </c:pt>
                <c:pt idx="7">
                  <c:v>34.480000000000004</c:v>
                </c:pt>
                <c:pt idx="8">
                  <c:v>31.69</c:v>
                </c:pt>
                <c:pt idx="9">
                  <c:v>31.19</c:v>
                </c:pt>
                <c:pt idx="10">
                  <c:v>29.79</c:v>
                </c:pt>
                <c:pt idx="11">
                  <c:v>23.88</c:v>
                </c:pt>
                <c:pt idx="12">
                  <c:v>20</c:v>
                </c:pt>
                <c:pt idx="13">
                  <c:v>14.97</c:v>
                </c:pt>
                <c:pt idx="14">
                  <c:v>14.93</c:v>
                </c:pt>
              </c:numCache>
            </c:numRef>
          </c:val>
        </c:ser>
        <c:gapWidth val="219"/>
        <c:overlap val="-27"/>
        <c:axId val="68376064"/>
        <c:axId val="68377600"/>
      </c:barChart>
      <c:lineChart>
        <c:grouping val="standard"/>
        <c:ser>
          <c:idx val="1"/>
          <c:order val="1"/>
          <c:tx>
            <c:v>Arizona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rgbClr val="FF0000"/>
                </a:solidFill>
              </a:ln>
              <a:effectLst/>
            </c:spPr>
          </c:marker>
          <c:val>
            <c:numRef>
              <c:f>Sheet1!$K$18</c:f>
              <c:numCache>
                <c:formatCode>0.00</c:formatCode>
                <c:ptCount val="1"/>
                <c:pt idx="0">
                  <c:v>32.450000000000003</c:v>
                </c:pt>
              </c:numCache>
            </c:numRef>
          </c:val>
        </c:ser>
        <c:marker val="1"/>
        <c:axId val="68376064"/>
        <c:axId val="68377600"/>
      </c:lineChart>
      <c:catAx>
        <c:axId val="683760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77600"/>
        <c:crosses val="autoZero"/>
        <c:auto val="1"/>
        <c:lblAlgn val="ctr"/>
        <c:lblOffset val="100"/>
      </c:catAx>
      <c:valAx>
        <c:axId val="6837760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Percent Signed Up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7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chemeClr val="bg1"/>
                </a:solidFill>
                <a:effectLst/>
              </a:rPr>
              <a:t>Reasons Past 30 Day Arizona Youth Rx Misusers Gave for Using (2014)</a:t>
            </a:r>
            <a:endParaRPr lang="en-US" sz="2000" dirty="0">
              <a:solidFill>
                <a:schemeClr val="bg1"/>
              </a:solidFill>
              <a:effectLst/>
            </a:endParaRPr>
          </a:p>
        </c:rich>
      </c:tx>
      <c:layout>
        <c:manualLayout>
          <c:xMode val="edge"/>
          <c:yMode val="edge"/>
          <c:x val="0.15593656866839936"/>
          <c:y val="1.6156352786048545E-2"/>
        </c:manualLayout>
      </c:layout>
    </c:title>
    <c:plotArea>
      <c:layout>
        <c:manualLayout>
          <c:layoutTarget val="inner"/>
          <c:xMode val="edge"/>
          <c:yMode val="edge"/>
          <c:x val="8.3405532600926729E-2"/>
          <c:y val="0.14573348251456469"/>
          <c:w val="0.90050142665445032"/>
          <c:h val="0.62247405919458698"/>
        </c:manualLayout>
      </c:layout>
      <c:barChart>
        <c:barDir val="col"/>
        <c:grouping val="clustered"/>
        <c:ser>
          <c:idx val="2"/>
          <c:order val="0"/>
          <c:tx>
            <c:strRef>
              <c:f>USE!$D$1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USE!$B$2:$B$16</c:f>
              <c:strCache>
                <c:ptCount val="15"/>
                <c:pt idx="0">
                  <c:v>Have fun</c:v>
                </c:pt>
                <c:pt idx="1">
                  <c:v>Get high</c:v>
                </c:pt>
                <c:pt idx="2">
                  <c:v>Deal with 
stress</c:v>
                </c:pt>
                <c:pt idx="3">
                  <c:v>Keep from
 feeling sad</c:v>
                </c:pt>
                <c:pt idx="4">
                  <c:v>Stop boredom</c:v>
                </c:pt>
                <c:pt idx="5">
                  <c:v>Other</c:v>
                </c:pt>
                <c:pt idx="6">
                  <c:v>Something 
new</c:v>
                </c:pt>
                <c:pt idx="7">
                  <c:v>To focus</c:v>
                </c:pt>
                <c:pt idx="8">
                  <c:v>Feel normal</c:v>
                </c:pt>
                <c:pt idx="9">
                  <c:v>Because I 
needed it</c:v>
                </c:pt>
                <c:pt idx="10">
                  <c:v>Lose weight</c:v>
                </c:pt>
                <c:pt idx="11">
                  <c:v>Fit in</c:v>
                </c:pt>
                <c:pt idx="12">
                  <c:v>Get back at 
parents</c:v>
                </c:pt>
                <c:pt idx="13">
                  <c:v>Be more 
grown up</c:v>
                </c:pt>
                <c:pt idx="14">
                  <c:v>Be like a 
famous person</c:v>
                </c:pt>
              </c:strCache>
            </c:strRef>
          </c:cat>
          <c:val>
            <c:numRef>
              <c:f>USE!$D$2:$D$16</c:f>
              <c:numCache>
                <c:formatCode>General</c:formatCode>
                <c:ptCount val="15"/>
                <c:pt idx="0">
                  <c:v>44.4</c:v>
                </c:pt>
                <c:pt idx="1">
                  <c:v>41.4</c:v>
                </c:pt>
                <c:pt idx="2">
                  <c:v>39.9</c:v>
                </c:pt>
                <c:pt idx="3">
                  <c:v>33.800000000000004</c:v>
                </c:pt>
                <c:pt idx="4">
                  <c:v>23.9</c:v>
                </c:pt>
                <c:pt idx="5">
                  <c:v>23.5</c:v>
                </c:pt>
                <c:pt idx="6">
                  <c:v>21</c:v>
                </c:pt>
                <c:pt idx="7">
                  <c:v>20.3</c:v>
                </c:pt>
                <c:pt idx="8">
                  <c:v>13.9</c:v>
                </c:pt>
                <c:pt idx="9">
                  <c:v>12</c:v>
                </c:pt>
                <c:pt idx="10">
                  <c:v>8.9</c:v>
                </c:pt>
                <c:pt idx="11">
                  <c:v>8.7000000000000011</c:v>
                </c:pt>
                <c:pt idx="12">
                  <c:v>4.0999999999999996</c:v>
                </c:pt>
                <c:pt idx="13">
                  <c:v>2.9</c:v>
                </c:pt>
                <c:pt idx="14">
                  <c:v>1.5</c:v>
                </c:pt>
              </c:numCache>
            </c:numRef>
          </c:val>
        </c:ser>
        <c:axId val="68747264"/>
        <c:axId val="68748800"/>
      </c:barChart>
      <c:catAx>
        <c:axId val="68747264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1100" b="1"/>
            </a:pPr>
            <a:endParaRPr lang="en-US"/>
          </a:p>
        </c:txPr>
        <c:crossAx val="68748800"/>
        <c:crosses val="autoZero"/>
        <c:auto val="1"/>
        <c:lblAlgn val="ctr"/>
        <c:lblOffset val="100"/>
      </c:catAx>
      <c:valAx>
        <c:axId val="68748800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(%) Youth Reporting Reasons</a:t>
                </a:r>
              </a:p>
            </c:rich>
          </c:tx>
          <c:layout>
            <c:manualLayout>
              <c:xMode val="edge"/>
              <c:yMode val="edge"/>
              <c:x val="1.3274586000147507E-3"/>
              <c:y val="0.2766272913874556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874726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</a:rPr>
              <a:t>Prescribers</a:t>
            </a:r>
            <a:r>
              <a:rPr lang="en-US" sz="2000" b="1" baseline="0" dirty="0">
                <a:solidFill>
                  <a:schemeClr val="bg1"/>
                </a:solidFill>
              </a:rPr>
              <a:t> Signed up for the CSPMP</a:t>
            </a:r>
            <a:endParaRPr lang="en-US" sz="2000" b="1" dirty="0">
              <a:solidFill>
                <a:schemeClr val="bg1"/>
              </a:solidFill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9788921156553222E-2"/>
          <c:y val="0.17992118371363316"/>
          <c:w val="0.89408814662104541"/>
          <c:h val="0.61191756825263932"/>
        </c:manualLayout>
      </c:layout>
      <c:barChart>
        <c:barDir val="col"/>
        <c:grouping val="clustered"/>
        <c:ser>
          <c:idx val="0"/>
          <c:order val="0"/>
          <c:tx>
            <c:strRef>
              <c:f>Sheet2!$C$1</c:f>
              <c:strCache>
                <c:ptCount val="1"/>
                <c:pt idx="0">
                  <c:v>Pilot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Sheet2!$B$2:$B$6</c:f>
              <c:strCache>
                <c:ptCount val="5"/>
                <c:pt idx="0">
                  <c:v>CSPMP % Signed Up (pre)</c:v>
                </c:pt>
                <c:pt idx="1">
                  <c:v>CSPMP % Signed Up (post)</c:v>
                </c:pt>
                <c:pt idx="2">
                  <c:v>CSPMP % Signed Up Increase (pilot)</c:v>
                </c:pt>
                <c:pt idx="3">
                  <c:v>CSPMP % Signed Up Current</c:v>
                </c:pt>
                <c:pt idx="4">
                  <c:v>CSPMP % Signed Up Increase (current)</c:v>
                </c:pt>
              </c:strCache>
            </c:strRef>
          </c:cat>
          <c:val>
            <c:numRef>
              <c:f>Sheet2!$C$2:$C$6</c:f>
              <c:numCache>
                <c:formatCode>0.00</c:formatCode>
                <c:ptCount val="5"/>
                <c:pt idx="0">
                  <c:v>18.589743589743573</c:v>
                </c:pt>
                <c:pt idx="1">
                  <c:v>33.903133903133913</c:v>
                </c:pt>
                <c:pt idx="2">
                  <c:v>82.375478927203005</c:v>
                </c:pt>
                <c:pt idx="3">
                  <c:v>43.120000000000012</c:v>
                </c:pt>
                <c:pt idx="4">
                  <c:v>131.95586206896542</c:v>
                </c:pt>
              </c:numCache>
            </c:numRef>
          </c:val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Non-Pilot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Sheet2!$B$2:$B$6</c:f>
              <c:strCache>
                <c:ptCount val="5"/>
                <c:pt idx="0">
                  <c:v>CSPMP % Signed Up (pre)</c:v>
                </c:pt>
                <c:pt idx="1">
                  <c:v>CSPMP % Signed Up (post)</c:v>
                </c:pt>
                <c:pt idx="2">
                  <c:v>CSPMP % Signed Up Increase (pilot)</c:v>
                </c:pt>
                <c:pt idx="3">
                  <c:v>CSPMP % Signed Up Current</c:v>
                </c:pt>
                <c:pt idx="4">
                  <c:v>CSPMP % Signed Up Increase (current)</c:v>
                </c:pt>
              </c:strCache>
            </c:strRef>
          </c:cat>
          <c:val>
            <c:numRef>
              <c:f>Sheet2!$D$2:$D$6</c:f>
              <c:numCache>
                <c:formatCode>0.00</c:formatCode>
                <c:ptCount val="5"/>
                <c:pt idx="0">
                  <c:v>14.934133298552242</c:v>
                </c:pt>
                <c:pt idx="1">
                  <c:v>22.551193426372773</c:v>
                </c:pt>
                <c:pt idx="2">
                  <c:v>51.004366812227076</c:v>
                </c:pt>
                <c:pt idx="3">
                  <c:v>29.52</c:v>
                </c:pt>
                <c:pt idx="4">
                  <c:v>97.667982532751012</c:v>
                </c:pt>
              </c:numCache>
            </c:numRef>
          </c:val>
        </c:ser>
        <c:gapWidth val="219"/>
        <c:overlap val="-27"/>
        <c:axId val="68770816"/>
        <c:axId val="68780800"/>
      </c:barChart>
      <c:catAx>
        <c:axId val="68770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80800"/>
        <c:crosses val="autoZero"/>
        <c:auto val="1"/>
        <c:lblAlgn val="ctr"/>
        <c:lblOffset val="100"/>
      </c:catAx>
      <c:valAx>
        <c:axId val="68780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ysClr val="windowText" lastClr="000000"/>
                    </a:solidFill>
                  </a:rPr>
                  <a:t>% Prescribers Signed Up </a:t>
                </a:r>
              </a:p>
            </c:rich>
          </c:tx>
          <c:layout>
            <c:manualLayout>
              <c:xMode val="edge"/>
              <c:yMode val="edge"/>
              <c:x val="1.3961051289044022E-2"/>
              <c:y val="0.35694217488679431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7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858863867631766E-2"/>
          <c:y val="0.95380269022356212"/>
          <c:w val="0.88637683782095955"/>
          <c:h val="3.408004518690166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title>
      <c:tx>
        <c:rich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r>
              <a:rPr lang="en-US" sz="2000" dirty="0">
                <a:solidFill>
                  <a:schemeClr val="bg1"/>
                </a:solidFill>
              </a:rPr>
              <a:t>Arizona </a:t>
            </a:r>
            <a:r>
              <a:rPr lang="en-US" sz="2000" dirty="0" smtClean="0">
                <a:solidFill>
                  <a:schemeClr val="bg1"/>
                </a:solidFill>
              </a:rPr>
              <a:t>CSPMP </a:t>
            </a:r>
            <a:r>
              <a:rPr lang="en-US" sz="2000" dirty="0">
                <a:solidFill>
                  <a:schemeClr val="bg1"/>
                </a:solidFill>
              </a:rPr>
              <a:t>Queries</a:t>
            </a:r>
          </a:p>
        </c:rich>
      </c:tx>
      <c:layout>
        <c:manualLayout>
          <c:xMode val="edge"/>
          <c:yMode val="edge"/>
          <c:x val="0.41166456353001624"/>
          <c:y val="1.4146074368888571E-2"/>
        </c:manualLayout>
      </c:layout>
    </c:title>
    <c:plotArea>
      <c:layout>
        <c:manualLayout>
          <c:layoutTarget val="inner"/>
          <c:xMode val="edge"/>
          <c:yMode val="edge"/>
          <c:x val="0.14250393341625728"/>
          <c:y val="0.11125020268348969"/>
          <c:w val="0.83844791056974655"/>
          <c:h val="0.81378976514811463"/>
        </c:manualLayout>
      </c:layout>
      <c:lineChart>
        <c:grouping val="standard"/>
        <c:ser>
          <c:idx val="0"/>
          <c:order val="0"/>
          <c:marker>
            <c:symbol val="circle"/>
            <c:size val="9"/>
          </c:marker>
          <c:cat>
            <c:numRef>
              <c:f>'Tables (Additional) (2)'!$F$3:$J$3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'Tables (Additional) (2)'!$F$4:$J$4</c:f>
              <c:numCache>
                <c:formatCode>#,##0</c:formatCode>
                <c:ptCount val="5"/>
                <c:pt idx="0">
                  <c:v>162841</c:v>
                </c:pt>
                <c:pt idx="1">
                  <c:v>434150</c:v>
                </c:pt>
                <c:pt idx="2">
                  <c:v>657691</c:v>
                </c:pt>
                <c:pt idx="3">
                  <c:v>1017129</c:v>
                </c:pt>
                <c:pt idx="4">
                  <c:v>1856412</c:v>
                </c:pt>
              </c:numCache>
            </c:numRef>
          </c:val>
        </c:ser>
        <c:marker val="1"/>
        <c:axId val="68890624"/>
        <c:axId val="68893696"/>
      </c:lineChart>
      <c:catAx>
        <c:axId val="68890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68893696"/>
        <c:crosses val="autoZero"/>
        <c:auto val="1"/>
        <c:lblAlgn val="ctr"/>
        <c:lblOffset val="100"/>
      </c:catAx>
      <c:valAx>
        <c:axId val="68893696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Queries Run</a:t>
                </a:r>
              </a:p>
            </c:rich>
          </c:tx>
          <c:layout>
            <c:manualLayout>
              <c:xMode val="edge"/>
              <c:yMode val="edge"/>
              <c:x val="8.2216429514035648E-3"/>
              <c:y val="0.44876980868110677"/>
            </c:manualLayout>
          </c:layout>
        </c:title>
        <c:numFmt formatCode="#,##0" sourceLinked="1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68890624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Pilot CSPMP Queries</a:t>
            </a:r>
          </a:p>
        </c:rich>
      </c:tx>
      <c:layout>
        <c:manualLayout>
          <c:xMode val="edge"/>
          <c:yMode val="edge"/>
          <c:x val="0.39554157644883936"/>
          <c:y val="1.4146031802571912E-2"/>
        </c:manualLayout>
      </c:layout>
    </c:title>
    <c:plotArea>
      <c:layout>
        <c:manualLayout>
          <c:layoutTarget val="inner"/>
          <c:xMode val="edge"/>
          <c:yMode val="edge"/>
          <c:x val="0.11318956263459097"/>
          <c:y val="0.11125016458489305"/>
          <c:w val="0.86629657400962545"/>
          <c:h val="0.81378976514811463"/>
        </c:manualLayout>
      </c:layout>
      <c:lineChart>
        <c:grouping val="standard"/>
        <c:ser>
          <c:idx val="0"/>
          <c:order val="0"/>
          <c:tx>
            <c:strRef>
              <c:f>'Queries Data'!$D$30</c:f>
              <c:strCache>
                <c:ptCount val="1"/>
                <c:pt idx="0">
                  <c:v>All Pilot Sites</c:v>
                </c:pt>
              </c:strCache>
            </c:strRef>
          </c:tx>
          <c:marker>
            <c:symbol val="circle"/>
            <c:size val="9"/>
          </c:marker>
          <c:cat>
            <c:strRef>
              <c:f>'Queries Data'!$E$26:$N$26</c:f>
              <c:strCache>
                <c:ptCount val="10"/>
                <c:pt idx="0">
                  <c:v>Q1 2012</c:v>
                </c:pt>
                <c:pt idx="1">
                  <c:v>Q2 2012</c:v>
                </c:pt>
                <c:pt idx="2">
                  <c:v>Q3 2012</c:v>
                </c:pt>
                <c:pt idx="3">
                  <c:v>Q4 2012</c:v>
                </c:pt>
                <c:pt idx="4">
                  <c:v>Q1 2013</c:v>
                </c:pt>
                <c:pt idx="5">
                  <c:v>Q2 2013</c:v>
                </c:pt>
                <c:pt idx="6">
                  <c:v>Q3 2013</c:v>
                </c:pt>
                <c:pt idx="7">
                  <c:v>Q4 2013</c:v>
                </c:pt>
                <c:pt idx="8">
                  <c:v>Q1 2014</c:v>
                </c:pt>
                <c:pt idx="9">
                  <c:v>Q2 2014</c:v>
                </c:pt>
              </c:strCache>
            </c:strRef>
          </c:cat>
          <c:val>
            <c:numRef>
              <c:f>'Queries Data'!$E$30:$N$30</c:f>
              <c:numCache>
                <c:formatCode>General</c:formatCode>
                <c:ptCount val="10"/>
                <c:pt idx="0">
                  <c:v>8257</c:v>
                </c:pt>
                <c:pt idx="1">
                  <c:v>10315</c:v>
                </c:pt>
                <c:pt idx="2">
                  <c:v>10685</c:v>
                </c:pt>
                <c:pt idx="3">
                  <c:v>10236</c:v>
                </c:pt>
                <c:pt idx="4">
                  <c:v>12192</c:v>
                </c:pt>
                <c:pt idx="5">
                  <c:v>13553</c:v>
                </c:pt>
                <c:pt idx="6">
                  <c:v>17054</c:v>
                </c:pt>
                <c:pt idx="7">
                  <c:v>16008</c:v>
                </c:pt>
                <c:pt idx="8">
                  <c:v>18842</c:v>
                </c:pt>
                <c:pt idx="9">
                  <c:v>22350</c:v>
                </c:pt>
              </c:numCache>
            </c:numRef>
          </c:val>
        </c:ser>
        <c:marker val="1"/>
        <c:axId val="79633792"/>
        <c:axId val="79656064"/>
      </c:lineChart>
      <c:catAx>
        <c:axId val="796337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9656064"/>
        <c:crosses val="autoZero"/>
        <c:auto val="1"/>
        <c:lblAlgn val="ctr"/>
        <c:lblOffset val="100"/>
      </c:catAx>
      <c:valAx>
        <c:axId val="7965606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Queries</a:t>
                </a:r>
              </a:p>
            </c:rich>
          </c:tx>
          <c:layout>
            <c:manualLayout>
              <c:xMode val="edge"/>
              <c:yMode val="edge"/>
              <c:x val="8.2216567334246846E-3"/>
              <c:y val="0.45280882009646756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963379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600" dirty="0">
                <a:solidFill>
                  <a:schemeClr val="bg1"/>
                </a:solidFill>
              </a:rPr>
              <a:t>Rate of Controlled Substance Prescriptions in </a:t>
            </a:r>
            <a:r>
              <a:rPr lang="en-US" sz="1600" dirty="0" smtClean="0">
                <a:solidFill>
                  <a:schemeClr val="bg1"/>
                </a:solidFill>
              </a:rPr>
              <a:t>Arizona</a:t>
            </a:r>
          </a:p>
          <a:p>
            <a:pPr>
              <a:defRPr sz="1600">
                <a:solidFill>
                  <a:schemeClr val="bg1"/>
                </a:solidFill>
              </a:defRPr>
            </a:pPr>
            <a:r>
              <a:rPr lang="en-US" sz="1000" dirty="0" smtClean="0">
                <a:solidFill>
                  <a:schemeClr val="bg1"/>
                </a:solidFill>
              </a:rPr>
              <a:t>Noted</a:t>
            </a:r>
            <a:r>
              <a:rPr lang="en-US" sz="1000" baseline="0" dirty="0" smtClean="0">
                <a:solidFill>
                  <a:schemeClr val="bg1"/>
                </a:solidFill>
              </a:rPr>
              <a:t> Decreases are Between 2012-2013</a:t>
            </a:r>
            <a:endParaRPr lang="en-US" sz="1000" dirty="0">
              <a:solidFill>
                <a:schemeClr val="bg1"/>
              </a:solidFill>
            </a:endParaRPr>
          </a:p>
        </c:rich>
      </c:tx>
    </c:title>
    <c:plotArea>
      <c:layout>
        <c:manualLayout>
          <c:layoutTarget val="inner"/>
          <c:xMode val="edge"/>
          <c:yMode val="edge"/>
          <c:x val="0.12049433347935928"/>
          <c:y val="8.4978891439599441E-2"/>
          <c:w val="0.86339206435659699"/>
          <c:h val="0.78347680284661836"/>
        </c:manualLayout>
      </c:layout>
      <c:lineChart>
        <c:grouping val="standard"/>
        <c:ser>
          <c:idx val="0"/>
          <c:order val="0"/>
          <c:tx>
            <c:strRef>
              <c:f>'Tables (RATES) (RESIDENTS)'!$B$4</c:f>
              <c:strCache>
                <c:ptCount val="1"/>
                <c:pt idx="0">
                  <c:v>Oxycodone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(RESIDENTS)'!$D$3:$H$3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(RESIDENTS)'!$C$3:$H$3</c15:sqref>
                  </c15:fullRef>
                </c:ext>
              </c:extLst>
            </c:numRef>
          </c:cat>
          <c:val>
            <c:numRef>
              <c:f>'Tables (RATES) (RESIDENTS)'!$D$4:$H$4</c:f>
              <c:numCache>
                <c:formatCode>#,##0</c:formatCode>
                <c:ptCount val="5"/>
                <c:pt idx="0">
                  <c:v>25550.34447793724</c:v>
                </c:pt>
                <c:pt idx="1">
                  <c:v>28094.856443592063</c:v>
                </c:pt>
                <c:pt idx="2">
                  <c:v>31171.318966328661</c:v>
                </c:pt>
                <c:pt idx="3">
                  <c:v>32101.369294904605</c:v>
                </c:pt>
                <c:pt idx="4">
                  <c:v>30332.253769685114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(RESIDENTS)'!$C$4:$H$4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'Tables (RATES) (RESIDENTS)'!$B$5</c:f>
              <c:strCache>
                <c:ptCount val="1"/>
                <c:pt idx="0">
                  <c:v>Hydrocodone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(RESIDENTS)'!$D$3:$H$3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(RESIDENTS)'!$C$3:$H$3</c15:sqref>
                  </c15:fullRef>
                </c:ext>
              </c:extLst>
            </c:numRef>
          </c:cat>
          <c:val>
            <c:numRef>
              <c:f>'Tables (RATES) (RESIDENTS)'!$D$5:$H$5</c:f>
              <c:numCache>
                <c:formatCode>#,##0</c:formatCode>
                <c:ptCount val="5"/>
                <c:pt idx="0">
                  <c:v>33353.866670467083</c:v>
                </c:pt>
                <c:pt idx="1">
                  <c:v>33617.182182087425</c:v>
                </c:pt>
                <c:pt idx="2">
                  <c:v>34937.865961456802</c:v>
                </c:pt>
                <c:pt idx="3">
                  <c:v>33208.012732376097</c:v>
                </c:pt>
                <c:pt idx="4">
                  <c:v>30282.033850505013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(RESIDENTS)'!$C$5:$H$5</c15:sqref>
                  </c15:fullRef>
                </c:ext>
              </c:extLst>
            </c:numRef>
          </c:val>
        </c:ser>
        <c:ser>
          <c:idx val="2"/>
          <c:order val="2"/>
          <c:tx>
            <c:strRef>
              <c:f>'Tables (RATES) (RESIDENTS)'!$B$6</c:f>
              <c:strCache>
                <c:ptCount val="1"/>
                <c:pt idx="0">
                  <c:v>Other Rx Pain Relievers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(RESIDENTS)'!$D$3:$H$3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(RESIDENTS)'!$C$3:$H$3</c15:sqref>
                  </c15:fullRef>
                </c:ext>
              </c:extLst>
            </c:numRef>
          </c:cat>
          <c:val>
            <c:numRef>
              <c:f>'Tables (RATES) (RESIDENTS)'!$D$6:$H$6</c:f>
              <c:numCache>
                <c:formatCode>#,##0</c:formatCode>
                <c:ptCount val="5"/>
                <c:pt idx="0">
                  <c:v>16246.711153710752</c:v>
                </c:pt>
                <c:pt idx="1">
                  <c:v>15919.137887148927</c:v>
                </c:pt>
                <c:pt idx="2">
                  <c:v>14358.627549595554</c:v>
                </c:pt>
                <c:pt idx="3">
                  <c:v>14646.237238049895</c:v>
                </c:pt>
                <c:pt idx="4">
                  <c:v>14312.692161468463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(RESIDENTS)'!$C$6:$H$6</c15:sqref>
                  </c15:fullRef>
                </c:ext>
              </c:extLst>
            </c:numRef>
          </c:val>
        </c:ser>
        <c:ser>
          <c:idx val="3"/>
          <c:order val="3"/>
          <c:tx>
            <c:strRef>
              <c:f>'Tables (RATES) (RESIDENTS)'!$B$9</c:f>
              <c:strCache>
                <c:ptCount val="1"/>
                <c:pt idx="0">
                  <c:v>Benzodiazepine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(RESIDENTS)'!$D$3:$H$3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(RESIDENTS)'!$C$3:$H$3</c15:sqref>
                  </c15:fullRef>
                </c:ext>
              </c:extLst>
            </c:numRef>
          </c:cat>
          <c:val>
            <c:numRef>
              <c:f>'Tables (RATES) (RESIDENTS)'!$D$9:$H$9</c:f>
              <c:numCache>
                <c:formatCode>#,##0</c:formatCode>
                <c:ptCount val="5"/>
                <c:pt idx="0">
                  <c:v>34567.870537789488</c:v>
                </c:pt>
                <c:pt idx="1">
                  <c:v>36868.847501500684</c:v>
                </c:pt>
                <c:pt idx="2">
                  <c:v>38447.321586945873</c:v>
                </c:pt>
                <c:pt idx="3">
                  <c:v>38146.468315894104</c:v>
                </c:pt>
                <c:pt idx="4">
                  <c:v>35728.638604090112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(RESIDENTS)'!$C$9:$H$9</c15:sqref>
                  </c15:fullRef>
                </c:ext>
              </c:extLst>
            </c:numRef>
          </c:val>
        </c:ser>
        <c:ser>
          <c:idx val="4"/>
          <c:order val="4"/>
          <c:tx>
            <c:strRef>
              <c:f>'Tables (RATES) (RESIDENTS)'!$B$10</c:f>
              <c:strCache>
                <c:ptCount val="1"/>
                <c:pt idx="0">
                  <c:v>Carisoprodol</c:v>
                </c:pt>
              </c:strCache>
            </c:strRef>
          </c:tx>
          <c:marker>
            <c:symbol val="circle"/>
            <c:size val="9"/>
          </c:marker>
          <c:cat>
            <c:numRef>
              <c:f>'Tables (RATES) (RESIDENTS)'!$D$3:$H$3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(RESIDENTS)'!$C$3:$H$3</c15:sqref>
                  </c15:fullRef>
                </c:ext>
              </c:extLst>
            </c:numRef>
          </c:cat>
          <c:val>
            <c:numRef>
              <c:f>'Tables (RATES) (RESIDENTS)'!$D$10:$H$10</c:f>
              <c:numCache>
                <c:formatCode>#,##0</c:formatCode>
                <c:ptCount val="5"/>
                <c:pt idx="0">
                  <c:v>4533.6577428773371</c:v>
                </c:pt>
                <c:pt idx="1">
                  <c:v>4909.0451417760623</c:v>
                </c:pt>
                <c:pt idx="2">
                  <c:v>5598.1521480145502</c:v>
                </c:pt>
                <c:pt idx="3">
                  <c:v>5443.3204889632798</c:v>
                </c:pt>
                <c:pt idx="4">
                  <c:v>4557.3399033042733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'Tables (RATES) (RESIDENTS)'!$C$10:$H$10</c15:sqref>
                  </c15:fullRef>
                </c:ext>
              </c:extLst>
            </c:numRef>
          </c:val>
        </c:ser>
        <c:marker val="1"/>
        <c:axId val="80079488"/>
        <c:axId val="79827328"/>
      </c:lineChart>
      <c:catAx>
        <c:axId val="80079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  <c:crossAx val="79827328"/>
        <c:crosses val="autoZero"/>
        <c:auto val="1"/>
        <c:lblAlgn val="ctr"/>
        <c:lblOffset val="100"/>
      </c:catAx>
      <c:valAx>
        <c:axId val="7982732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r>
                  <a:rPr lang="en-US" sz="1100" dirty="0">
                    <a:solidFill>
                      <a:schemeClr val="tx1"/>
                    </a:solidFill>
                  </a:rPr>
                  <a:t>Prescriptions Dispensed per 100,000 People</a:t>
                </a:r>
              </a:p>
            </c:rich>
          </c:tx>
          <c:layout>
            <c:manualLayout>
              <c:xMode val="edge"/>
              <c:yMode val="edge"/>
              <c:x val="6.7479722556305364E-3"/>
              <c:y val="0.2891809047175915"/>
            </c:manualLayout>
          </c:layout>
        </c:title>
        <c:numFmt formatCode="#,##0" sourceLinked="1"/>
        <c:majorTickMark val="none"/>
        <c:tickLblPos val="nextTo"/>
        <c:txPr>
          <a:bodyPr/>
          <a:lstStyle/>
          <a:p>
            <a:pPr>
              <a:defRPr sz="1100" b="1">
                <a:solidFill>
                  <a:schemeClr val="tx1"/>
                </a:solidFill>
              </a:defRPr>
            </a:pPr>
            <a:endParaRPr lang="en-US"/>
          </a:p>
        </c:txPr>
        <c:crossAx val="80079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05430796785614"/>
          <c:y val="0.94891343550169172"/>
          <c:w val="0.86398927507626666"/>
          <c:h val="3.8968455039223679E-2"/>
        </c:manualLayout>
      </c:layout>
      <c:txPr>
        <a:bodyPr/>
        <a:lstStyle/>
        <a:p>
          <a:pPr>
            <a:defRPr sz="1100" b="1"/>
          </a:pPr>
          <a:endParaRPr lang="en-US"/>
        </a:p>
      </c:txPr>
    </c:legend>
    <c:plotVisOnly val="1"/>
    <c:dispBlanksAs val="gap"/>
  </c:chart>
  <c:externalData r:id="rId2"/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2F6EF-35DB-48B9-B2E6-D2058A9E22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8F5F9C-EA35-4585-9F20-6A34F691D94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Attitudes &amp; Awareness</a:t>
          </a:r>
          <a:endParaRPr lang="en-US" b="1" dirty="0">
            <a:solidFill>
              <a:schemeClr val="tx1"/>
            </a:solidFill>
          </a:endParaRPr>
        </a:p>
      </dgm:t>
    </dgm:pt>
    <dgm:pt modelId="{2050C490-DACA-49CC-87B8-BBFEB967AA60}" type="parTrans" cxnId="{148CEFFE-241F-41E7-964C-C270135E5F87}">
      <dgm:prSet/>
      <dgm:spPr/>
      <dgm:t>
        <a:bodyPr/>
        <a:lstStyle/>
        <a:p>
          <a:endParaRPr lang="en-US"/>
        </a:p>
      </dgm:t>
    </dgm:pt>
    <dgm:pt modelId="{2838A2E9-0C57-473C-BED9-B379D808A064}" type="sibTrans" cxnId="{148CEFFE-241F-41E7-964C-C270135E5F87}">
      <dgm:prSet/>
      <dgm:spPr/>
      <dgm:t>
        <a:bodyPr/>
        <a:lstStyle/>
        <a:p>
          <a:endParaRPr lang="en-US"/>
        </a:p>
      </dgm:t>
    </dgm:pt>
    <dgm:pt modelId="{88679BFB-2666-4E92-9AB2-3D6284BCF88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Use of the PDMP</a:t>
          </a:r>
          <a:endParaRPr lang="en-US" b="1" dirty="0">
            <a:solidFill>
              <a:schemeClr val="tx1"/>
            </a:solidFill>
          </a:endParaRPr>
        </a:p>
      </dgm:t>
    </dgm:pt>
    <dgm:pt modelId="{97E3D8C8-BEF0-4D92-8DCB-FEA0C2B90A01}" type="parTrans" cxnId="{448EA11C-F035-4A0B-A611-18BF8E67B1BC}">
      <dgm:prSet/>
      <dgm:spPr/>
      <dgm:t>
        <a:bodyPr/>
        <a:lstStyle/>
        <a:p>
          <a:endParaRPr lang="en-US"/>
        </a:p>
      </dgm:t>
    </dgm:pt>
    <dgm:pt modelId="{1596505B-B8B7-4722-ACBA-C3232FE4F5F4}" type="sibTrans" cxnId="{448EA11C-F035-4A0B-A611-18BF8E67B1BC}">
      <dgm:prSet/>
      <dgm:spPr/>
      <dgm:t>
        <a:bodyPr/>
        <a:lstStyle/>
        <a:p>
          <a:endParaRPr lang="en-US"/>
        </a:p>
      </dgm:t>
    </dgm:pt>
    <dgm:pt modelId="{13BF0775-9A48-4DA8-8F88-A61EC1F0A60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Scripts &amp; Pills Dispensed</a:t>
          </a:r>
          <a:endParaRPr lang="en-US" b="1" dirty="0">
            <a:solidFill>
              <a:schemeClr val="tx1"/>
            </a:solidFill>
          </a:endParaRPr>
        </a:p>
      </dgm:t>
    </dgm:pt>
    <dgm:pt modelId="{77EE3EF6-108C-4D46-BC81-5ED813842BCE}" type="parTrans" cxnId="{24E1083D-2B10-436F-AB7C-4DBC0FFE25BA}">
      <dgm:prSet/>
      <dgm:spPr/>
      <dgm:t>
        <a:bodyPr/>
        <a:lstStyle/>
        <a:p>
          <a:endParaRPr lang="en-US"/>
        </a:p>
      </dgm:t>
    </dgm:pt>
    <dgm:pt modelId="{D92897DD-A256-4626-B1D2-09958E9FB7A7}" type="sibTrans" cxnId="{24E1083D-2B10-436F-AB7C-4DBC0FFE25BA}">
      <dgm:prSet/>
      <dgm:spPr/>
      <dgm:t>
        <a:bodyPr/>
        <a:lstStyle/>
        <a:p>
          <a:endParaRPr lang="en-US"/>
        </a:p>
      </dgm:t>
    </dgm:pt>
    <dgm:pt modelId="{DD4534F2-4324-414B-B7E9-B21508C49735}" type="pres">
      <dgm:prSet presAssocID="{2712F6EF-35DB-48B9-B2E6-D2058A9E228E}" presName="CompostProcess" presStyleCnt="0">
        <dgm:presLayoutVars>
          <dgm:dir/>
          <dgm:resizeHandles val="exact"/>
        </dgm:presLayoutVars>
      </dgm:prSet>
      <dgm:spPr/>
    </dgm:pt>
    <dgm:pt modelId="{45E43093-EA51-4277-B8E1-AA8BA65F419A}" type="pres">
      <dgm:prSet presAssocID="{2712F6EF-35DB-48B9-B2E6-D2058A9E228E}" presName="arrow" presStyleLbl="bgShp" presStyleIdx="0" presStyleCnt="1" custLinFactNeighborX="384"/>
      <dgm:spPr/>
    </dgm:pt>
    <dgm:pt modelId="{B425C837-321B-4F05-BB50-78C01419974F}" type="pres">
      <dgm:prSet presAssocID="{2712F6EF-35DB-48B9-B2E6-D2058A9E228E}" presName="linearProcess" presStyleCnt="0"/>
      <dgm:spPr/>
    </dgm:pt>
    <dgm:pt modelId="{049FD0FF-B038-48A7-A8BD-6F61AE676607}" type="pres">
      <dgm:prSet presAssocID="{458F5F9C-EA35-4585-9F20-6A34F691D94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BA24-7E04-4495-8F3A-393F3FE45199}" type="pres">
      <dgm:prSet presAssocID="{2838A2E9-0C57-473C-BED9-B379D808A064}" presName="sibTrans" presStyleCnt="0"/>
      <dgm:spPr/>
    </dgm:pt>
    <dgm:pt modelId="{2B9CEB48-502B-49C5-BAD0-7EEC8CD43490}" type="pres">
      <dgm:prSet presAssocID="{88679BFB-2666-4E92-9AB2-3D6284BCF8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BCA79-6EFF-46D9-AA9C-A353E1564E38}" type="pres">
      <dgm:prSet presAssocID="{1596505B-B8B7-4722-ACBA-C3232FE4F5F4}" presName="sibTrans" presStyleCnt="0"/>
      <dgm:spPr/>
    </dgm:pt>
    <dgm:pt modelId="{52447059-3ECC-4039-8BFF-437969B89AD1}" type="pres">
      <dgm:prSet presAssocID="{13BF0775-9A48-4DA8-8F88-A61EC1F0A60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1083D-2B10-436F-AB7C-4DBC0FFE25BA}" srcId="{2712F6EF-35DB-48B9-B2E6-D2058A9E228E}" destId="{13BF0775-9A48-4DA8-8F88-A61EC1F0A609}" srcOrd="2" destOrd="0" parTransId="{77EE3EF6-108C-4D46-BC81-5ED813842BCE}" sibTransId="{D92897DD-A256-4626-B1D2-09958E9FB7A7}"/>
    <dgm:cxn modelId="{7AF4E9E4-0688-47ED-B2DB-F92A7B153718}" type="presOf" srcId="{13BF0775-9A48-4DA8-8F88-A61EC1F0A609}" destId="{52447059-3ECC-4039-8BFF-437969B89AD1}" srcOrd="0" destOrd="0" presId="urn:microsoft.com/office/officeart/2005/8/layout/hProcess9"/>
    <dgm:cxn modelId="{406F6A12-2C53-4C4C-B067-30C07C48EB4C}" type="presOf" srcId="{88679BFB-2666-4E92-9AB2-3D6284BCF880}" destId="{2B9CEB48-502B-49C5-BAD0-7EEC8CD43490}" srcOrd="0" destOrd="0" presId="urn:microsoft.com/office/officeart/2005/8/layout/hProcess9"/>
    <dgm:cxn modelId="{148CEFFE-241F-41E7-964C-C270135E5F87}" srcId="{2712F6EF-35DB-48B9-B2E6-D2058A9E228E}" destId="{458F5F9C-EA35-4585-9F20-6A34F691D94C}" srcOrd="0" destOrd="0" parTransId="{2050C490-DACA-49CC-87B8-BBFEB967AA60}" sibTransId="{2838A2E9-0C57-473C-BED9-B379D808A064}"/>
    <dgm:cxn modelId="{448EA11C-F035-4A0B-A611-18BF8E67B1BC}" srcId="{2712F6EF-35DB-48B9-B2E6-D2058A9E228E}" destId="{88679BFB-2666-4E92-9AB2-3D6284BCF880}" srcOrd="1" destOrd="0" parTransId="{97E3D8C8-BEF0-4D92-8DCB-FEA0C2B90A01}" sibTransId="{1596505B-B8B7-4722-ACBA-C3232FE4F5F4}"/>
    <dgm:cxn modelId="{103E270D-E63A-443A-B1FB-2003987567F7}" type="presOf" srcId="{2712F6EF-35DB-48B9-B2E6-D2058A9E228E}" destId="{DD4534F2-4324-414B-B7E9-B21508C49735}" srcOrd="0" destOrd="0" presId="urn:microsoft.com/office/officeart/2005/8/layout/hProcess9"/>
    <dgm:cxn modelId="{80FEFD5D-252F-4775-B128-37CDE60DF897}" type="presOf" srcId="{458F5F9C-EA35-4585-9F20-6A34F691D94C}" destId="{049FD0FF-B038-48A7-A8BD-6F61AE676607}" srcOrd="0" destOrd="0" presId="urn:microsoft.com/office/officeart/2005/8/layout/hProcess9"/>
    <dgm:cxn modelId="{37AE4397-103F-4F3A-9E43-5689A782F69A}" type="presParOf" srcId="{DD4534F2-4324-414B-B7E9-B21508C49735}" destId="{45E43093-EA51-4277-B8E1-AA8BA65F419A}" srcOrd="0" destOrd="0" presId="urn:microsoft.com/office/officeart/2005/8/layout/hProcess9"/>
    <dgm:cxn modelId="{56F078B4-8BF5-4244-B860-A524E3FF268D}" type="presParOf" srcId="{DD4534F2-4324-414B-B7E9-B21508C49735}" destId="{B425C837-321B-4F05-BB50-78C01419974F}" srcOrd="1" destOrd="0" presId="urn:microsoft.com/office/officeart/2005/8/layout/hProcess9"/>
    <dgm:cxn modelId="{949E5974-2EDE-4F95-B454-41590F2B5857}" type="presParOf" srcId="{B425C837-321B-4F05-BB50-78C01419974F}" destId="{049FD0FF-B038-48A7-A8BD-6F61AE676607}" srcOrd="0" destOrd="0" presId="urn:microsoft.com/office/officeart/2005/8/layout/hProcess9"/>
    <dgm:cxn modelId="{9CDFD4AB-EDB8-4DD6-82C4-9AE15B309290}" type="presParOf" srcId="{B425C837-321B-4F05-BB50-78C01419974F}" destId="{1699BA24-7E04-4495-8F3A-393F3FE45199}" srcOrd="1" destOrd="0" presId="urn:microsoft.com/office/officeart/2005/8/layout/hProcess9"/>
    <dgm:cxn modelId="{30167BFE-CAF8-406C-8359-B2EB732A0CD0}" type="presParOf" srcId="{B425C837-321B-4F05-BB50-78C01419974F}" destId="{2B9CEB48-502B-49C5-BAD0-7EEC8CD43490}" srcOrd="2" destOrd="0" presId="urn:microsoft.com/office/officeart/2005/8/layout/hProcess9"/>
    <dgm:cxn modelId="{4DFBD2B4-5286-4625-A4E1-D73DD804644F}" type="presParOf" srcId="{B425C837-321B-4F05-BB50-78C01419974F}" destId="{372BCA79-6EFF-46D9-AA9C-A353E1564E38}" srcOrd="3" destOrd="0" presId="urn:microsoft.com/office/officeart/2005/8/layout/hProcess9"/>
    <dgm:cxn modelId="{9A8ACB33-D49A-4156-9F03-9F8C7E00F132}" type="presParOf" srcId="{B425C837-321B-4F05-BB50-78C01419974F}" destId="{52447059-3ECC-4039-8BFF-437969B89AD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2F6EF-35DB-48B9-B2E6-D2058A9E22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58F5F9C-EA35-4585-9F20-6A34F691D94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Attitudes &amp; Beliefs</a:t>
          </a:r>
          <a:endParaRPr lang="en-US" b="1" dirty="0">
            <a:solidFill>
              <a:schemeClr val="tx1"/>
            </a:solidFill>
          </a:endParaRPr>
        </a:p>
      </dgm:t>
    </dgm:pt>
    <dgm:pt modelId="{2050C490-DACA-49CC-87B8-BBFEB967AA60}" type="parTrans" cxnId="{148CEFFE-241F-41E7-964C-C270135E5F87}">
      <dgm:prSet/>
      <dgm:spPr/>
      <dgm:t>
        <a:bodyPr/>
        <a:lstStyle/>
        <a:p>
          <a:endParaRPr lang="en-US"/>
        </a:p>
      </dgm:t>
    </dgm:pt>
    <dgm:pt modelId="{2838A2E9-0C57-473C-BED9-B379D808A064}" type="sibTrans" cxnId="{148CEFFE-241F-41E7-964C-C270135E5F87}">
      <dgm:prSet/>
      <dgm:spPr/>
      <dgm:t>
        <a:bodyPr/>
        <a:lstStyle/>
        <a:p>
          <a:endParaRPr lang="en-US"/>
        </a:p>
      </dgm:t>
    </dgm:pt>
    <dgm:pt modelId="{88679BFB-2666-4E92-9AB2-3D6284BCF88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Antecedent Behavior</a:t>
          </a:r>
          <a:endParaRPr lang="en-US" b="1" dirty="0">
            <a:solidFill>
              <a:schemeClr val="tx1"/>
            </a:solidFill>
          </a:endParaRPr>
        </a:p>
      </dgm:t>
    </dgm:pt>
    <dgm:pt modelId="{97E3D8C8-BEF0-4D92-8DCB-FEA0C2B90A01}" type="parTrans" cxnId="{448EA11C-F035-4A0B-A611-18BF8E67B1BC}">
      <dgm:prSet/>
      <dgm:spPr/>
      <dgm:t>
        <a:bodyPr/>
        <a:lstStyle/>
        <a:p>
          <a:endParaRPr lang="en-US"/>
        </a:p>
      </dgm:t>
    </dgm:pt>
    <dgm:pt modelId="{1596505B-B8B7-4722-ACBA-C3232FE4F5F4}" type="sibTrans" cxnId="{448EA11C-F035-4A0B-A611-18BF8E67B1BC}">
      <dgm:prSet/>
      <dgm:spPr/>
      <dgm:t>
        <a:bodyPr/>
        <a:lstStyle/>
        <a:p>
          <a:endParaRPr lang="en-US"/>
        </a:p>
      </dgm:t>
    </dgm:pt>
    <dgm:pt modelId="{DD4534F2-4324-414B-B7E9-B21508C49735}" type="pres">
      <dgm:prSet presAssocID="{2712F6EF-35DB-48B9-B2E6-D2058A9E228E}" presName="CompostProcess" presStyleCnt="0">
        <dgm:presLayoutVars>
          <dgm:dir/>
          <dgm:resizeHandles val="exact"/>
        </dgm:presLayoutVars>
      </dgm:prSet>
      <dgm:spPr/>
    </dgm:pt>
    <dgm:pt modelId="{45E43093-EA51-4277-B8E1-AA8BA65F419A}" type="pres">
      <dgm:prSet presAssocID="{2712F6EF-35DB-48B9-B2E6-D2058A9E228E}" presName="arrow" presStyleLbl="bgShp" presStyleIdx="0" presStyleCnt="1" custLinFactNeighborX="384"/>
      <dgm:spPr/>
    </dgm:pt>
    <dgm:pt modelId="{B425C837-321B-4F05-BB50-78C01419974F}" type="pres">
      <dgm:prSet presAssocID="{2712F6EF-35DB-48B9-B2E6-D2058A9E228E}" presName="linearProcess" presStyleCnt="0"/>
      <dgm:spPr/>
    </dgm:pt>
    <dgm:pt modelId="{049FD0FF-B038-48A7-A8BD-6F61AE676607}" type="pres">
      <dgm:prSet presAssocID="{458F5F9C-EA35-4585-9F20-6A34F691D94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BA24-7E04-4495-8F3A-393F3FE45199}" type="pres">
      <dgm:prSet presAssocID="{2838A2E9-0C57-473C-BED9-B379D808A064}" presName="sibTrans" presStyleCnt="0"/>
      <dgm:spPr/>
    </dgm:pt>
    <dgm:pt modelId="{2B9CEB48-502B-49C5-BAD0-7EEC8CD43490}" type="pres">
      <dgm:prSet presAssocID="{88679BFB-2666-4E92-9AB2-3D6284BCF88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79260-AB34-4A7D-9076-46BE5681D476}" type="presOf" srcId="{2712F6EF-35DB-48B9-B2E6-D2058A9E228E}" destId="{DD4534F2-4324-414B-B7E9-B21508C49735}" srcOrd="0" destOrd="0" presId="urn:microsoft.com/office/officeart/2005/8/layout/hProcess9"/>
    <dgm:cxn modelId="{148CEFFE-241F-41E7-964C-C270135E5F87}" srcId="{2712F6EF-35DB-48B9-B2E6-D2058A9E228E}" destId="{458F5F9C-EA35-4585-9F20-6A34F691D94C}" srcOrd="0" destOrd="0" parTransId="{2050C490-DACA-49CC-87B8-BBFEB967AA60}" sibTransId="{2838A2E9-0C57-473C-BED9-B379D808A064}"/>
    <dgm:cxn modelId="{CC324BDF-DD3F-45C9-A5DA-59418F1C7DCA}" type="presOf" srcId="{88679BFB-2666-4E92-9AB2-3D6284BCF880}" destId="{2B9CEB48-502B-49C5-BAD0-7EEC8CD43490}" srcOrd="0" destOrd="0" presId="urn:microsoft.com/office/officeart/2005/8/layout/hProcess9"/>
    <dgm:cxn modelId="{448EA11C-F035-4A0B-A611-18BF8E67B1BC}" srcId="{2712F6EF-35DB-48B9-B2E6-D2058A9E228E}" destId="{88679BFB-2666-4E92-9AB2-3D6284BCF880}" srcOrd="1" destOrd="0" parTransId="{97E3D8C8-BEF0-4D92-8DCB-FEA0C2B90A01}" sibTransId="{1596505B-B8B7-4722-ACBA-C3232FE4F5F4}"/>
    <dgm:cxn modelId="{DF250AA5-0EC5-48EC-B990-8647429DC7CD}" type="presOf" srcId="{458F5F9C-EA35-4585-9F20-6A34F691D94C}" destId="{049FD0FF-B038-48A7-A8BD-6F61AE676607}" srcOrd="0" destOrd="0" presId="urn:microsoft.com/office/officeart/2005/8/layout/hProcess9"/>
    <dgm:cxn modelId="{F716F7E9-DBA4-45C6-B148-61BC3E3A688C}" type="presParOf" srcId="{DD4534F2-4324-414B-B7E9-B21508C49735}" destId="{45E43093-EA51-4277-B8E1-AA8BA65F419A}" srcOrd="0" destOrd="0" presId="urn:microsoft.com/office/officeart/2005/8/layout/hProcess9"/>
    <dgm:cxn modelId="{38741002-2796-47C8-917D-3CDECA8E84ED}" type="presParOf" srcId="{DD4534F2-4324-414B-B7E9-B21508C49735}" destId="{B425C837-321B-4F05-BB50-78C01419974F}" srcOrd="1" destOrd="0" presId="urn:microsoft.com/office/officeart/2005/8/layout/hProcess9"/>
    <dgm:cxn modelId="{E4582592-1B6D-4EF2-BEE7-46C0729EA363}" type="presParOf" srcId="{B425C837-321B-4F05-BB50-78C01419974F}" destId="{049FD0FF-B038-48A7-A8BD-6F61AE676607}" srcOrd="0" destOrd="0" presId="urn:microsoft.com/office/officeart/2005/8/layout/hProcess9"/>
    <dgm:cxn modelId="{B76B6B0A-DDA6-4AE3-B1E7-C0BEA49A3FC5}" type="presParOf" srcId="{B425C837-321B-4F05-BB50-78C01419974F}" destId="{1699BA24-7E04-4495-8F3A-393F3FE45199}" srcOrd="1" destOrd="0" presId="urn:microsoft.com/office/officeart/2005/8/layout/hProcess9"/>
    <dgm:cxn modelId="{D1858616-23EB-4B55-8D64-7A2DC0A2D37D}" type="presParOf" srcId="{B425C837-321B-4F05-BB50-78C01419974F}" destId="{2B9CEB48-502B-49C5-BAD0-7EEC8CD4349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43093-EA51-4277-B8E1-AA8BA65F419A}">
      <dsp:nvSpPr>
        <dsp:cNvPr id="0" name=""/>
        <dsp:cNvSpPr/>
      </dsp:nvSpPr>
      <dsp:spPr>
        <a:xfrm>
          <a:off x="172947" y="0"/>
          <a:ext cx="1878330" cy="106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FD0FF-B038-48A7-A8BD-6F61AE676607}">
      <dsp:nvSpPr>
        <dsp:cNvPr id="0" name=""/>
        <dsp:cNvSpPr/>
      </dsp:nvSpPr>
      <dsp:spPr>
        <a:xfrm>
          <a:off x="2373" y="320040"/>
          <a:ext cx="711279" cy="42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</a:rPr>
            <a:t>Attitudes &amp; Awareness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2373" y="320040"/>
        <a:ext cx="711279" cy="426720"/>
      </dsp:txXfrm>
    </dsp:sp>
    <dsp:sp modelId="{2B9CEB48-502B-49C5-BAD0-7EEC8CD43490}">
      <dsp:nvSpPr>
        <dsp:cNvPr id="0" name=""/>
        <dsp:cNvSpPr/>
      </dsp:nvSpPr>
      <dsp:spPr>
        <a:xfrm>
          <a:off x="749260" y="320040"/>
          <a:ext cx="711279" cy="42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</a:rPr>
            <a:t>Use of the PDMP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749260" y="320040"/>
        <a:ext cx="711279" cy="426720"/>
      </dsp:txXfrm>
    </dsp:sp>
    <dsp:sp modelId="{52447059-3ECC-4039-8BFF-437969B89AD1}">
      <dsp:nvSpPr>
        <dsp:cNvPr id="0" name=""/>
        <dsp:cNvSpPr/>
      </dsp:nvSpPr>
      <dsp:spPr>
        <a:xfrm>
          <a:off x="1496146" y="320040"/>
          <a:ext cx="711279" cy="42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</a:rPr>
            <a:t>Scripts &amp; Pills Dispensed</a:t>
          </a:r>
          <a:endParaRPr lang="en-US" sz="800" b="1" kern="1200" dirty="0">
            <a:solidFill>
              <a:schemeClr val="tx1"/>
            </a:solidFill>
          </a:endParaRPr>
        </a:p>
      </dsp:txBody>
      <dsp:txXfrm>
        <a:off x="1496146" y="320040"/>
        <a:ext cx="711279" cy="426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E43093-EA51-4277-B8E1-AA8BA65F419A}">
      <dsp:nvSpPr>
        <dsp:cNvPr id="0" name=""/>
        <dsp:cNvSpPr/>
      </dsp:nvSpPr>
      <dsp:spPr>
        <a:xfrm>
          <a:off x="178911" y="0"/>
          <a:ext cx="1943100" cy="1066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FD0FF-B038-48A7-A8BD-6F61AE676607}">
      <dsp:nvSpPr>
        <dsp:cNvPr id="0" name=""/>
        <dsp:cNvSpPr/>
      </dsp:nvSpPr>
      <dsp:spPr>
        <a:xfrm>
          <a:off x="329310" y="320040"/>
          <a:ext cx="785812" cy="42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Attitudes &amp; Beliefs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329310" y="320040"/>
        <a:ext cx="785812" cy="426720"/>
      </dsp:txXfrm>
    </dsp:sp>
    <dsp:sp modelId="{2B9CEB48-502B-49C5-BAD0-7EEC8CD43490}">
      <dsp:nvSpPr>
        <dsp:cNvPr id="0" name=""/>
        <dsp:cNvSpPr/>
      </dsp:nvSpPr>
      <dsp:spPr>
        <a:xfrm>
          <a:off x="1170877" y="320040"/>
          <a:ext cx="785812" cy="426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tx1"/>
              </a:solidFill>
            </a:rPr>
            <a:t>Antecedent Behavior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1170877" y="320040"/>
        <a:ext cx="785812" cy="426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0.06813</cdr:x>
      <cdr:y>0.43941</cdr:y>
    </cdr:from>
    <cdr:to>
      <cdr:x>0.99248</cdr:x>
      <cdr:y>0.44104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90345" y="2763274"/>
          <a:ext cx="8009194" cy="1025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0.83418</cdr:x>
      <cdr:y>0.39094</cdr:y>
    </cdr:from>
    <cdr:to>
      <cdr:x>0.9669</cdr:x>
      <cdr:y>0.46261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27939" y="2458474"/>
          <a:ext cx="1149976" cy="450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Arizona= 6.3%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0.87062</cdr:x>
      <cdr:y>0.30449</cdr:y>
    </cdr:from>
    <cdr:to>
      <cdr:x>1</cdr:x>
      <cdr:y>0.35235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43641" y="1914831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12.3%</a:t>
          </a:r>
          <a:r>
            <a:rPr lang="en-US" sz="1100" b="1" baseline="0" dirty="0">
              <a:solidFill>
                <a:schemeClr val="accent1"/>
              </a:solidFill>
            </a:rPr>
            <a:t> Decrease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0.87062</cdr:x>
      <cdr:y>0.45433</cdr:y>
    </cdr:from>
    <cdr:to>
      <cdr:x>1</cdr:x>
      <cdr:y>0.50219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543641" y="2857090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/>
              </a:solidFill>
            </a:rPr>
            <a:t>2.4%</a:t>
          </a:r>
          <a:r>
            <a:rPr lang="en-US" sz="1100" b="1" baseline="0" dirty="0">
              <a:solidFill>
                <a:schemeClr val="accent2"/>
              </a:solidFill>
            </a:rPr>
            <a:t> Decrease</a:t>
          </a:r>
          <a:endParaRPr lang="en-US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0.87062</cdr:x>
      <cdr:y>0.19537</cdr:y>
    </cdr:from>
    <cdr:to>
      <cdr:x>1</cdr:x>
      <cdr:y>0.24323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543641" y="1228622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3"/>
              </a:solidFill>
            </a:rPr>
            <a:t>10.0%</a:t>
          </a:r>
          <a:r>
            <a:rPr lang="en-US" sz="1100" b="1" baseline="0" dirty="0">
              <a:solidFill>
                <a:schemeClr val="accent3"/>
              </a:solidFill>
            </a:rPr>
            <a:t> Decrease</a:t>
          </a:r>
          <a:endParaRPr lang="en-US" sz="11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0.87062</cdr:x>
      <cdr:y>0.38267</cdr:y>
    </cdr:from>
    <cdr:to>
      <cdr:x>1</cdr:x>
      <cdr:y>0.43053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543641" y="2406445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4"/>
              </a:solidFill>
            </a:rPr>
            <a:t>7.3%</a:t>
          </a:r>
          <a:r>
            <a:rPr lang="en-US" sz="1100" b="1" baseline="0" dirty="0">
              <a:solidFill>
                <a:schemeClr val="accent4"/>
              </a:solidFill>
            </a:rPr>
            <a:t> Decrease</a:t>
          </a:r>
          <a:endParaRPr lang="en-US" sz="1100" b="1" dirty="0">
            <a:solidFill>
              <a:schemeClr val="accent4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0.23079</cdr:x>
      <cdr:y>0.44613</cdr:y>
    </cdr:from>
    <cdr:to>
      <cdr:x>0.34962</cdr:x>
      <cdr:y>0.47704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9732" y="2805484"/>
          <a:ext cx="1029623" cy="19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8.7%</a:t>
          </a:r>
          <a:r>
            <a:rPr lang="en-US" sz="1100" b="1" baseline="0" dirty="0">
              <a:solidFill>
                <a:schemeClr val="accent1"/>
              </a:solidFill>
            </a:rPr>
            <a:t> Increase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0.52187</cdr:x>
      <cdr:y>0.44254</cdr:y>
    </cdr:from>
    <cdr:to>
      <cdr:x>0.6407</cdr:x>
      <cdr:y>0.47345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21822" y="2782934"/>
          <a:ext cx="1029624" cy="19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6.9%</a:t>
          </a:r>
          <a:r>
            <a:rPr lang="en-US" sz="1100" b="1" baseline="0" dirty="0">
              <a:solidFill>
                <a:schemeClr val="accent1"/>
              </a:solidFill>
            </a:rPr>
            <a:t> Increase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0.81698</cdr:x>
      <cdr:y>0.44321</cdr:y>
    </cdr:from>
    <cdr:to>
      <cdr:x>0.93581</cdr:x>
      <cdr:y>0.47412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078902" y="2787157"/>
          <a:ext cx="1029623" cy="194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7.1%</a:t>
          </a:r>
          <a:r>
            <a:rPr lang="en-US" sz="1100" b="1" baseline="0" dirty="0">
              <a:solidFill>
                <a:schemeClr val="accent1"/>
              </a:solidFill>
            </a:rPr>
            <a:t> Increase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0.82539</cdr:x>
      <cdr:y>0.75446</cdr:y>
    </cdr:from>
    <cdr:to>
      <cdr:x>0.94534</cdr:x>
      <cdr:y>0.84573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1739" y="4744474"/>
          <a:ext cx="1039334" cy="573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20.25%</a:t>
          </a:r>
          <a:r>
            <a:rPr lang="en-US" sz="1100" b="1" baseline="0" dirty="0">
              <a:solidFill>
                <a:srgbClr val="FF0000"/>
              </a:solidFill>
            </a:rPr>
            <a:t> REDUCTION</a:t>
          </a:r>
        </a:p>
        <a:p xmlns:a="http://schemas.openxmlformats.org/drawingml/2006/main">
          <a:r>
            <a:rPr lang="en-US" sz="1100" b="1" baseline="0" dirty="0">
              <a:solidFill>
                <a:srgbClr val="FF0000"/>
              </a:solidFill>
            </a:rPr>
            <a:t>2012=-2014</a:t>
          </a:r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0.85407</cdr:x>
      <cdr:y>0.48327</cdr:y>
    </cdr:from>
    <cdr:to>
      <cdr:x>0.98643</cdr:x>
      <cdr:y>0.52036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00205" y="3039044"/>
          <a:ext cx="1146857" cy="233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36.8% Decrease</a:t>
          </a:r>
        </a:p>
      </cdr:txBody>
    </cdr:sp>
  </cdr:relSizeAnchor>
  <cdr:relSizeAnchor xmlns:cdr="http://schemas.openxmlformats.org/drawingml/2006/chartDrawing">
    <cdr:from>
      <cdr:x>0.85215</cdr:x>
      <cdr:y>0.38302</cdr:y>
    </cdr:from>
    <cdr:to>
      <cdr:x>0.98451</cdr:x>
      <cdr:y>0.42011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83570" y="2408630"/>
          <a:ext cx="1146857" cy="233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/>
              </a:solidFill>
            </a:rPr>
            <a:t>11.0% Decrease</a:t>
          </a:r>
        </a:p>
      </cdr:txBody>
    </cdr:sp>
  </cdr:relSizeAnchor>
  <cdr:relSizeAnchor xmlns:cdr="http://schemas.openxmlformats.org/drawingml/2006/chartDrawing">
    <cdr:from>
      <cdr:x>0.85328</cdr:x>
      <cdr:y>0.43405</cdr:y>
    </cdr:from>
    <cdr:to>
      <cdr:x>0.98564</cdr:x>
      <cdr:y>0.47114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393360" y="2729564"/>
          <a:ext cx="1146857" cy="233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4"/>
              </a:solidFill>
            </a:rPr>
            <a:t>19.2% Decrease</a:t>
          </a:r>
        </a:p>
      </cdr:txBody>
    </cdr:sp>
  </cdr:relSizeAnchor>
  <cdr:relSizeAnchor xmlns:cdr="http://schemas.openxmlformats.org/drawingml/2006/chartDrawing">
    <cdr:from>
      <cdr:x>0.85446</cdr:x>
      <cdr:y>0.57033</cdr:y>
    </cdr:from>
    <cdr:to>
      <cdr:x>0.98682</cdr:x>
      <cdr:y>0.60742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403602" y="3586574"/>
          <a:ext cx="1146857" cy="233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3"/>
              </a:solidFill>
            </a:rPr>
            <a:t>36.7% Decrease</a:t>
          </a:r>
        </a:p>
      </cdr:txBody>
    </cdr:sp>
  </cdr:relSizeAnchor>
  <cdr:relSizeAnchor xmlns:cdr="http://schemas.openxmlformats.org/drawingml/2006/chartDrawing">
    <cdr:from>
      <cdr:x>0.04983</cdr:x>
      <cdr:y>0.95929</cdr:y>
    </cdr:from>
    <cdr:to>
      <cdr:x>0.81224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31800" y="6623485"/>
          <a:ext cx="6606037" cy="256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 smtClean="0"/>
            <a:t>Note:  scale reduced for visibility; accurate depiction is out of </a:t>
          </a:r>
          <a:r>
            <a:rPr lang="en-US" sz="900" baseline="0" dirty="0" smtClean="0"/>
            <a:t>100</a:t>
          </a:r>
          <a:r>
            <a:rPr lang="en-US" sz="900" baseline="0" dirty="0"/>
            <a:t>%</a:t>
          </a:r>
          <a:endParaRPr lang="en-US" sz="9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0.87816</cdr:x>
      <cdr:y>0.4273</cdr:y>
    </cdr:from>
    <cdr:to>
      <cdr:x>0.99873</cdr:x>
      <cdr:y>0.50873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08939" y="2687074"/>
          <a:ext cx="1044700" cy="51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17.97% REDUCTION</a:t>
          </a:r>
        </a:p>
        <a:p xmlns:a="http://schemas.openxmlformats.org/drawingml/2006/main"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0.87816</cdr:x>
      <cdr:y>0.25765</cdr:y>
    </cdr:from>
    <cdr:to>
      <cdr:x>0.99873</cdr:x>
      <cdr:y>0.33908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08939" y="1620274"/>
          <a:ext cx="1044700" cy="512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8.21% REDUCTION</a:t>
          </a:r>
        </a:p>
        <a:p xmlns:a="http://schemas.openxmlformats.org/drawingml/2006/main"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0.86936</cdr:x>
      <cdr:y>0.43941</cdr:y>
    </cdr:from>
    <cdr:to>
      <cdr:x>0.9912</cdr:x>
      <cdr:y>0.51212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32739" y="2763274"/>
          <a:ext cx="1055704" cy="457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solidFill>
                <a:srgbClr val="FF0000"/>
              </a:solidFill>
            </a:rPr>
            <a:t>28.29% REDUCTION</a:t>
          </a:r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0.86936</cdr:x>
      <cdr:y>0.26977</cdr:y>
    </cdr:from>
    <cdr:to>
      <cdr:x>0.99121</cdr:x>
      <cdr:y>0.34248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532739" y="1696474"/>
          <a:ext cx="1055738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rgbClr val="FF0000"/>
              </a:solidFill>
            </a:rPr>
            <a:t>4.09</a:t>
          </a:r>
          <a:r>
            <a:rPr lang="en-US" sz="1100" b="1" dirty="0" smtClean="0">
              <a:solidFill>
                <a:srgbClr val="FF0000"/>
              </a:solidFill>
            </a:rPr>
            <a:t>% INCREASE</a:t>
          </a:r>
          <a:endParaRPr lang="en-US" sz="11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0.105</cdr:x>
      <cdr:y>0.63196</cdr:y>
    </cdr:from>
    <cdr:to>
      <cdr:x>0.97437</cdr:x>
      <cdr:y>0.63237</cdr:y>
    </cdr:to>
    <cdr:sp macro="" textlink="">
      <cdr:nvSpPr>
        <cdr:cNvPr id="2" name="Straight Connector 1"/>
        <cdr:cNvSpPr/>
      </cdr:nvSpPr>
      <cdr:spPr>
        <a:xfrm xmlns:a="http://schemas.openxmlformats.org/drawingml/2006/main">
          <a:off x="935420" y="4060571"/>
          <a:ext cx="7745359" cy="26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1">
              <a:lumMod val="50000"/>
            </a:schemeClr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ndar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ndar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ndar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ndar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ndar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ndar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ndar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ndar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ndar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0.10382</cdr:x>
      <cdr:y>0.32403</cdr:y>
    </cdr:from>
    <cdr:to>
      <cdr:x>0.97437</cdr:x>
      <cdr:y>0.32444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924910" y="2081999"/>
          <a:ext cx="7755870" cy="26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00B050"/>
          </a:solidFill>
          <a:prstDash val="sysDot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ndar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ndar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ndar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ndar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ndar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ndar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ndar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ndar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ndara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0.03323</cdr:x>
      <cdr:y>0.62705</cdr:y>
    </cdr:from>
    <cdr:to>
      <cdr:x>0.165</cdr:x>
      <cdr:y>0.66263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6076" y="4029040"/>
          <a:ext cx="1173951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ndara"/>
            </a:defRPr>
          </a:lvl1pPr>
          <a:lvl2pPr marL="457200" indent="0">
            <a:defRPr sz="1100">
              <a:latin typeface="Candara"/>
            </a:defRPr>
          </a:lvl2pPr>
          <a:lvl3pPr marL="914400" indent="0">
            <a:defRPr sz="1100">
              <a:latin typeface="Candara"/>
            </a:defRPr>
          </a:lvl3pPr>
          <a:lvl4pPr marL="1371600" indent="0">
            <a:defRPr sz="1100">
              <a:latin typeface="Candara"/>
            </a:defRPr>
          </a:lvl4pPr>
          <a:lvl5pPr marL="1828800" indent="0">
            <a:defRPr sz="1100">
              <a:latin typeface="Candara"/>
            </a:defRPr>
          </a:lvl5pPr>
          <a:lvl6pPr marL="2286000" indent="0">
            <a:defRPr sz="1100">
              <a:latin typeface="Candara"/>
            </a:defRPr>
          </a:lvl6pPr>
          <a:lvl7pPr marL="2743200" indent="0">
            <a:defRPr sz="1100">
              <a:latin typeface="Candara"/>
            </a:defRPr>
          </a:lvl7pPr>
          <a:lvl8pPr marL="3200400" indent="0">
            <a:defRPr sz="1100">
              <a:latin typeface="Candara"/>
            </a:defRPr>
          </a:lvl8pPr>
          <a:lvl9pPr marL="3657600" indent="0">
            <a:defRPr sz="1100">
              <a:latin typeface="Candara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1">
                  <a:lumMod val="50000"/>
                </a:schemeClr>
              </a:solidFill>
            </a:rPr>
            <a:t>Arizona 13%</a:t>
          </a:r>
          <a:endParaRPr lang="en-US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0.03362</cdr:x>
      <cdr:y>0.31707</cdr:y>
    </cdr:from>
    <cdr:to>
      <cdr:x>0.16539</cdr:x>
      <cdr:y>0.35265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9545" y="2037330"/>
          <a:ext cx="1173951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ndara"/>
            </a:defRPr>
          </a:lvl1pPr>
          <a:lvl2pPr marL="457200" indent="0">
            <a:defRPr sz="1100">
              <a:latin typeface="Candara"/>
            </a:defRPr>
          </a:lvl2pPr>
          <a:lvl3pPr marL="914400" indent="0">
            <a:defRPr sz="1100">
              <a:latin typeface="Candara"/>
            </a:defRPr>
          </a:lvl3pPr>
          <a:lvl4pPr marL="1371600" indent="0">
            <a:defRPr sz="1100">
              <a:latin typeface="Candara"/>
            </a:defRPr>
          </a:lvl4pPr>
          <a:lvl5pPr marL="1828800" indent="0">
            <a:defRPr sz="1100">
              <a:latin typeface="Candara"/>
            </a:defRPr>
          </a:lvl5pPr>
          <a:lvl6pPr marL="2286000" indent="0">
            <a:defRPr sz="1100">
              <a:latin typeface="Candara"/>
            </a:defRPr>
          </a:lvl6pPr>
          <a:lvl7pPr marL="2743200" indent="0">
            <a:defRPr sz="1100">
              <a:latin typeface="Candara"/>
            </a:defRPr>
          </a:lvl7pPr>
          <a:lvl8pPr marL="3200400" indent="0">
            <a:defRPr sz="1100">
              <a:latin typeface="Candara"/>
            </a:defRPr>
          </a:lvl8pPr>
          <a:lvl9pPr marL="3657600" indent="0">
            <a:defRPr sz="1100">
              <a:latin typeface="Candara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00B050"/>
              </a:solidFill>
            </a:rPr>
            <a:t>Arizona 33%</a:t>
          </a:r>
          <a:endParaRPr lang="en-US" sz="1200" b="1" dirty="0">
            <a:solidFill>
              <a:srgbClr val="00B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0.07683</cdr:x>
      <cdr:y>0.64332</cdr:y>
    </cdr:from>
    <cdr:to>
      <cdr:x>0.98936</cdr:x>
      <cdr:y>0.64495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665726" y="4045566"/>
          <a:ext cx="7906774" cy="1024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0.62766</cdr:x>
      <cdr:y>0.17752</cdr:y>
    </cdr:from>
    <cdr:to>
      <cdr:x>0.63121</cdr:x>
      <cdr:y>0.91857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438468" y="1116371"/>
          <a:ext cx="30726" cy="466008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0.29787</cdr:x>
      <cdr:y>0.14007</cdr:y>
    </cdr:from>
    <cdr:to>
      <cdr:x>0.4034</cdr:x>
      <cdr:y>0.18893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80967" y="880807"/>
          <a:ext cx="914400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ysClr val="windowText" lastClr="000000"/>
              </a:solidFill>
            </a:rPr>
            <a:t>Pilot Period</a:t>
          </a:r>
        </a:p>
      </cdr:txBody>
    </cdr:sp>
  </cdr:relSizeAnchor>
  <cdr:relSizeAnchor xmlns:cdr="http://schemas.openxmlformats.org/drawingml/2006/chartDrawing">
    <cdr:from>
      <cdr:x>0.76946</cdr:x>
      <cdr:y>0.14163</cdr:y>
    </cdr:from>
    <cdr:to>
      <cdr:x>0.87499</cdr:x>
      <cdr:y>0.19049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667090" y="890638"/>
          <a:ext cx="914400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ysClr val="windowText" lastClr="000000"/>
              </a:solidFill>
            </a:rPr>
            <a:t>Cumulative</a:t>
          </a:r>
          <a:endParaRPr lang="en-US" sz="12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0.6974</cdr:x>
      <cdr:y>0.21498</cdr:y>
    </cdr:from>
    <cdr:to>
      <cdr:x>0.86407</cdr:x>
      <cdr:y>0.34365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42742" y="1351934"/>
          <a:ext cx="1444113" cy="809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FF0000"/>
              </a:solidFill>
            </a:rPr>
            <a:t>82.51% INCREASE between</a:t>
          </a:r>
          <a:r>
            <a:rPr lang="en-US" sz="1100" b="1" baseline="0" dirty="0">
              <a:solidFill>
                <a:srgbClr val="FF0000"/>
              </a:solidFill>
            </a:rPr>
            <a:t> </a:t>
          </a:r>
          <a:r>
            <a:rPr lang="en-US" sz="1200" b="1" baseline="0" dirty="0">
              <a:solidFill>
                <a:srgbClr val="FF0000"/>
              </a:solidFill>
            </a:rPr>
            <a:t>2012-2013</a:t>
          </a:r>
          <a:endParaRPr lang="en-US" sz="1200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0.23344</cdr:x>
      <cdr:y>0.59695</cdr:y>
    </cdr:from>
    <cdr:to>
      <cdr:x>0.37108</cdr:x>
      <cdr:y>0.66306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2023837" y="3753887"/>
          <a:ext cx="1193280" cy="4157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tx2"/>
              </a:solidFill>
            </a:rPr>
            <a:t>134 Prescribers Made Queries</a:t>
          </a:r>
        </a:p>
      </cdr:txBody>
    </cdr:sp>
  </cdr:relSizeAnchor>
  <cdr:relSizeAnchor xmlns:cdr="http://schemas.openxmlformats.org/drawingml/2006/chartDrawing">
    <cdr:from>
      <cdr:x>0.33092</cdr:x>
      <cdr:y>0.10098</cdr:y>
    </cdr:from>
    <cdr:to>
      <cdr:x>0.33097</cdr:x>
      <cdr:y>0.9231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2867333" y="635000"/>
          <a:ext cx="409" cy="5169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0.41721</cdr:x>
      <cdr:y>0.10091</cdr:y>
    </cdr:from>
    <cdr:to>
      <cdr:x>0.41726</cdr:x>
      <cdr:y>0.92303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614993" y="634590"/>
          <a:ext cx="409" cy="5169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0.50232</cdr:x>
      <cdr:y>0.10254</cdr:y>
    </cdr:from>
    <cdr:to>
      <cdr:x>0.50236</cdr:x>
      <cdr:y>0.92466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4352413" y="644832"/>
          <a:ext cx="409" cy="516994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0.31792</cdr:x>
      <cdr:y>0.09765</cdr:y>
    </cdr:from>
    <cdr:to>
      <cdr:x>0.50903</cdr:x>
      <cdr:y>0.14635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754670" y="614106"/>
          <a:ext cx="1655906" cy="3062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Start of Yavapai Pilot</a:t>
          </a:r>
        </a:p>
      </cdr:txBody>
    </cdr:sp>
  </cdr:relSizeAnchor>
  <cdr:relSizeAnchor xmlns:cdr="http://schemas.openxmlformats.org/drawingml/2006/chartDrawing">
    <cdr:from>
      <cdr:x>0.40657</cdr:x>
      <cdr:y>0.13837</cdr:y>
    </cdr:from>
    <cdr:to>
      <cdr:x>0.59769</cdr:x>
      <cdr:y>0.18707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522816" y="870155"/>
          <a:ext cx="1655993" cy="3062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Start of Pinal Pilot</a:t>
          </a:r>
        </a:p>
      </cdr:txBody>
    </cdr:sp>
  </cdr:relSizeAnchor>
  <cdr:relSizeAnchor xmlns:cdr="http://schemas.openxmlformats.org/drawingml/2006/chartDrawing">
    <cdr:from>
      <cdr:x>0.49168</cdr:x>
      <cdr:y>0.18397</cdr:y>
    </cdr:from>
    <cdr:to>
      <cdr:x>0.73203</cdr:x>
      <cdr:y>0.23267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260236" y="1156929"/>
          <a:ext cx="2082555" cy="3062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Start of Graham/Greenlee Pilot</a:t>
          </a:r>
        </a:p>
      </cdr:txBody>
    </cdr:sp>
  </cdr:relSizeAnchor>
  <cdr:relSizeAnchor xmlns:cdr="http://schemas.openxmlformats.org/drawingml/2006/chartDrawing">
    <cdr:from>
      <cdr:x>0.59127</cdr:x>
      <cdr:y>0.47764</cdr:y>
    </cdr:from>
    <cdr:to>
      <cdr:x>0.76035</cdr:x>
      <cdr:y>0.55751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126170" y="3003590"/>
          <a:ext cx="1465872" cy="502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rgbClr val="FF0000"/>
              </a:solidFill>
            </a:rPr>
            <a:t>31.4% Increase</a:t>
          </a:r>
          <a:br>
            <a:rPr lang="en-US" sz="1100" b="1" dirty="0">
              <a:solidFill>
                <a:srgbClr val="FF0000"/>
              </a:solidFill>
            </a:rPr>
          </a:br>
          <a:r>
            <a:rPr lang="en-US" sz="1100" b="1" baseline="0" dirty="0">
              <a:solidFill>
                <a:srgbClr val="FF0000"/>
              </a:solidFill>
            </a:rPr>
            <a:t>(Pre to Post Quarter)</a:t>
          </a:r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0.77262</cdr:x>
      <cdr:y>0.10013</cdr:y>
    </cdr:from>
    <cdr:to>
      <cdr:x>0.95792</cdr:x>
      <cdr:y>0.18325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694539" y="629674"/>
          <a:ext cx="1605503" cy="5227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rgbClr val="FF0000"/>
              </a:solidFill>
            </a:rPr>
            <a:t>116.7% Increase</a:t>
          </a:r>
          <a:br>
            <a:rPr lang="en-US" sz="1100" b="1" dirty="0">
              <a:solidFill>
                <a:srgbClr val="FF0000"/>
              </a:solidFill>
            </a:rPr>
          </a:br>
          <a:r>
            <a:rPr lang="en-US" sz="1100" b="1" baseline="0" dirty="0">
              <a:solidFill>
                <a:srgbClr val="FF0000"/>
              </a:solidFill>
            </a:rPr>
            <a:t>(Pre to Current Quarter)</a:t>
          </a:r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0.60115</cdr:x>
      <cdr:y>0.55676</cdr:y>
    </cdr:from>
    <cdr:to>
      <cdr:x>0.73879</cdr:x>
      <cdr:y>0.62287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5211795" y="3501183"/>
          <a:ext cx="1193280" cy="4157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2"/>
              </a:solidFill>
            </a:rPr>
            <a:t>178 Prescribers Made Queries</a:t>
          </a:r>
        </a:p>
      </cdr:txBody>
    </cdr:sp>
  </cdr:relSizeAnchor>
  <cdr:relSizeAnchor xmlns:cdr="http://schemas.openxmlformats.org/drawingml/2006/chartDrawing">
    <cdr:from>
      <cdr:x>0.8078</cdr:x>
      <cdr:y>0.16072</cdr:y>
    </cdr:from>
    <cdr:to>
      <cdr:x>0.94544</cdr:x>
      <cdr:y>0.22683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999339" y="1010674"/>
          <a:ext cx="1192606" cy="4157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tx2"/>
              </a:solidFill>
            </a:rPr>
            <a:t>230 Prescribers Made Queries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0.87352</cdr:x>
      <cdr:y>0.19375</cdr:y>
    </cdr:from>
    <cdr:to>
      <cdr:x>1</cdr:x>
      <cdr:y>0.24098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8790" y="1218381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4"/>
              </a:solidFill>
            </a:rPr>
            <a:t>6.3%</a:t>
          </a:r>
          <a:r>
            <a:rPr lang="en-US" sz="1100" b="1" baseline="0" dirty="0">
              <a:solidFill>
                <a:schemeClr val="accent4"/>
              </a:solidFill>
            </a:rPr>
            <a:t> Decrease</a:t>
          </a:r>
          <a:endParaRPr lang="en-US" sz="11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0.87352</cdr:x>
      <cdr:y>0.28821</cdr:y>
    </cdr:from>
    <cdr:to>
      <cdr:x>1</cdr:x>
      <cdr:y>0.33544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568790" y="1812413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/>
              </a:solidFill>
            </a:rPr>
            <a:t>8.8%</a:t>
          </a:r>
          <a:r>
            <a:rPr lang="en-US" sz="1100" b="1" baseline="0" dirty="0">
              <a:solidFill>
                <a:schemeClr val="accent2"/>
              </a:solidFill>
            </a:rPr>
            <a:t> Decrease</a:t>
          </a:r>
          <a:endParaRPr lang="en-US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0.87352</cdr:x>
      <cdr:y>0.3501</cdr:y>
    </cdr:from>
    <cdr:to>
      <cdr:x>1</cdr:x>
      <cdr:y>0.39733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568790" y="2201606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5.5%</a:t>
          </a:r>
          <a:r>
            <a:rPr lang="en-US" sz="1100" b="1" baseline="0" dirty="0">
              <a:solidFill>
                <a:schemeClr val="accent1"/>
              </a:solidFill>
            </a:rPr>
            <a:t> Decrease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0.87352</cdr:x>
      <cdr:y>0.56182</cdr:y>
    </cdr:from>
    <cdr:to>
      <cdr:x>1</cdr:x>
      <cdr:y>0.60906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568790" y="3533058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3"/>
              </a:solidFill>
            </a:rPr>
            <a:t>2.3%</a:t>
          </a:r>
          <a:r>
            <a:rPr lang="en-US" sz="1100" b="1" baseline="0" dirty="0">
              <a:solidFill>
                <a:schemeClr val="accent3"/>
              </a:solidFill>
            </a:rPr>
            <a:t> Decrease</a:t>
          </a:r>
          <a:endParaRPr lang="en-US" sz="11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0.86525</cdr:x>
      <cdr:y>0.73772</cdr:y>
    </cdr:from>
    <cdr:to>
      <cdr:x>1</cdr:x>
      <cdr:y>0.78495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97098" y="4639187"/>
          <a:ext cx="1167579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5"/>
              </a:solidFill>
            </a:rPr>
            <a:t>16.3%</a:t>
          </a:r>
          <a:r>
            <a:rPr lang="en-US" sz="1100" b="1" baseline="0" dirty="0">
              <a:solidFill>
                <a:schemeClr val="accent5"/>
              </a:solidFill>
            </a:rPr>
            <a:t> Decrease</a:t>
          </a:r>
          <a:endParaRPr lang="en-US" sz="1100" b="1" dirty="0">
            <a:solidFill>
              <a:schemeClr val="accent5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0.87352</cdr:x>
      <cdr:y>0.20026</cdr:y>
    </cdr:from>
    <cdr:to>
      <cdr:x>1</cdr:x>
      <cdr:y>0.24749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568790" y="1259348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5.7%</a:t>
          </a:r>
          <a:r>
            <a:rPr lang="en-US" sz="1100" b="1" baseline="0" dirty="0">
              <a:solidFill>
                <a:schemeClr val="accent1"/>
              </a:solidFill>
            </a:rPr>
            <a:t> Decrease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0.87352</cdr:x>
      <cdr:y>0.32404</cdr:y>
    </cdr:from>
    <cdr:to>
      <cdr:x>1</cdr:x>
      <cdr:y>0.37127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68790" y="2037735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/>
              </a:solidFill>
            </a:rPr>
            <a:t>8.0%</a:t>
          </a:r>
          <a:r>
            <a:rPr lang="en-US" sz="1100" b="1" baseline="0" dirty="0">
              <a:solidFill>
                <a:schemeClr val="accent2"/>
              </a:solidFill>
            </a:rPr>
            <a:t> Decrease</a:t>
          </a:r>
          <a:endParaRPr lang="en-US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0.87352</cdr:x>
      <cdr:y>0.39244</cdr:y>
    </cdr:from>
    <cdr:to>
      <cdr:x>1</cdr:x>
      <cdr:y>0.43967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568790" y="2467897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4"/>
              </a:solidFill>
            </a:rPr>
            <a:t>5.7%</a:t>
          </a:r>
          <a:r>
            <a:rPr lang="en-US" sz="1100" b="1" baseline="0" dirty="0">
              <a:solidFill>
                <a:schemeClr val="accent4"/>
              </a:solidFill>
            </a:rPr>
            <a:t> Decrease</a:t>
          </a:r>
          <a:endParaRPr lang="en-US" sz="11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0.87352</cdr:x>
      <cdr:y>0.57322</cdr:y>
    </cdr:from>
    <cdr:to>
      <cdr:x>1</cdr:x>
      <cdr:y>0.62046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568790" y="3604751"/>
          <a:ext cx="109588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3"/>
              </a:solidFill>
            </a:rPr>
            <a:t>4.8%</a:t>
          </a:r>
          <a:r>
            <a:rPr lang="en-US" sz="1100" b="1" baseline="0" dirty="0">
              <a:solidFill>
                <a:schemeClr val="accent3"/>
              </a:solidFill>
            </a:rPr>
            <a:t> Decrease</a:t>
          </a:r>
          <a:endParaRPr lang="en-US" sz="11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0.86643</cdr:x>
      <cdr:y>0.73283</cdr:y>
    </cdr:from>
    <cdr:to>
      <cdr:x>1</cdr:x>
      <cdr:y>0.78007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507340" y="4608461"/>
          <a:ext cx="1157337" cy="297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5"/>
              </a:solidFill>
            </a:rPr>
            <a:t>16.6%</a:t>
          </a:r>
          <a:r>
            <a:rPr lang="en-US" sz="1100" b="1" baseline="0" dirty="0">
              <a:solidFill>
                <a:schemeClr val="accent5"/>
              </a:solidFill>
            </a:rPr>
            <a:t> Decrease</a:t>
          </a:r>
          <a:endParaRPr lang="en-US" sz="1100" b="1" dirty="0">
            <a:solidFill>
              <a:schemeClr val="accent5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0.87062</cdr:x>
      <cdr:y>0.41199</cdr:y>
    </cdr:from>
    <cdr:to>
      <cdr:x>1</cdr:x>
      <cdr:y>0.45985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7543641" y="2590800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1"/>
              </a:solidFill>
            </a:rPr>
            <a:t>6.4%</a:t>
          </a:r>
          <a:r>
            <a:rPr lang="en-US" sz="1100" b="1" baseline="0" dirty="0">
              <a:solidFill>
                <a:schemeClr val="accent1"/>
              </a:solidFill>
            </a:rPr>
            <a:t> Decrease</a:t>
          </a:r>
          <a:endParaRPr lang="en-US" sz="1100" b="1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0.87062</cdr:x>
      <cdr:y>0.48691</cdr:y>
    </cdr:from>
    <cdr:to>
      <cdr:x>1</cdr:x>
      <cdr:y>0.53477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43641" y="3061929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2"/>
              </a:solidFill>
            </a:rPr>
            <a:t>0.5%</a:t>
          </a:r>
          <a:r>
            <a:rPr lang="en-US" sz="1100" b="1" baseline="0" dirty="0">
              <a:solidFill>
                <a:schemeClr val="accent2"/>
              </a:solidFill>
            </a:rPr>
            <a:t> Decrease</a:t>
          </a:r>
          <a:endParaRPr lang="en-US" sz="1100" b="1" dirty="0">
            <a:solidFill>
              <a:schemeClr val="accent2"/>
            </a:solidFill>
          </a:endParaRPr>
        </a:p>
      </cdr:txBody>
    </cdr:sp>
  </cdr:relSizeAnchor>
  <cdr:relSizeAnchor xmlns:cdr="http://schemas.openxmlformats.org/drawingml/2006/chartDrawing">
    <cdr:from>
      <cdr:x>0.87062</cdr:x>
      <cdr:y>0.18235</cdr:y>
    </cdr:from>
    <cdr:to>
      <cdr:x>1</cdr:x>
      <cdr:y>0.23021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543641" y="1146687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3"/>
              </a:solidFill>
            </a:rPr>
            <a:t>9.4%</a:t>
          </a:r>
          <a:r>
            <a:rPr lang="en-US" sz="1100" b="1" baseline="0" dirty="0">
              <a:solidFill>
                <a:schemeClr val="accent3"/>
              </a:solidFill>
            </a:rPr>
            <a:t> Decrease</a:t>
          </a:r>
          <a:endParaRPr lang="en-US" sz="11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0.87062</cdr:x>
      <cdr:y>0.3501</cdr:y>
    </cdr:from>
    <cdr:to>
      <cdr:x>1</cdr:x>
      <cdr:y>0.39796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543641" y="2201606"/>
          <a:ext cx="1121036" cy="30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chemeClr val="accent4"/>
              </a:solidFill>
            </a:rPr>
            <a:t>6.2%</a:t>
          </a:r>
          <a:r>
            <a:rPr lang="en-US" sz="1100" b="1" baseline="0" dirty="0">
              <a:solidFill>
                <a:schemeClr val="accent4"/>
              </a:solidFill>
            </a:rPr>
            <a:t> Decrease</a:t>
          </a:r>
          <a:endParaRPr lang="en-US" sz="1100" b="1" dirty="0">
            <a:solidFill>
              <a:schemeClr val="accent4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C80CE4-3A48-4778-A984-C6EC59F86CC5}" type="datetimeFigureOut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0ECA63-32B4-486F-B504-3A7D3A357F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1558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2295A-128E-43F0-92E7-CF4CE4744DB4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95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65E2-F10A-4F82-971E-447B65F19208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FA5F6-47B3-4E45-BE23-EC737EBF57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DC26A-BDFE-4164-9F47-36A1F52F6D11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DEF5-56E9-499C-836D-32E3406FD5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E7D9-10C8-4C76-90E1-A3D4613E3971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5841A-FEAC-445C-8857-18D43F76CC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209800"/>
            <a:ext cx="6705600" cy="1905000"/>
          </a:xfrm>
          <a:prstGeom prst="rect">
            <a:avLst/>
          </a:prstGeom>
        </p:spPr>
        <p:txBody>
          <a:bodyPr anchor="ctr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8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69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06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306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964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61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56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791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6220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00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2D10E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56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BE93-6A95-410A-A808-C90408568E3E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C12F-27C3-4337-AAE0-80821DC57B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163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Reaching across Arizona to provide comprehensive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20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82F4-1C0F-4C28-9DA7-618E40895387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EC00-696A-4F21-9C8B-045F9084C3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3B903-5988-4A57-8E55-CCE865092D95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2D4F9-AF6D-49E8-B537-4E991B0A53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C647-B195-42E7-AF33-7067D4902E15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F931-46CB-40AB-9EF5-0E0EBF45F1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D6F9-1FEA-441B-A032-800A2D2AE0FE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BDC1D-CD20-4940-B67D-CDE8D6F0EE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3B6F1-C10F-4F86-8412-2185E8B73E5F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79E0-1385-484B-97AE-0E84E401D3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D5C5-AFA3-4C27-AAE3-E6B73432BE8E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184C-0BC9-4123-97E4-6D49E255DA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30F-FEFD-46DA-AAD8-32A82BEEF8AD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0636D-207E-4FB5-BE62-09ADF18F4C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D1B7F6-41D9-4A02-89DF-93B63E5DAF27}" type="datetime1">
              <a:rPr lang="en-US"/>
              <a:pPr>
                <a:defRPr/>
              </a:pPr>
              <a:t>5/30/2015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A6593E66-B7F3-4A85-BC28-7962717EF3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6" r:id="rId2"/>
    <p:sldLayoutId id="2147483832" r:id="rId3"/>
    <p:sldLayoutId id="2147483827" r:id="rId4"/>
    <p:sldLayoutId id="2147483828" r:id="rId5"/>
    <p:sldLayoutId id="2147483829" r:id="rId6"/>
    <p:sldLayoutId id="2147483833" r:id="rId7"/>
    <p:sldLayoutId id="2147483834" r:id="rId8"/>
    <p:sldLayoutId id="2147483835" r:id="rId9"/>
    <p:sldLayoutId id="2147483830" r:id="rId10"/>
    <p:sldLayoutId id="214748383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F445594-FFE8-4E90-934C-EFF530110A38}" type="slidenum">
              <a:rPr lang="en-US" smtClean="0">
                <a:solidFill>
                  <a:srgbClr val="595959">
                    <a:lumMod val="65000"/>
                    <a:lumOff val="35000"/>
                  </a:srgb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Calibri"/>
                <a:cs typeface="+mn-cs"/>
              </a:rPr>
              <a:t>Reaching across Arizona to provide comprehensive  </a:t>
            </a:r>
            <a:b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rgbClr val="595959">
                    <a:lumMod val="65000"/>
                    <a:lumOff val="35000"/>
                  </a:srgbClr>
                </a:solidFill>
                <a:latin typeface="Calibri"/>
                <a:cs typeface="+mn-cs"/>
              </a:rPr>
              <a:t>quality health care for those in need</a:t>
            </a:r>
            <a:endParaRPr lang="en-US" dirty="0">
              <a:solidFill>
                <a:srgbClr val="595959">
                  <a:lumMod val="65000"/>
                  <a:lumOff val="3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838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1.mp4v"/><Relationship Id="rId2" Type="http://schemas.openxmlformats.org/officeDocument/2006/relationships/slideLayout" Target="../slideLayouts/slideLayout6.xml"/><Relationship Id="rId1" Type="http://schemas.openxmlformats.org/officeDocument/2006/relationships/video" Target="../media/media1.mp4v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mailto:shellymowreymail@gmail.com" TargetMode="External"/><Relationship Id="rId13" Type="http://schemas.openxmlformats.org/officeDocument/2006/relationships/hyperlink" Target="mailto:DANDRED@azdhs.gov" TargetMode="External"/><Relationship Id="rId18" Type="http://schemas.openxmlformats.org/officeDocument/2006/relationships/hyperlink" Target="mailto:JeaneneFowler@mail.maricopa.gov" TargetMode="External"/><Relationship Id="rId3" Type="http://schemas.openxmlformats.org/officeDocument/2006/relationships/hyperlink" Target="http://www.azcjc.gov/acjc.web/rx/default.aspx" TargetMode="External"/><Relationship Id="rId7" Type="http://schemas.openxmlformats.org/officeDocument/2006/relationships/hyperlink" Target="mailto:DWright@azphamcy.gov" TargetMode="External"/><Relationship Id="rId12" Type="http://schemas.openxmlformats.org/officeDocument/2006/relationships/hyperlink" Target="mailto:corosco@azcjc.gov" TargetMode="External"/><Relationship Id="rId17" Type="http://schemas.openxmlformats.org/officeDocument/2006/relationships/hyperlink" Target="mailto:TracyCruickshank@mail.maricopa.gov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mailto:KyleGardner@mail.maricopa.gov" TargetMode="External"/><Relationship Id="rId20" Type="http://schemas.openxmlformats.org/officeDocument/2006/relationships/hyperlink" Target="mailto:BrownH@mercymaricopa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malone@azcjc.gov" TargetMode="External"/><Relationship Id="rId11" Type="http://schemas.openxmlformats.org/officeDocument/2006/relationships/hyperlink" Target="mailto:Jenna.Jones@azdo.gov" TargetMode="External"/><Relationship Id="rId5" Type="http://schemas.openxmlformats.org/officeDocument/2006/relationships/hyperlink" Target="mailto:Sheila.Sjolander@azdhs.gov" TargetMode="External"/><Relationship Id="rId15" Type="http://schemas.openxmlformats.org/officeDocument/2006/relationships/hyperlink" Target="mailto:kennethsteel@mail.maricopa.gov" TargetMode="External"/><Relationship Id="rId10" Type="http://schemas.openxmlformats.org/officeDocument/2006/relationships/hyperlink" Target="mailto:SMSalek@azahcccs.gov" TargetMode="External"/><Relationship Id="rId19" Type="http://schemas.openxmlformats.org/officeDocument/2006/relationships/hyperlink" Target="mailto:DenizJrA@mercymaricopa.org" TargetMode="External"/><Relationship Id="rId4" Type="http://schemas.openxmlformats.org/officeDocument/2006/relationships/hyperlink" Target="mailto:kziegler@azcjc.gov" TargetMode="External"/><Relationship Id="rId9" Type="http://schemas.openxmlformats.org/officeDocument/2006/relationships/hyperlink" Target="mailto:Tomi.St.Mars@azdhs.gov" TargetMode="External"/><Relationship Id="rId14" Type="http://schemas.openxmlformats.org/officeDocument/2006/relationships/hyperlink" Target="mailto:Kelly.Charbonneau@azdhs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381000" y="2674938"/>
            <a:ext cx="8382000" cy="3451225"/>
          </a:xfrm>
        </p:spPr>
        <p:txBody>
          <a:bodyPr/>
          <a:lstStyle/>
          <a:p>
            <a:pPr algn="ctr">
              <a:buFont typeface="Symbol" pitchFamily="18" charset="2"/>
              <a:buNone/>
            </a:pPr>
            <a:r>
              <a:rPr lang="en-US" b="1" dirty="0" smtClean="0">
                <a:latin typeface="Arial" charset="0"/>
              </a:rPr>
              <a:t>A Multi-Systemic Approach for Addressing Arizona’s “Silent Epidemic”</a:t>
            </a:r>
          </a:p>
          <a:p>
            <a:pPr algn="ctr">
              <a:buFont typeface="Symbol" pitchFamily="18" charset="2"/>
              <a:buNone/>
            </a:pPr>
            <a:endParaRPr lang="en-US" b="1" dirty="0">
              <a:latin typeface="Arial" charset="0"/>
            </a:endParaRPr>
          </a:p>
          <a:p>
            <a:pPr algn="ctr">
              <a:buFont typeface="Symbol" pitchFamily="18" charset="2"/>
              <a:buNone/>
            </a:pPr>
            <a:endParaRPr lang="en-US" b="1" dirty="0" smtClean="0">
              <a:latin typeface="Arial" charset="0"/>
            </a:endParaRPr>
          </a:p>
          <a:p>
            <a:pPr algn="ctr">
              <a:buFont typeface="Symbol" pitchFamily="18" charset="2"/>
              <a:buNone/>
            </a:pPr>
            <a:endParaRPr lang="en-US" b="1" dirty="0">
              <a:latin typeface="Arial" charset="0"/>
            </a:endParaRPr>
          </a:p>
          <a:p>
            <a:pPr algn="ctr">
              <a:buFont typeface="Symbol" pitchFamily="18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Arizona Criminal Justice Commission</a:t>
            </a:r>
          </a:p>
          <a:p>
            <a:pPr algn="ctr">
              <a:buFont typeface="Symbol" pitchFamily="18" charset="2"/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</a:rPr>
              <a:t>Statistical Analysis Center</a:t>
            </a:r>
          </a:p>
          <a:p>
            <a:pPr algn="ctr">
              <a:buFont typeface="Symbol" pitchFamily="18" charset="2"/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Arizona Rx Drug Misuse and Abuse Initiative</a:t>
            </a:r>
            <a:endParaRPr lang="en-US" dirty="0"/>
          </a:p>
        </p:txBody>
      </p:sp>
      <p:pic>
        <p:nvPicPr>
          <p:cNvPr id="8196" name="Picture 3" descr="rx_bottle_shado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17700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801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CONTRIBUTING FACTORS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i.e., What is Amplifying this Problem and What Can We Change?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401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Vijaya" pitchFamily="34" charset="0"/>
              </a:rPr>
              <a:t>Difficult Balancing Act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Vijay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Prescribers struggle with balancing the legitimate pain needs of their patients while ensuring their safety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667000"/>
            <a:ext cx="8610600" cy="4038600"/>
          </a:xfrm>
        </p:spPr>
        <p:txBody>
          <a:bodyPr/>
          <a:lstStyle/>
          <a:p>
            <a:r>
              <a:rPr lang="en-US" b="1" dirty="0" smtClean="0"/>
              <a:t>Prescribers were told over a decade ago that they weren’t assessing pain well enough – Pain became the 5</a:t>
            </a:r>
            <a:r>
              <a:rPr lang="en-US" b="1" baseline="30000" dirty="0" smtClean="0"/>
              <a:t>th</a:t>
            </a:r>
            <a:r>
              <a:rPr lang="en-US" b="1" dirty="0" smtClean="0"/>
              <a:t> Vital Sign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b="1" dirty="0" smtClean="0"/>
              <a:t>Inconsistent Guidelines</a:t>
            </a:r>
          </a:p>
          <a:p>
            <a:pPr marL="627063" lvl="2" indent="0">
              <a:buNone/>
            </a:pPr>
            <a:endParaRPr lang="en-US" sz="1200" b="1" dirty="0" smtClean="0"/>
          </a:p>
          <a:p>
            <a:r>
              <a:rPr lang="en-US" b="1" dirty="0" smtClean="0"/>
              <a:t>Unrealistic Expectations of the Health Consumer</a:t>
            </a:r>
          </a:p>
          <a:p>
            <a:endParaRPr lang="en-US" sz="1200" b="1" dirty="0" smtClean="0"/>
          </a:p>
          <a:p>
            <a:r>
              <a:rPr lang="en-US" b="1" dirty="0" smtClean="0"/>
              <a:t>Uninformed Patients and lack of education tools/resources</a:t>
            </a:r>
          </a:p>
          <a:p>
            <a:endParaRPr lang="en-US" sz="1200" b="1" dirty="0" smtClean="0"/>
          </a:p>
          <a:p>
            <a:r>
              <a:rPr lang="en-US" b="1" dirty="0" smtClean="0"/>
              <a:t>The Role of the CSPMP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9831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7620000" y="4038600"/>
            <a:ext cx="1149976" cy="450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rgbClr val="FF0000"/>
                </a:solidFill>
              </a:rPr>
              <a:t>Arizona= </a:t>
            </a:r>
            <a:r>
              <a:rPr lang="en-US" b="1" dirty="0" smtClean="0">
                <a:solidFill>
                  <a:srgbClr val="FF0000"/>
                </a:solidFill>
              </a:rPr>
              <a:t>32.5</a:t>
            </a:r>
            <a:r>
              <a:rPr lang="en-US" sz="1100" b="1" dirty="0" smtClean="0">
                <a:solidFill>
                  <a:srgbClr val="FF0000"/>
                </a:solidFill>
              </a:rPr>
              <a:t>%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5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CSAC postersCG-signed3-signed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888061"/>
            <a:ext cx="4365429" cy="500680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Vijaya" pitchFamily="34" charset="0"/>
              </a:rPr>
              <a:t>Easy Access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Vijay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78.9% of Arizona youth who have misused prescription drugs in the past 30 days report getting them from friends, family or right out of the home</a:t>
            </a:r>
          </a:p>
        </p:txBody>
      </p:sp>
    </p:spTree>
    <p:extLst>
      <p:ext uri="{BB962C8B-B14F-4D97-AF65-F5344CB8AC3E}">
        <p14:creationId xmlns="" xmlns:p14="http://schemas.microsoft.com/office/powerpoint/2010/main" val="9156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9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Vijaya" pitchFamily="34" charset="0"/>
              </a:rPr>
              <a:t>Diversion as a Business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Vijay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38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Oxy and Hydro generate between $20-$80 a pill “on the street” depending on dose and formulation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378480" cy="3566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72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FINDING A SOLUTION</a:t>
            </a:r>
            <a:br>
              <a:rPr lang="en-US" b="1" dirty="0" smtClean="0"/>
            </a:br>
            <a:r>
              <a:rPr lang="en-US" sz="3100" b="1" dirty="0" smtClean="0"/>
              <a:t>The</a:t>
            </a:r>
            <a:r>
              <a:rPr lang="en-US" b="1" dirty="0" smtClean="0"/>
              <a:t> </a:t>
            </a:r>
            <a:r>
              <a:rPr lang="en-US" sz="3100" b="1" dirty="0" smtClean="0"/>
              <a:t>Arizona Rx Drug Misuse and Abuse Initiative</a:t>
            </a:r>
            <a:endParaRPr lang="en-US" sz="31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6868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Multi-Systemic Approach: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Medical/Treatment, Law Enforcement and Prevention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05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438400"/>
            <a:ext cx="8534400" cy="4191000"/>
          </a:xfrm>
        </p:spPr>
        <p:txBody>
          <a:bodyPr>
            <a:normAutofit/>
          </a:bodyPr>
          <a:lstStyle/>
          <a:p>
            <a:r>
              <a:rPr lang="en-US" b="1" dirty="0" smtClean="0"/>
              <a:t>ASAP</a:t>
            </a:r>
          </a:p>
          <a:p>
            <a:pPr lvl="2"/>
            <a:r>
              <a:rPr lang="en-US" b="1" dirty="0" smtClean="0"/>
              <a:t>Leveraging existing resources and partners</a:t>
            </a:r>
          </a:p>
          <a:p>
            <a:pPr lvl="2"/>
            <a:r>
              <a:rPr lang="en-US" b="1" dirty="0" smtClean="0"/>
              <a:t>Data-driven-decision-making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Expert Panel</a:t>
            </a:r>
          </a:p>
          <a:p>
            <a:pPr lvl="2"/>
            <a:r>
              <a:rPr lang="en-US" b="1" dirty="0" smtClean="0"/>
              <a:t>Public Health vs. Public Safety:   a multi-systemic approach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Coalitions, Task Groups and Local Champions</a:t>
            </a:r>
          </a:p>
          <a:p>
            <a:pPr lvl="2"/>
            <a:r>
              <a:rPr lang="en-US" b="1" dirty="0" smtClean="0"/>
              <a:t>The vehicles of change</a:t>
            </a:r>
          </a:p>
          <a:p>
            <a:pPr lvl="2"/>
            <a:r>
              <a:rPr lang="en-US" b="1" dirty="0" smtClean="0"/>
              <a:t>“Home Grown” or “Backyard” approach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Initiative Ontology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4495800"/>
            <a:ext cx="3810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4267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and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63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514600"/>
            <a:ext cx="8991600" cy="4114800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b="1" dirty="0" smtClean="0">
                <a:cs typeface="Arial" charset="0"/>
              </a:rPr>
              <a:t> </a:t>
            </a:r>
            <a:r>
              <a:rPr lang="en-US" b="1" dirty="0" smtClean="0">
                <a:cs typeface="Arial" pitchFamily="34" charset="0"/>
              </a:rPr>
              <a:t>Illicit Acquisition and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Diversion</a:t>
            </a:r>
            <a:r>
              <a:rPr lang="en-US" b="1" dirty="0" smtClean="0">
                <a:cs typeface="Arial" pitchFamily="34" charset="0"/>
              </a:rPr>
              <a:t> of Rx Drugs</a:t>
            </a: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endParaRPr lang="en-US" b="1" dirty="0" smtClean="0">
              <a:cs typeface="Arial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en-US" b="1" dirty="0" smtClean="0">
                <a:cs typeface="Arial" charset="0"/>
              </a:rPr>
              <a:t>Promote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 Responsible Prescribing and Dispensing </a:t>
            </a:r>
            <a:r>
              <a:rPr lang="en-US" b="1" dirty="0" smtClean="0">
                <a:cs typeface="Arial" charset="0"/>
              </a:rPr>
              <a:t>Policies and Practices</a:t>
            </a: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endParaRPr lang="en-US" b="1" dirty="0" smtClean="0">
              <a:cs typeface="Arial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en-US" b="1" dirty="0" smtClean="0">
                <a:cs typeface="Arial" charset="0"/>
              </a:rPr>
              <a:t>Enhance Rx Drug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Practice and Policies </a:t>
            </a:r>
            <a:r>
              <a:rPr lang="en-US" b="1" dirty="0" smtClean="0">
                <a:cs typeface="Arial" charset="0"/>
              </a:rPr>
              <a:t>in Law Enforcement</a:t>
            </a: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endParaRPr lang="en-US" b="1" dirty="0" smtClean="0">
              <a:cs typeface="Arial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en-US" b="1" dirty="0" smtClean="0">
                <a:cs typeface="Arial" charset="0"/>
              </a:rPr>
              <a:t>Increase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Public Awareness </a:t>
            </a:r>
            <a:r>
              <a:rPr lang="en-US" b="1" dirty="0" smtClean="0">
                <a:cs typeface="Arial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Patient Education </a:t>
            </a:r>
            <a:r>
              <a:rPr lang="en-US" b="1" dirty="0" smtClean="0">
                <a:cs typeface="Arial" charset="0"/>
              </a:rPr>
              <a:t>about Rx Drug Misuse</a:t>
            </a: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endParaRPr lang="en-US" b="1" dirty="0" smtClean="0">
              <a:cs typeface="Arial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Times New Roman" pitchFamily="18" charset="0"/>
              <a:buAutoNum type="arabicPeriod"/>
              <a:defRPr/>
            </a:pPr>
            <a:r>
              <a:rPr lang="en-US" b="1" dirty="0" smtClean="0">
                <a:cs typeface="Arial" charset="0"/>
              </a:rPr>
              <a:t>Enhance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Assessment and Referral </a:t>
            </a:r>
            <a:r>
              <a:rPr lang="en-US" b="1" dirty="0" smtClean="0">
                <a:cs typeface="Arial" charset="0"/>
              </a:rPr>
              <a:t>to Treatment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The Strategies</a:t>
            </a:r>
          </a:p>
        </p:txBody>
      </p:sp>
    </p:spTree>
    <p:extLst>
      <p:ext uri="{BB962C8B-B14F-4D97-AF65-F5344CB8AC3E}">
        <p14:creationId xmlns="" xmlns:p14="http://schemas.microsoft.com/office/powerpoint/2010/main" val="24845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801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Reduce Illicit Acquisition and Diversion of Rx Drugs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438400"/>
          <a:ext cx="2209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Conceptual Framework</a:t>
            </a:r>
            <a:br>
              <a:rPr lang="en-US" b="1" dirty="0" smtClean="0"/>
            </a:br>
            <a:r>
              <a:rPr lang="en-US" sz="2200" dirty="0" smtClean="0"/>
              <a:t>Targeted Increases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(+)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and Decreases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(-)</a:t>
            </a:r>
            <a:endParaRPr lang="en-US" sz="2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304800" y="4953000"/>
          <a:ext cx="2286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2667000" y="3581400"/>
            <a:ext cx="137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Availability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7200" y="3581400"/>
            <a:ext cx="1447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Misuse and Abuse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943600" y="3581400"/>
            <a:ext cx="137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Consequences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791201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Social Acceptance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Perceived Low Risk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Expectations of Health Consumer</a:t>
            </a:r>
          </a:p>
          <a:p>
            <a:endParaRPr lang="en-US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00200" y="5791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Unsafe Storage &amp; Disposal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Sharing Scripts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Lack of Resistance Strategies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Lack of Parent-Child Communication</a:t>
            </a:r>
          </a:p>
          <a:p>
            <a:endParaRPr lang="en-US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29718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bg2">
                    <a:lumMod val="25000"/>
                  </a:schemeClr>
                </a:solidFill>
              </a:rPr>
              <a:t>Health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ED visits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Deaths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NAS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Tx  Admissions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4419600"/>
            <a:ext cx="14702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chemeClr val="bg2">
                    <a:lumMod val="25000"/>
                  </a:schemeClr>
                </a:solidFill>
              </a:rPr>
              <a:t>Crime &amp; Delinquency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Rx Drug Investigations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DUI-D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School Suspensions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Drunk/High @ School</a:t>
            </a:r>
          </a:p>
          <a:p>
            <a:r>
              <a:rPr lang="en-US" sz="800" b="1" dirty="0" smtClean="0">
                <a:solidFill>
                  <a:schemeClr val="bg2">
                    <a:lumMod val="25000"/>
                  </a:schemeClr>
                </a:solidFill>
              </a:rPr>
              <a:t>Youth Arrests</a:t>
            </a:r>
          </a:p>
          <a:p>
            <a:endParaRPr lang="en-US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150286" y="441907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Lack of LE Training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rot="12420330">
            <a:off x="7244777" y="3994120"/>
            <a:ext cx="1131444" cy="297144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038600" y="3962400"/>
            <a:ext cx="22860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715000" y="3962400"/>
            <a:ext cx="228600" cy="76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hape 23"/>
          <p:cNvCxnSpPr>
            <a:stCxn id="8" idx="4"/>
          </p:cNvCxnSpPr>
          <p:nvPr/>
        </p:nvCxnSpPr>
        <p:spPr>
          <a:xfrm rot="5400000">
            <a:off x="3219450" y="3714750"/>
            <a:ext cx="990600" cy="2552700"/>
          </a:xfrm>
          <a:prstGeom prst="curvedConnector2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Up Arrow 55"/>
          <p:cNvSpPr/>
          <p:nvPr/>
        </p:nvSpPr>
        <p:spPr>
          <a:xfrm>
            <a:off x="228600" y="4953000"/>
            <a:ext cx="1524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Up Arrow 56"/>
          <p:cNvSpPr/>
          <p:nvPr/>
        </p:nvSpPr>
        <p:spPr>
          <a:xfrm>
            <a:off x="228600" y="4343400"/>
            <a:ext cx="1524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Up Arrow 57"/>
          <p:cNvSpPr/>
          <p:nvPr/>
        </p:nvSpPr>
        <p:spPr>
          <a:xfrm>
            <a:off x="228600" y="3733800"/>
            <a:ext cx="1524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Up Arrow 58"/>
          <p:cNvSpPr/>
          <p:nvPr/>
        </p:nvSpPr>
        <p:spPr>
          <a:xfrm>
            <a:off x="228600" y="3124200"/>
            <a:ext cx="152400" cy="457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>
            <a:endCxn id="7" idx="0"/>
          </p:cNvCxnSpPr>
          <p:nvPr/>
        </p:nvCxnSpPr>
        <p:spPr>
          <a:xfrm>
            <a:off x="2590800" y="3124200"/>
            <a:ext cx="76200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7" idx="4"/>
          </p:cNvCxnSpPr>
          <p:nvPr/>
        </p:nvCxnSpPr>
        <p:spPr>
          <a:xfrm flipV="1">
            <a:off x="2438400" y="4495800"/>
            <a:ext cx="914400" cy="914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" y="47244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DEMAND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2000" y="2133600"/>
            <a:ext cx="10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SUPPLY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00" y="2438400"/>
            <a:ext cx="2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57400" y="2438400"/>
            <a:ext cx="2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295400" y="2438400"/>
            <a:ext cx="2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52800" y="3200400"/>
            <a:ext cx="2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76800" y="3200400"/>
            <a:ext cx="2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77000" y="3200400"/>
            <a:ext cx="2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82000" y="4114800"/>
            <a:ext cx="2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76400" y="4953000"/>
            <a:ext cx="2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62000" y="4953000"/>
            <a:ext cx="2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2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00075"/>
          </a:xfrm>
        </p:spPr>
        <p:txBody>
          <a:bodyPr/>
          <a:lstStyle/>
          <a:p>
            <a:r>
              <a:rPr lang="en-US" b="1" dirty="0" smtClean="0"/>
              <a:t>Install and Promote </a:t>
            </a:r>
            <a:br>
              <a:rPr lang="en-US" b="1" dirty="0" smtClean="0"/>
            </a:br>
            <a:r>
              <a:rPr lang="en-US" b="1" dirty="0" smtClean="0"/>
              <a:t>Permanent Drop Boxes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3283599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3383280" cy="1409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09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 Storage</a:t>
            </a:r>
            <a:endParaRPr lang="en-US" b="1" dirty="0"/>
          </a:p>
        </p:txBody>
      </p:sp>
      <p:pic>
        <p:nvPicPr>
          <p:cNvPr id="4" name="RxArmory short SD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905000"/>
            <a:ext cx="6403975" cy="4802188"/>
          </a:xfrm>
        </p:spPr>
      </p:pic>
    </p:spTree>
    <p:extLst>
      <p:ext uri="{BB962C8B-B14F-4D97-AF65-F5344CB8AC3E}">
        <p14:creationId xmlns="" xmlns:p14="http://schemas.microsoft.com/office/powerpoint/2010/main" val="1381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801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Promote Responsible Prescribing and Dispensing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378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4267200"/>
          </a:xfrm>
        </p:spPr>
        <p:txBody>
          <a:bodyPr/>
          <a:lstStyle/>
          <a:p>
            <a:r>
              <a:rPr lang="en-US" sz="2800" b="1" dirty="0" smtClean="0"/>
              <a:t>Provide </a:t>
            </a:r>
            <a:r>
              <a:rPr lang="en-US" sz="2800" b="1" dirty="0" smtClean="0">
                <a:solidFill>
                  <a:srgbClr val="FF0000"/>
                </a:solidFill>
              </a:rPr>
              <a:t>education </a:t>
            </a:r>
            <a:r>
              <a:rPr lang="en-US" sz="2800" b="1" dirty="0" smtClean="0"/>
              <a:t>and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resources to </a:t>
            </a:r>
            <a:r>
              <a:rPr lang="en-US" sz="2800" b="1" dirty="0" smtClean="0">
                <a:solidFill>
                  <a:srgbClr val="FF0000"/>
                </a:solidFill>
              </a:rPr>
              <a:t>balance legitimate pain needs with patient safety</a:t>
            </a:r>
            <a:r>
              <a:rPr lang="en-US" sz="2800" b="1" dirty="0" smtClean="0"/>
              <a:t> </a:t>
            </a:r>
            <a:r>
              <a:rPr lang="en-US" sz="1400" b="1" dirty="0" smtClean="0"/>
              <a:t>(i.e., minimize high-dose opioids, dangerous drug combinations and “doctor shopping”)</a:t>
            </a:r>
          </a:p>
          <a:p>
            <a:pPr>
              <a:buNone/>
            </a:pPr>
            <a:endParaRPr lang="en-US" b="1" dirty="0" smtClean="0"/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Self-monitoring</a:t>
            </a:r>
            <a:r>
              <a:rPr lang="en-US" b="1" dirty="0" smtClean="0"/>
              <a:t> of individual prescribing habits </a:t>
            </a:r>
            <a:r>
              <a:rPr lang="en-US" sz="1600" b="1" dirty="0" smtClean="0"/>
              <a:t>(e.g., report cards)</a:t>
            </a:r>
          </a:p>
          <a:p>
            <a:pPr lvl="2">
              <a:buNone/>
            </a:pPr>
            <a:endParaRPr lang="en-US" sz="1000" b="1" dirty="0" smtClean="0"/>
          </a:p>
          <a:p>
            <a:pPr lvl="2"/>
            <a:r>
              <a:rPr lang="en-US" b="1" dirty="0" smtClean="0"/>
              <a:t>Use of the </a:t>
            </a:r>
            <a:r>
              <a:rPr lang="en-US" b="1" dirty="0" smtClean="0">
                <a:solidFill>
                  <a:srgbClr val="FF0000"/>
                </a:solidFill>
              </a:rPr>
              <a:t>PDMP</a:t>
            </a:r>
          </a:p>
          <a:p>
            <a:pPr lvl="2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/>
              <a:t>Adopt statewide </a:t>
            </a:r>
            <a:r>
              <a:rPr lang="en-US" b="1" dirty="0" smtClean="0">
                <a:solidFill>
                  <a:srgbClr val="FF0000"/>
                </a:solidFill>
              </a:rPr>
              <a:t>clinical guidelines </a:t>
            </a:r>
            <a:r>
              <a:rPr lang="en-US" b="1" dirty="0" smtClean="0"/>
              <a:t>for prescribing and dispensing controlled substances</a:t>
            </a:r>
          </a:p>
          <a:p>
            <a:pPr lvl="4"/>
            <a:r>
              <a:rPr lang="en-US" b="1" dirty="0" smtClean="0"/>
              <a:t>Opioids in </a:t>
            </a:r>
            <a:r>
              <a:rPr lang="en-US" b="1" dirty="0" smtClean="0">
                <a:solidFill>
                  <a:srgbClr val="FF0000"/>
                </a:solidFill>
              </a:rPr>
              <a:t>smallest dose </a:t>
            </a:r>
            <a:r>
              <a:rPr lang="en-US" b="1" dirty="0" smtClean="0"/>
              <a:t>possible and </a:t>
            </a:r>
            <a:r>
              <a:rPr lang="en-US" b="1" dirty="0" smtClean="0">
                <a:solidFill>
                  <a:srgbClr val="FF0000"/>
                </a:solidFill>
              </a:rPr>
              <a:t>shortest time </a:t>
            </a:r>
            <a:r>
              <a:rPr lang="en-US" b="1" dirty="0" smtClean="0"/>
              <a:t>necessary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4"/>
            <a:r>
              <a:rPr lang="en-US" b="1" dirty="0" smtClean="0"/>
              <a:t>Encourage non-narcotic </a:t>
            </a:r>
            <a:r>
              <a:rPr lang="en-US" b="1" dirty="0" smtClean="0">
                <a:solidFill>
                  <a:srgbClr val="FF0000"/>
                </a:solidFill>
              </a:rPr>
              <a:t>alternatives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/>
              <a:t>and/or </a:t>
            </a:r>
            <a:r>
              <a:rPr lang="en-US" b="1" dirty="0" smtClean="0">
                <a:solidFill>
                  <a:srgbClr val="FF0000"/>
                </a:solidFill>
              </a:rPr>
              <a:t>combination of therapies</a:t>
            </a:r>
            <a:endParaRPr lang="en-US" sz="500" b="1" dirty="0" smtClean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Raise Awareness and Educate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578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3733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cs typeface="Arial" charset="0"/>
              </a:rPr>
              <a:t>Enhance Rx Drug Practice and Policies in Law Enforcement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06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74938"/>
            <a:ext cx="8686800" cy="4106862"/>
          </a:xfrm>
        </p:spPr>
        <p:txBody>
          <a:bodyPr/>
          <a:lstStyle/>
          <a:p>
            <a:r>
              <a:rPr lang="en-US" b="1" dirty="0" smtClean="0"/>
              <a:t>Strategies and step-by-step guidelines for helping law enforcement officers conduct pharmaceutical drug diversion investigations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Topics include</a:t>
            </a:r>
          </a:p>
          <a:p>
            <a:pPr lvl="2"/>
            <a:r>
              <a:rPr lang="en-US" b="1" dirty="0" smtClean="0"/>
              <a:t>Rx drug trends		Forged prescriptions	</a:t>
            </a:r>
          </a:p>
          <a:p>
            <a:pPr lvl="2"/>
            <a:r>
              <a:rPr lang="en-US" b="1" dirty="0" smtClean="0"/>
              <a:t>Drug identification	Doctor Shopping</a:t>
            </a:r>
          </a:p>
          <a:p>
            <a:pPr lvl="2"/>
            <a:r>
              <a:rPr lang="en-US" b="1" dirty="0" smtClean="0"/>
              <a:t>PDMP			Diversion in a medical facility</a:t>
            </a:r>
            <a:endParaRPr lang="en-US" b="1" dirty="0"/>
          </a:p>
          <a:p>
            <a:pPr lvl="2"/>
            <a:r>
              <a:rPr lang="en-US" b="1" dirty="0" smtClean="0"/>
              <a:t>Internet Pharmacies	Over-prescribing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716" y="594331"/>
            <a:ext cx="8534400" cy="728662"/>
          </a:xfrm>
        </p:spPr>
        <p:txBody>
          <a:bodyPr/>
          <a:lstStyle/>
          <a:p>
            <a:r>
              <a:rPr lang="en-US" b="1" dirty="0" smtClean="0"/>
              <a:t>HIDTA </a:t>
            </a:r>
            <a:br>
              <a:rPr lang="en-US" b="1" dirty="0" smtClean="0"/>
            </a:br>
            <a:r>
              <a:rPr lang="en-US" b="1" dirty="0" smtClean="0"/>
              <a:t>Rx Diversion Crimes Training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733800"/>
            <a:ext cx="1745357" cy="1735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13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7801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Increase Public Awareness and Patient Education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194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8610600" cy="4343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Create a sense of urgency </a:t>
            </a:r>
            <a:r>
              <a:rPr lang="en-US" b="1" dirty="0" smtClean="0"/>
              <a:t>about the Rx drug misuse problem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Educate </a:t>
            </a:r>
            <a:r>
              <a:rPr lang="en-US" b="1" dirty="0" smtClean="0"/>
              <a:t>patients and the public </a:t>
            </a:r>
            <a:r>
              <a:rPr lang="en-US" b="1" dirty="0" smtClean="0">
                <a:solidFill>
                  <a:srgbClr val="FF0000"/>
                </a:solidFill>
              </a:rPr>
              <a:t>about risks </a:t>
            </a:r>
            <a:r>
              <a:rPr lang="en-US" b="1" dirty="0" smtClean="0"/>
              <a:t>of misuse</a:t>
            </a:r>
          </a:p>
          <a:p>
            <a:pPr lvl="2"/>
            <a:r>
              <a:rPr lang="en-US" b="1" dirty="0" smtClean="0"/>
              <a:t>Taking more than prescribed</a:t>
            </a:r>
          </a:p>
          <a:p>
            <a:pPr lvl="2"/>
            <a:r>
              <a:rPr lang="en-US" b="1" dirty="0" smtClean="0"/>
              <a:t>Mixing with other drugs and/or alcohol</a:t>
            </a:r>
          </a:p>
          <a:p>
            <a:pPr lvl="2"/>
            <a:r>
              <a:rPr lang="en-US" b="1" dirty="0" smtClean="0"/>
              <a:t>Not sharing scripts with others and why</a:t>
            </a:r>
          </a:p>
          <a:p>
            <a:pPr lvl="2"/>
            <a:r>
              <a:rPr lang="en-US" b="1" dirty="0" smtClean="0"/>
              <a:t>Proper storage and disposal – especially if kids are present in the home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Get parents </a:t>
            </a:r>
            <a:r>
              <a:rPr lang="en-US" b="1" dirty="0" smtClean="0">
                <a:solidFill>
                  <a:srgbClr val="FF0000"/>
                </a:solidFill>
              </a:rPr>
              <a:t>talking to </a:t>
            </a:r>
            <a:r>
              <a:rPr lang="en-US" b="1" dirty="0" smtClean="0"/>
              <a:t>their </a:t>
            </a:r>
            <a:r>
              <a:rPr lang="en-US" b="1" dirty="0" smtClean="0">
                <a:solidFill>
                  <a:srgbClr val="FF0000"/>
                </a:solidFill>
              </a:rPr>
              <a:t>kids</a:t>
            </a:r>
            <a:r>
              <a:rPr lang="en-US" b="1" dirty="0" smtClean="0"/>
              <a:t> about risks, expectations and resistance strategies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Raise Awareness and Educate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093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667000"/>
            <a:ext cx="8686800" cy="3962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Research-based curriculum </a:t>
            </a:r>
            <a:r>
              <a:rPr lang="en-US" b="1" dirty="0" smtClean="0"/>
              <a:t>adapted from DrugFreeAmerica’s Pact360 modules and localized to specific communities and populations in Arizona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b="1" dirty="0" smtClean="0"/>
              <a:t>Raises </a:t>
            </a:r>
            <a:r>
              <a:rPr lang="en-US" b="1" dirty="0" smtClean="0">
                <a:solidFill>
                  <a:srgbClr val="FF0000"/>
                </a:solidFill>
              </a:rPr>
              <a:t>awareness</a:t>
            </a:r>
            <a:r>
              <a:rPr lang="en-US" b="1" dirty="0" smtClean="0"/>
              <a:t> of the Rx problem, the </a:t>
            </a:r>
            <a:r>
              <a:rPr lang="en-US" b="1" dirty="0" smtClean="0">
                <a:solidFill>
                  <a:srgbClr val="FF0000"/>
                </a:solidFill>
              </a:rPr>
              <a:t>risks</a:t>
            </a:r>
            <a:r>
              <a:rPr lang="en-US" b="1" dirty="0" smtClean="0"/>
              <a:t> of misuse, </a:t>
            </a:r>
            <a:r>
              <a:rPr lang="en-US" b="1" dirty="0" smtClean="0">
                <a:solidFill>
                  <a:srgbClr val="FF0000"/>
                </a:solidFill>
              </a:rPr>
              <a:t>resistance strategies </a:t>
            </a:r>
            <a:r>
              <a:rPr lang="en-US" b="1" dirty="0" smtClean="0"/>
              <a:t>and methods of proper </a:t>
            </a:r>
            <a:r>
              <a:rPr lang="en-US" b="1" dirty="0" smtClean="0">
                <a:solidFill>
                  <a:srgbClr val="FF0000"/>
                </a:solidFill>
              </a:rPr>
              <a:t>storage and disposal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3 modules:  </a:t>
            </a:r>
            <a:r>
              <a:rPr lang="en-US" b="1" dirty="0" smtClean="0"/>
              <a:t>Youth (middle and high school); Parent; Community (e.g., senior citizens and childless adults)</a:t>
            </a:r>
          </a:p>
          <a:p>
            <a:pPr>
              <a:buNone/>
            </a:pPr>
            <a:endParaRPr lang="en-US" sz="12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Rx360 Curriculums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4073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Messaging &amp; Patient Education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95" y="2550509"/>
            <a:ext cx="2666004" cy="3857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913749"/>
            <a:ext cx="4953000" cy="7184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2548200"/>
            <a:ext cx="3220500" cy="41365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626" y="1417115"/>
            <a:ext cx="4952999" cy="618097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915051" y="2548200"/>
            <a:ext cx="3990947" cy="25828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999" y="5080578"/>
            <a:ext cx="3227244" cy="17147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727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84" y="1676400"/>
            <a:ext cx="2131917" cy="16078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cs typeface="Vijaya" pitchFamily="34" charset="0"/>
              </a:rPr>
              <a:t>The Opioid Influx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idx="1"/>
          </p:nvPr>
        </p:nvSpPr>
        <p:spPr>
          <a:xfrm>
            <a:off x="190500" y="3284220"/>
            <a:ext cx="8762999" cy="3451225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fold increase </a:t>
            </a:r>
            <a:r>
              <a:rPr lang="en-US" b="1" dirty="0"/>
              <a:t>in the quantity of Rx Pain Relievers sold in the U.S. in the last </a:t>
            </a:r>
            <a:r>
              <a:rPr lang="en-US" b="1" dirty="0" smtClean="0"/>
              <a:t>decade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b="1" dirty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United States </a:t>
            </a:r>
            <a:r>
              <a:rPr lang="en-US" b="1" dirty="0">
                <a:solidFill>
                  <a:srgbClr val="002060"/>
                </a:solidFill>
              </a:rPr>
              <a:t>makes up 4.6% of the world’s population, but </a:t>
            </a:r>
            <a:r>
              <a:rPr lang="en-US" b="1" dirty="0">
                <a:solidFill>
                  <a:srgbClr val="FF0000"/>
                </a:solidFill>
              </a:rPr>
              <a:t>consumes 80% </a:t>
            </a:r>
            <a:r>
              <a:rPr lang="en-US" b="1" dirty="0">
                <a:solidFill>
                  <a:srgbClr val="002060"/>
                </a:solidFill>
              </a:rPr>
              <a:t>of its Rx opioids</a:t>
            </a:r>
          </a:p>
          <a:p>
            <a:pPr marL="0" indent="0">
              <a:buNone/>
            </a:pPr>
            <a:endParaRPr lang="en-US" sz="1200" dirty="0"/>
          </a:p>
          <a:p>
            <a:pPr marL="273050" lvl="2" indent="-273050"/>
            <a:r>
              <a:rPr lang="en-US" sz="2400" b="1" dirty="0">
                <a:solidFill>
                  <a:srgbClr val="002060"/>
                </a:solidFill>
              </a:rPr>
              <a:t>~</a:t>
            </a:r>
            <a:r>
              <a:rPr lang="en-US" sz="2400" b="1" dirty="0">
                <a:solidFill>
                  <a:srgbClr val="FF0000"/>
                </a:solidFill>
              </a:rPr>
              <a:t>46 deaths per </a:t>
            </a:r>
            <a:r>
              <a:rPr lang="en-US" sz="2400" b="1" dirty="0" smtClean="0">
                <a:solidFill>
                  <a:srgbClr val="FF0000"/>
                </a:solidFill>
              </a:rPr>
              <a:t>day!!!!!!!!!!</a:t>
            </a:r>
          </a:p>
          <a:p>
            <a:pPr marL="0" lvl="2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273050" lvl="2" indent="-273050"/>
            <a:r>
              <a:rPr lang="en-US" sz="2400" b="1" dirty="0"/>
              <a:t>Rx Pain Reliever deaths are </a:t>
            </a:r>
            <a:r>
              <a:rPr lang="en-US" sz="2400" b="1" dirty="0">
                <a:solidFill>
                  <a:srgbClr val="FF0000"/>
                </a:solidFill>
              </a:rPr>
              <a:t>greater than heroin and cocaine </a:t>
            </a:r>
            <a:r>
              <a:rPr lang="en-US" sz="2400" b="1" dirty="0"/>
              <a:t>combined</a:t>
            </a:r>
          </a:p>
          <a:p>
            <a:pPr marL="273050" lvl="2" indent="-273050"/>
            <a:endParaRPr lang="en-US" sz="16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315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7801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Increase Access and Referral to Substance Abuse Tx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4254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419600"/>
          </a:xfrm>
        </p:spPr>
        <p:txBody>
          <a:bodyPr/>
          <a:lstStyle/>
          <a:p>
            <a:r>
              <a:rPr lang="en-US" b="1" dirty="0" smtClean="0"/>
              <a:t>Screening, Brief Intervention and Referral to Treatment </a:t>
            </a:r>
            <a:r>
              <a:rPr lang="en-US" b="1" dirty="0" smtClean="0">
                <a:solidFill>
                  <a:srgbClr val="FF0000"/>
                </a:solidFill>
              </a:rPr>
              <a:t>(SBIRT)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b="1" dirty="0"/>
              <a:t>Additional screening tools:  </a:t>
            </a:r>
            <a:r>
              <a:rPr lang="en-US" b="1" dirty="0">
                <a:solidFill>
                  <a:srgbClr val="FF0000"/>
                </a:solidFill>
              </a:rPr>
              <a:t>SOAPP; Opioid Risk Tool</a:t>
            </a:r>
            <a:endParaRPr lang="en-US" dirty="0"/>
          </a:p>
          <a:p>
            <a:pPr marL="0" indent="0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Decision-trees</a:t>
            </a:r>
            <a:r>
              <a:rPr lang="en-US" b="1" dirty="0" smtClean="0"/>
              <a:t> (RHBA) for navigating Tx options and type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b="1" dirty="0" smtClean="0"/>
              <a:t>Accessing Tx through </a:t>
            </a:r>
            <a:r>
              <a:rPr lang="en-US" b="1" dirty="0" smtClean="0">
                <a:solidFill>
                  <a:srgbClr val="FF0000"/>
                </a:solidFill>
              </a:rPr>
              <a:t>AHCCCS</a:t>
            </a:r>
            <a:r>
              <a:rPr lang="en-US" b="1" dirty="0" smtClean="0"/>
              <a:t> and the </a:t>
            </a:r>
            <a:r>
              <a:rPr lang="en-US" b="1" dirty="0" smtClean="0">
                <a:solidFill>
                  <a:srgbClr val="FF0000"/>
                </a:solidFill>
              </a:rPr>
              <a:t>Affordable Care Act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12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MAT</a:t>
            </a:r>
            <a:r>
              <a:rPr lang="en-US" b="1" dirty="0" smtClean="0"/>
              <a:t> Training</a:t>
            </a:r>
          </a:p>
          <a:p>
            <a:pPr marL="0" indent="0">
              <a:buNone/>
            </a:pPr>
            <a:endParaRPr lang="en-US" sz="1200" b="1" dirty="0" smtClean="0"/>
          </a:p>
          <a:p>
            <a:r>
              <a:rPr lang="en-US" b="1" dirty="0" smtClean="0"/>
              <a:t>Promotion of the </a:t>
            </a:r>
            <a:r>
              <a:rPr lang="en-US" b="1" dirty="0" smtClean="0">
                <a:solidFill>
                  <a:srgbClr val="FF0000"/>
                </a:solidFill>
              </a:rPr>
              <a:t>SAMHSA Tx Locator </a:t>
            </a:r>
            <a:r>
              <a:rPr lang="en-US" b="1" dirty="0" smtClean="0"/>
              <a:t>Tool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 Information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929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780108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Did it WORK?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28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Evaluation Highlights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Breadth, Depth and Efficacy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Did We Change Knowledge, Attitudes, Awareness, Beliefs and BEHAVIOR?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1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438400"/>
            <a:ext cx="8762999" cy="419099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2600" b="1" dirty="0"/>
              <a:t>T</a:t>
            </a:r>
            <a:r>
              <a:rPr lang="en-US" b="1" dirty="0" smtClean="0"/>
              <a:t>he initiative counties have </a:t>
            </a:r>
            <a:r>
              <a:rPr lang="en-US" b="1" dirty="0">
                <a:solidFill>
                  <a:srgbClr val="FF0000"/>
                </a:solidFill>
              </a:rPr>
              <a:t>40 </a:t>
            </a:r>
            <a:r>
              <a:rPr lang="en-US" b="1" dirty="0" smtClean="0">
                <a:solidFill>
                  <a:srgbClr val="FF0000"/>
                </a:solidFill>
              </a:rPr>
              <a:t>Rx drug drop </a:t>
            </a:r>
            <a:r>
              <a:rPr lang="en-US" b="1" dirty="0">
                <a:solidFill>
                  <a:srgbClr val="FF0000"/>
                </a:solidFill>
              </a:rPr>
              <a:t>boxes</a:t>
            </a:r>
            <a:r>
              <a:rPr lang="en-US" b="1" dirty="0" smtClean="0"/>
              <a:t> and have held </a:t>
            </a:r>
            <a:r>
              <a:rPr lang="en-US" b="1" dirty="0" smtClean="0">
                <a:solidFill>
                  <a:srgbClr val="FF0000"/>
                </a:solidFill>
              </a:rPr>
              <a:t>46 take back events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7 of 9 hospitals </a:t>
            </a:r>
            <a:r>
              <a:rPr lang="en-US" b="1" dirty="0" smtClean="0"/>
              <a:t>are implementing the ED Guidelines or equivalent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/>
              <a:t>Over </a:t>
            </a:r>
            <a:r>
              <a:rPr lang="en-US" b="1" dirty="0" smtClean="0">
                <a:solidFill>
                  <a:srgbClr val="FF0000"/>
                </a:solidFill>
              </a:rPr>
              <a:t>1,500 prescribers </a:t>
            </a:r>
            <a:r>
              <a:rPr lang="en-US" b="1" dirty="0" smtClean="0"/>
              <a:t>are receiving quarterly report cards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163 professionals </a:t>
            </a:r>
            <a:r>
              <a:rPr lang="en-US" b="1" dirty="0" smtClean="0"/>
              <a:t>have received comprehensive Best Practice training 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Over 300 Law Enforcement Officers </a:t>
            </a:r>
            <a:r>
              <a:rPr lang="en-US" b="1" dirty="0" smtClean="0"/>
              <a:t>have received the Rx Diversion Crimes curriculum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13,198 youth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1,328 adults </a:t>
            </a:r>
            <a:r>
              <a:rPr lang="en-US" b="1" dirty="0" smtClean="0"/>
              <a:t>have received the Rx360 curriculum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Over 26,000 people </a:t>
            </a:r>
            <a:r>
              <a:rPr lang="en-US" b="1" dirty="0" smtClean="0"/>
              <a:t>have been reached via community events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b="1" dirty="0" smtClean="0"/>
              <a:t>Over </a:t>
            </a:r>
            <a:r>
              <a:rPr lang="en-US" b="1" dirty="0" smtClean="0">
                <a:solidFill>
                  <a:srgbClr val="FF0000"/>
                </a:solidFill>
              </a:rPr>
              <a:t>900,000 people </a:t>
            </a:r>
            <a:r>
              <a:rPr lang="en-US" b="1" dirty="0" smtClean="0"/>
              <a:t>have been reached via public messaging and media methods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Process Evaluation Highlights</a:t>
            </a:r>
            <a:br>
              <a:rPr lang="en-US" b="1" dirty="0" smtClean="0"/>
            </a:br>
            <a:r>
              <a:rPr lang="en-US" sz="2200" b="1" dirty="0" smtClean="0"/>
              <a:t>Cumulative Initiative Counties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0765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Impact Evaluation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53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Strategy 1: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Reduce Illicit Acquisition and Diversion of Rx Drugs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514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590800"/>
            <a:ext cx="8763000" cy="33337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15,000 lbs. </a:t>
            </a:r>
            <a:r>
              <a:rPr lang="en-US" b="1" dirty="0"/>
              <a:t>of unused, unneeded and expired medication </a:t>
            </a:r>
            <a:r>
              <a:rPr lang="en-US" b="1" dirty="0" smtClean="0"/>
              <a:t>are no </a:t>
            </a:r>
            <a:r>
              <a:rPr lang="en-US" b="1" dirty="0"/>
              <a:t>longer </a:t>
            </a:r>
            <a:r>
              <a:rPr lang="en-US" b="1" dirty="0" smtClean="0"/>
              <a:t>available for potential diversion.</a:t>
            </a:r>
          </a:p>
          <a:p>
            <a:pPr marL="0" indent="0">
              <a:buNone/>
            </a:pPr>
            <a:endParaRPr lang="en-US" sz="1000" b="1" dirty="0"/>
          </a:p>
          <a:p>
            <a:endParaRPr lang="en-US" b="1" dirty="0" smtClean="0"/>
          </a:p>
          <a:p>
            <a:r>
              <a:rPr lang="en-US" b="1" dirty="0" smtClean="0"/>
              <a:t>117 Rx drug boxes are now available in Arizona – a 485% increase since June, 2012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33475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Goal:  Install and Promote </a:t>
            </a:r>
            <a:br>
              <a:rPr lang="en-US" b="1" dirty="0" smtClean="0"/>
            </a:br>
            <a:r>
              <a:rPr lang="en-US" b="1" dirty="0" smtClean="0"/>
              <a:t>Permanent Drop Boxes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825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2674938"/>
            <a:ext cx="8458200" cy="3878262"/>
          </a:xfrm>
        </p:spPr>
        <p:txBody>
          <a:bodyPr/>
          <a:lstStyle/>
          <a:p>
            <a:r>
              <a:rPr lang="en-US" b="1" dirty="0" smtClean="0"/>
              <a:t>There has been a </a:t>
            </a:r>
            <a:r>
              <a:rPr lang="en-US" b="1" dirty="0" smtClean="0">
                <a:solidFill>
                  <a:srgbClr val="FF0000"/>
                </a:solidFill>
              </a:rPr>
              <a:t>76.7% increase in community awareness</a:t>
            </a:r>
            <a:r>
              <a:rPr lang="en-US" b="1" dirty="0" smtClean="0"/>
              <a:t> of drop box locations in the pilot counties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There has been a </a:t>
            </a:r>
            <a:r>
              <a:rPr lang="en-US" b="1" dirty="0" smtClean="0">
                <a:solidFill>
                  <a:srgbClr val="FF0000"/>
                </a:solidFill>
              </a:rPr>
              <a:t>55.6% increase in community awareness </a:t>
            </a:r>
            <a:r>
              <a:rPr lang="en-US" b="1" dirty="0" smtClean="0"/>
              <a:t>of take-back events in the pilot counties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There has been a </a:t>
            </a:r>
            <a:r>
              <a:rPr lang="en-US" b="1" dirty="0" smtClean="0">
                <a:solidFill>
                  <a:srgbClr val="FF0000"/>
                </a:solidFill>
              </a:rPr>
              <a:t>64.7% increase in knowledge</a:t>
            </a:r>
            <a:r>
              <a:rPr lang="en-US" b="1" dirty="0" smtClean="0"/>
              <a:t> of proper storage methods in the pilot counties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There has been a </a:t>
            </a:r>
            <a:r>
              <a:rPr lang="en-US" b="1" dirty="0" smtClean="0">
                <a:solidFill>
                  <a:srgbClr val="FF0000"/>
                </a:solidFill>
              </a:rPr>
              <a:t>179.3% increase in knowledge</a:t>
            </a:r>
            <a:r>
              <a:rPr lang="en-US" b="1" dirty="0" smtClean="0"/>
              <a:t> of proper storage methods in the pilot counties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38138"/>
            <a:ext cx="8534400" cy="1252537"/>
          </a:xfrm>
        </p:spPr>
        <p:txBody>
          <a:bodyPr/>
          <a:lstStyle/>
          <a:p>
            <a:r>
              <a:rPr lang="en-US" sz="3600" b="1" dirty="0" smtClean="0"/>
              <a:t>Goal:  Increase Knowledge and Awareness of Proper Disposal and Storage Methods</a:t>
            </a:r>
            <a:endParaRPr lang="en-US" sz="3600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47007" y="51060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0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4016209"/>
          </a:xfrm>
        </p:spPr>
        <p:txBody>
          <a:bodyPr/>
          <a:lstStyle/>
          <a:p>
            <a:r>
              <a:rPr lang="en-US" b="1" dirty="0" smtClean="0"/>
              <a:t>Arizona has seen a </a:t>
            </a:r>
            <a:r>
              <a:rPr lang="en-US" b="1" dirty="0" smtClean="0">
                <a:solidFill>
                  <a:srgbClr val="FF0000"/>
                </a:solidFill>
              </a:rPr>
              <a:t>10% reduction</a:t>
            </a:r>
            <a:r>
              <a:rPr lang="en-US" b="1" dirty="0" smtClean="0"/>
              <a:t> in youth obtaining Rx drugs from the home.</a:t>
            </a:r>
          </a:p>
          <a:p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“Friends and Family” plan </a:t>
            </a:r>
            <a:r>
              <a:rPr lang="en-US" b="1" dirty="0" smtClean="0"/>
              <a:t>has significantly decreased in Yavapai, Graham/Greenlee Counties and Casa Grande for past 30 day youth Rx drug misusers </a:t>
            </a:r>
            <a:r>
              <a:rPr lang="en-US" sz="1800" b="1" dirty="0" smtClean="0">
                <a:solidFill>
                  <a:srgbClr val="FF0000"/>
                </a:solidFill>
              </a:rPr>
              <a:t>(range 29-68% reduction)</a:t>
            </a:r>
          </a:p>
          <a:p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Goal:  Limit Youth Access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884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28600" y="76200"/>
            <a:ext cx="7772400" cy="8382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                   The Problem?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810000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~ 575 million </a:t>
            </a:r>
            <a:r>
              <a:rPr lang="en-US" sz="1800" b="1" dirty="0" smtClean="0"/>
              <a:t>Class II-IV </a:t>
            </a:r>
            <a:r>
              <a:rPr lang="en-US" sz="1800" b="1" dirty="0" smtClean="0">
                <a:solidFill>
                  <a:srgbClr val="FF0000"/>
                </a:solidFill>
              </a:rPr>
              <a:t>pills</a:t>
            </a:r>
            <a:r>
              <a:rPr lang="en-US" sz="1800" b="1" dirty="0" smtClean="0"/>
              <a:t> were prescribed in Arizona in 2013</a:t>
            </a:r>
          </a:p>
          <a:p>
            <a:pPr>
              <a:spcBef>
                <a:spcPts val="0"/>
              </a:spcBef>
            </a:pPr>
            <a:endParaRPr lang="en-US" sz="1800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Pain Relievers </a:t>
            </a:r>
            <a:r>
              <a:rPr lang="en-US" sz="1800" b="1" dirty="0" smtClean="0"/>
              <a:t>had the highest % of scripts, pills and average number of pills per day; accounting for </a:t>
            </a:r>
            <a:r>
              <a:rPr lang="en-US" sz="1800" b="1" dirty="0" smtClean="0">
                <a:solidFill>
                  <a:srgbClr val="FF0000"/>
                </a:solidFill>
              </a:rPr>
              <a:t>57.4% </a:t>
            </a:r>
            <a:r>
              <a:rPr lang="en-US" sz="1800" b="1" dirty="0" smtClean="0"/>
              <a:t>of all pills prescribed</a:t>
            </a:r>
          </a:p>
          <a:p>
            <a:pPr>
              <a:spcBef>
                <a:spcPts val="0"/>
              </a:spcBef>
            </a:pPr>
            <a:endParaRPr lang="en-US" sz="1800" b="1" dirty="0" smtClean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Hydrocodone </a:t>
            </a:r>
            <a:r>
              <a:rPr lang="en-US" sz="1800" b="1" dirty="0" smtClean="0"/>
              <a:t>and </a:t>
            </a:r>
            <a:r>
              <a:rPr lang="en-US" sz="1800" b="1" dirty="0" smtClean="0">
                <a:solidFill>
                  <a:srgbClr val="FF0000"/>
                </a:solidFill>
              </a:rPr>
              <a:t>Oxycodone </a:t>
            </a:r>
            <a:r>
              <a:rPr lang="en-US" sz="1800" b="1" dirty="0" smtClean="0"/>
              <a:t>accounted for 82.6% of all pain relievers prescribed in Arizona</a:t>
            </a:r>
          </a:p>
          <a:p>
            <a:pPr>
              <a:spcBef>
                <a:spcPts val="0"/>
              </a:spcBef>
            </a:pPr>
            <a:endParaRPr lang="en-US" sz="1800" b="1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1" dirty="0" smtClean="0"/>
              <a:t>Why it matters = probability and </a:t>
            </a:r>
            <a:r>
              <a:rPr lang="en-US" sz="1800" b="1" dirty="0" smtClean="0">
                <a:solidFill>
                  <a:srgbClr val="FF0000"/>
                </a:solidFill>
              </a:rPr>
              <a:t>access!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3124200" y="1143000"/>
          <a:ext cx="6318477" cy="5508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9681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Strategy 2: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Promote Responsible Prescribing and Dispensing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56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Goal:  Encourage Sign Up and </a:t>
            </a:r>
            <a:br>
              <a:rPr lang="en-US" b="1" dirty="0" smtClean="0"/>
            </a:br>
            <a:r>
              <a:rPr lang="en-US" b="1" dirty="0" smtClean="0"/>
              <a:t>Use of the CSPMP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954462"/>
          </a:xfrm>
        </p:spPr>
        <p:txBody>
          <a:bodyPr/>
          <a:lstStyle/>
          <a:p>
            <a:r>
              <a:rPr lang="en-US" b="1" dirty="0" smtClean="0"/>
              <a:t>Arizona has seen a </a:t>
            </a:r>
            <a:r>
              <a:rPr lang="en-US" b="1" dirty="0" smtClean="0">
                <a:solidFill>
                  <a:srgbClr val="FF0000"/>
                </a:solidFill>
              </a:rPr>
              <a:t>118% increase in prescribers </a:t>
            </a:r>
            <a:r>
              <a:rPr lang="en-US" b="1" dirty="0" smtClean="0"/>
              <a:t>signed up to use the CSPMP system </a:t>
            </a:r>
          </a:p>
          <a:p>
            <a:pPr lvl="2"/>
            <a:r>
              <a:rPr lang="en-US" b="1" dirty="0" smtClean="0"/>
              <a:t>14.9% June 1, 2012</a:t>
            </a:r>
          </a:p>
          <a:p>
            <a:pPr lvl="2"/>
            <a:r>
              <a:rPr lang="en-US" b="1" dirty="0" smtClean="0"/>
              <a:t>32.5% January 1, 2014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Arizona has seen a </a:t>
            </a:r>
            <a:r>
              <a:rPr lang="en-US" b="1" dirty="0" smtClean="0">
                <a:solidFill>
                  <a:srgbClr val="FF0000"/>
                </a:solidFill>
              </a:rPr>
              <a:t>317% increase in pharmacists </a:t>
            </a:r>
            <a:r>
              <a:rPr lang="en-US" b="1" dirty="0" smtClean="0"/>
              <a:t>signed up to use the CSPMP system </a:t>
            </a:r>
          </a:p>
          <a:p>
            <a:pPr lvl="2"/>
            <a:r>
              <a:rPr lang="en-US" b="1" dirty="0"/>
              <a:t>14.7% June 1, 2012</a:t>
            </a:r>
          </a:p>
          <a:p>
            <a:pPr lvl="2"/>
            <a:r>
              <a:rPr lang="en-US" b="1" dirty="0" smtClean="0"/>
              <a:t>61.2% January </a:t>
            </a:r>
            <a:r>
              <a:rPr lang="en-US" b="1" dirty="0"/>
              <a:t>1, 2014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65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30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56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556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Goal:  Provide Education and Training and Increase Awareness of Individual Prescribing Habits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80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493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47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722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297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228600"/>
            <a:ext cx="8229600" cy="868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+mj-lt"/>
                <a:ea typeface="+mj-ea"/>
                <a:cs typeface="Vijaya" pitchFamily="34" charset="0"/>
              </a:rPr>
              <a:t>Volume:Access Ratio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Vijay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Enough Rx pain relievers were dispensed last year to medicate every adult in Arizona around-the-clock for 2 weeks straight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7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2200"/>
            <a:ext cx="8610600" cy="4267200"/>
          </a:xfrm>
        </p:spPr>
        <p:txBody>
          <a:bodyPr/>
          <a:lstStyle/>
          <a:p>
            <a:r>
              <a:rPr lang="en-US" sz="2800" b="1" dirty="0" smtClean="0"/>
              <a:t>Provide </a:t>
            </a:r>
            <a:r>
              <a:rPr lang="en-US" sz="2800" b="1" dirty="0" smtClean="0">
                <a:solidFill>
                  <a:srgbClr val="FF0000"/>
                </a:solidFill>
              </a:rPr>
              <a:t>education </a:t>
            </a:r>
            <a:r>
              <a:rPr lang="en-US" sz="2800" b="1" dirty="0" smtClean="0"/>
              <a:t>and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resources to </a:t>
            </a:r>
            <a:r>
              <a:rPr lang="en-US" sz="2800" b="1" dirty="0" smtClean="0">
                <a:solidFill>
                  <a:srgbClr val="FF0000"/>
                </a:solidFill>
              </a:rPr>
              <a:t>balance legitimate pain needs with patient safety</a:t>
            </a:r>
            <a:r>
              <a:rPr lang="en-US" sz="2800" b="1" dirty="0" smtClean="0"/>
              <a:t> </a:t>
            </a:r>
            <a:r>
              <a:rPr lang="en-US" sz="1400" b="1" dirty="0" smtClean="0"/>
              <a:t>(i.e., minimize high-dose opioids, dangerous drug combinations and “doctor shopping”)</a:t>
            </a:r>
          </a:p>
          <a:p>
            <a:pPr marL="627063" lvl="2" indent="0">
              <a:buNone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/>
              <a:t>Adopt statewide </a:t>
            </a:r>
            <a:r>
              <a:rPr lang="en-US" b="1" dirty="0" smtClean="0">
                <a:solidFill>
                  <a:srgbClr val="FF0000"/>
                </a:solidFill>
              </a:rPr>
              <a:t>clinical guidelines </a:t>
            </a:r>
            <a:r>
              <a:rPr lang="en-US" b="1" dirty="0" smtClean="0"/>
              <a:t>for prescribing and dispensing controlled substances</a:t>
            </a:r>
          </a:p>
          <a:p>
            <a:pPr lvl="4"/>
            <a:r>
              <a:rPr lang="en-US" b="1" dirty="0" smtClean="0"/>
              <a:t>Opioids in </a:t>
            </a:r>
            <a:r>
              <a:rPr lang="en-US" b="1" dirty="0" smtClean="0">
                <a:solidFill>
                  <a:srgbClr val="FF0000"/>
                </a:solidFill>
              </a:rPr>
              <a:t>smallest dose </a:t>
            </a:r>
            <a:r>
              <a:rPr lang="en-US" b="1" dirty="0" smtClean="0"/>
              <a:t>possible and </a:t>
            </a:r>
            <a:r>
              <a:rPr lang="en-US" b="1" dirty="0" smtClean="0">
                <a:solidFill>
                  <a:srgbClr val="FF0000"/>
                </a:solidFill>
              </a:rPr>
              <a:t>shortest time </a:t>
            </a:r>
            <a:r>
              <a:rPr lang="en-US" b="1" dirty="0" smtClean="0"/>
              <a:t>necessary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4"/>
            <a:r>
              <a:rPr lang="en-US" b="1" dirty="0" smtClean="0"/>
              <a:t>Encourage non-narcotic </a:t>
            </a:r>
            <a:r>
              <a:rPr lang="en-US" b="1" dirty="0" smtClean="0">
                <a:solidFill>
                  <a:srgbClr val="FF0000"/>
                </a:solidFill>
              </a:rPr>
              <a:t>alternatives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/>
              <a:t>and/or </a:t>
            </a:r>
            <a:r>
              <a:rPr lang="en-US" b="1" dirty="0" smtClean="0">
                <a:solidFill>
                  <a:srgbClr val="FF0000"/>
                </a:solidFill>
              </a:rPr>
              <a:t>combination of therapies</a:t>
            </a:r>
            <a:endParaRPr lang="en-US" sz="500" b="1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en-US" sz="1000" b="1" dirty="0"/>
          </a:p>
          <a:p>
            <a:pPr lvl="2"/>
            <a:r>
              <a:rPr lang="en-US" b="1" dirty="0"/>
              <a:t>CME opportunities for opioid-prescribing </a:t>
            </a:r>
            <a:r>
              <a:rPr lang="en-US" b="1" dirty="0" smtClean="0"/>
              <a:t>education</a:t>
            </a:r>
          </a:p>
          <a:p>
            <a:pPr marL="627063" lvl="2" indent="0">
              <a:buNone/>
            </a:pPr>
            <a:endParaRPr lang="en-US" b="1" dirty="0"/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Self-monitoring</a:t>
            </a:r>
            <a:r>
              <a:rPr lang="en-US" b="1" dirty="0"/>
              <a:t> of individual prescribing habits </a:t>
            </a:r>
            <a:r>
              <a:rPr lang="en-US" sz="1600" b="1" dirty="0"/>
              <a:t>(e.g., report cards)</a:t>
            </a:r>
          </a:p>
          <a:p>
            <a:pPr marL="627063" lvl="2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Awareness and Education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884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PDMP Prescriber Report Card</a:t>
            </a:r>
          </a:p>
        </p:txBody>
      </p:sp>
      <p:sp>
        <p:nvSpPr>
          <p:cNvPr id="8197" name="Flowchart: Merge 14"/>
          <p:cNvSpPr>
            <a:spLocks noChangeArrowheads="1"/>
          </p:cNvSpPr>
          <p:nvPr/>
        </p:nvSpPr>
        <p:spPr bwMode="auto">
          <a:xfrm rot="17917584">
            <a:off x="3396307" y="4746682"/>
            <a:ext cx="615108" cy="1302713"/>
          </a:xfrm>
          <a:prstGeom prst="flowChartMerge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altLang="en-US" sz="2400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400"/>
            <a:ext cx="4538072" cy="58720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1" y="2988575"/>
            <a:ext cx="4378439" cy="17236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71207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37338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Strategy 3:</a:t>
            </a: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cs typeface="Arial" charset="0"/>
              </a:rPr>
              <a:t>Enhance Rx Drug Practice and Policies in Law Enforcement</a:t>
            </a: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cs typeface="Arial" charset="0"/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24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534400" cy="4267200"/>
          </a:xfrm>
        </p:spPr>
        <p:txBody>
          <a:bodyPr/>
          <a:lstStyle/>
          <a:p>
            <a:r>
              <a:rPr lang="en-US" b="1" dirty="0"/>
              <a:t>Law Enforcement PDMP </a:t>
            </a:r>
            <a:r>
              <a:rPr lang="en-US" b="1" dirty="0">
                <a:solidFill>
                  <a:srgbClr val="FF0000"/>
                </a:solidFill>
              </a:rPr>
              <a:t>sign up </a:t>
            </a:r>
            <a:r>
              <a:rPr lang="en-US" b="1" dirty="0"/>
              <a:t>has </a:t>
            </a:r>
            <a:r>
              <a:rPr lang="en-US" b="1" dirty="0">
                <a:solidFill>
                  <a:srgbClr val="FF0000"/>
                </a:solidFill>
              </a:rPr>
              <a:t>increased</a:t>
            </a:r>
            <a:r>
              <a:rPr lang="en-US" b="1" dirty="0"/>
              <a:t> </a:t>
            </a:r>
            <a:r>
              <a:rPr lang="en-US" b="1" dirty="0" smtClean="0"/>
              <a:t>115% in Arizona and 140</a:t>
            </a:r>
            <a:r>
              <a:rPr lang="en-US" b="1" dirty="0"/>
              <a:t>% in our Initiative </a:t>
            </a:r>
            <a:r>
              <a:rPr lang="en-US" b="1" dirty="0" smtClean="0"/>
              <a:t>counties</a:t>
            </a:r>
          </a:p>
          <a:p>
            <a:pPr marL="0" indent="0">
              <a:buNone/>
            </a:pPr>
            <a:endParaRPr lang="en-US" sz="800" b="1" dirty="0" smtClean="0"/>
          </a:p>
          <a:p>
            <a:pPr eaLnBrk="1" fontAlgn="ctr" hangingPunct="1"/>
            <a:r>
              <a:rPr lang="en-US" b="1" dirty="0">
                <a:solidFill>
                  <a:srgbClr val="FF0000"/>
                </a:solidFill>
              </a:rPr>
              <a:t>Awareness</a:t>
            </a:r>
            <a:r>
              <a:rPr lang="en-US" b="1" dirty="0"/>
              <a:t> of the Rx problem </a:t>
            </a:r>
            <a:r>
              <a:rPr lang="en-US" b="1" dirty="0">
                <a:solidFill>
                  <a:srgbClr val="FF0000"/>
                </a:solidFill>
              </a:rPr>
              <a:t>significantly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increased </a:t>
            </a:r>
            <a:r>
              <a:rPr lang="en-US" b="1" dirty="0" smtClean="0"/>
              <a:t>for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officers who completed the Rx Drug Diversion Crimes training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eaLnBrk="1" fontAlgn="ctr" hangingPunct="1">
              <a:buNone/>
            </a:pPr>
            <a:endParaRPr lang="en-US" sz="800" b="1" dirty="0"/>
          </a:p>
          <a:p>
            <a:pPr eaLnBrk="1" fontAlgn="ctr" hangingPunct="1"/>
            <a:r>
              <a:rPr lang="en-US" b="1" dirty="0">
                <a:solidFill>
                  <a:srgbClr val="FF0000"/>
                </a:solidFill>
              </a:rPr>
              <a:t>Beliefs</a:t>
            </a:r>
            <a:r>
              <a:rPr lang="en-US" b="1" dirty="0"/>
              <a:t> that law enforcement officers play an important role in prescription drug diversion </a:t>
            </a:r>
            <a:r>
              <a:rPr lang="en-US" b="1" dirty="0">
                <a:solidFill>
                  <a:srgbClr val="FF0000"/>
                </a:solidFill>
              </a:rPr>
              <a:t>significantly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increased</a:t>
            </a:r>
          </a:p>
          <a:p>
            <a:pPr marL="0" indent="0" eaLnBrk="1" fontAlgn="ctr" hangingPunct="1">
              <a:buNone/>
            </a:pPr>
            <a:endParaRPr lang="en-US" sz="800" b="1" dirty="0" smtClean="0">
              <a:solidFill>
                <a:srgbClr val="FF0000"/>
              </a:solidFill>
            </a:endParaRPr>
          </a:p>
          <a:p>
            <a:pPr eaLnBrk="1" fontAlgn="ctr" hangingPunct="1"/>
            <a:r>
              <a:rPr lang="en-US" b="1" dirty="0">
                <a:solidFill>
                  <a:srgbClr val="FF0000"/>
                </a:solidFill>
              </a:rPr>
              <a:t>Knowledge</a:t>
            </a:r>
            <a:r>
              <a:rPr lang="en-US" b="1" dirty="0"/>
              <a:t> of specific information around Rx fraud investigation procedures </a:t>
            </a:r>
            <a:r>
              <a:rPr lang="en-US" b="1" dirty="0">
                <a:solidFill>
                  <a:srgbClr val="FF0000"/>
                </a:solidFill>
              </a:rPr>
              <a:t>significantly </a:t>
            </a:r>
            <a:r>
              <a:rPr lang="en-US" b="1" dirty="0" smtClean="0">
                <a:solidFill>
                  <a:srgbClr val="FF0000"/>
                </a:solidFill>
              </a:rPr>
              <a:t>increased*</a:t>
            </a:r>
            <a:endParaRPr lang="en-US" b="1" dirty="0">
              <a:solidFill>
                <a:srgbClr val="FF0000"/>
              </a:solidFill>
            </a:endParaRPr>
          </a:p>
          <a:p>
            <a:pPr eaLnBrk="1" fontAlgn="ctr" hangingPunct="1"/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Goal:  Increase Knowledge, Awareness and Use of the CSPMP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1563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Strategy 4:</a:t>
            </a:r>
            <a:br>
              <a:rPr lang="en-US" b="1" dirty="0" smtClean="0">
                <a:solidFill>
                  <a:schemeClr val="bg1"/>
                </a:solidFill>
                <a:cs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Increase Public Awareness and Patient Education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154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8839200" cy="4114800"/>
          </a:xfrm>
        </p:spPr>
        <p:txBody>
          <a:bodyPr/>
          <a:lstStyle/>
          <a:p>
            <a:r>
              <a:rPr lang="en-US" b="1" dirty="0" smtClean="0"/>
              <a:t>Public </a:t>
            </a:r>
            <a:r>
              <a:rPr lang="en-US" b="1" dirty="0" smtClean="0">
                <a:solidFill>
                  <a:srgbClr val="FF0000"/>
                </a:solidFill>
              </a:rPr>
              <a:t>Awareness</a:t>
            </a:r>
            <a:r>
              <a:rPr lang="en-US" b="1" dirty="0" smtClean="0"/>
              <a:t> of the Rx problem </a:t>
            </a:r>
            <a:r>
              <a:rPr lang="en-US" b="1" dirty="0" smtClean="0">
                <a:solidFill>
                  <a:srgbClr val="FF0000"/>
                </a:solidFill>
              </a:rPr>
              <a:t>increased</a:t>
            </a:r>
          </a:p>
          <a:p>
            <a:pPr>
              <a:buNone/>
            </a:pPr>
            <a:endParaRPr lang="en-US" sz="9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Awareness</a:t>
            </a:r>
            <a:r>
              <a:rPr lang="en-US" b="1" dirty="0" smtClean="0"/>
              <a:t> of the risks of Rx misuse and abuse </a:t>
            </a:r>
            <a:r>
              <a:rPr lang="en-US" b="1" dirty="0" smtClean="0">
                <a:solidFill>
                  <a:srgbClr val="FF0000"/>
                </a:solidFill>
              </a:rPr>
              <a:t>increased</a:t>
            </a:r>
          </a:p>
          <a:p>
            <a:pPr>
              <a:buNone/>
            </a:pPr>
            <a:endParaRPr lang="en-US" sz="9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Knowledge</a:t>
            </a:r>
            <a:r>
              <a:rPr lang="en-US" b="1" dirty="0" smtClean="0"/>
              <a:t> of proper storage and disposal </a:t>
            </a:r>
            <a:r>
              <a:rPr lang="en-US" b="1" dirty="0" smtClean="0">
                <a:solidFill>
                  <a:srgbClr val="FF0000"/>
                </a:solidFill>
              </a:rPr>
              <a:t>increased</a:t>
            </a:r>
          </a:p>
          <a:p>
            <a:pPr>
              <a:buNone/>
            </a:pPr>
            <a:endParaRPr lang="en-US" sz="9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Parents</a:t>
            </a:r>
            <a:r>
              <a:rPr lang="en-US" b="1" dirty="0" smtClean="0"/>
              <a:t> became </a:t>
            </a:r>
            <a:r>
              <a:rPr lang="en-US" b="1" dirty="0" smtClean="0">
                <a:solidFill>
                  <a:srgbClr val="FF0000"/>
                </a:solidFill>
              </a:rPr>
              <a:t>more aware </a:t>
            </a:r>
            <a:r>
              <a:rPr lang="en-US" b="1" dirty="0" smtClean="0"/>
              <a:t>of the importance of talking to their kids about Rx misuse and developing resistance strategies</a:t>
            </a:r>
          </a:p>
          <a:p>
            <a:pPr>
              <a:buNone/>
            </a:pPr>
            <a:endParaRPr lang="en-US" sz="9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Parents</a:t>
            </a:r>
            <a:r>
              <a:rPr lang="en-US" b="1" dirty="0" smtClean="0"/>
              <a:t> felt </a:t>
            </a:r>
            <a:r>
              <a:rPr lang="en-US" b="1" dirty="0" smtClean="0">
                <a:solidFill>
                  <a:srgbClr val="FF0000"/>
                </a:solidFill>
              </a:rPr>
              <a:t>more equipped</a:t>
            </a:r>
            <a:r>
              <a:rPr lang="en-US" b="1" dirty="0" smtClean="0"/>
              <a:t> to have conversations with their kids about Rx misuse and developing resistance strategies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Demand Side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23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Goal:  Increase Youth Perception of the Risks and Consequences of Rx Drug Misuse</a:t>
            </a: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8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842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Outcome Evaluation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Rates of Misuse, Non-Fatal Poisonings and Opioid-Related Deaths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78196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315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78010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WHO IS IT AFFECTING?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683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231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294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119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4343400"/>
          </a:xfrm>
        </p:spPr>
        <p:txBody>
          <a:bodyPr/>
          <a:lstStyle/>
          <a:p>
            <a:r>
              <a:rPr lang="en-US" b="1" dirty="0" smtClean="0"/>
              <a:t>Almost 500 new prescribers signed up for the CSPMP in MC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Toolkit completed and dissemination has started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Statewide Summit – consensus and adaptation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Coalition buy-in session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Community Learning Collaborative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Identifying Champions</a:t>
            </a:r>
          </a:p>
          <a:p>
            <a:pPr marL="0" indent="0">
              <a:buNone/>
            </a:pPr>
            <a:endParaRPr lang="en-US" sz="800" b="1" dirty="0" smtClean="0"/>
          </a:p>
          <a:p>
            <a:r>
              <a:rPr lang="en-US" b="1" dirty="0" smtClean="0"/>
              <a:t>Pharmacy/Law Enforcement Partnership in progress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Accomplishments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514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2514600"/>
            <a:ext cx="4038600" cy="4114800"/>
          </a:xfrm>
        </p:spPr>
        <p:txBody>
          <a:bodyPr/>
          <a:lstStyle/>
          <a:p>
            <a:r>
              <a:rPr lang="en-US" sz="1700" b="1" dirty="0" smtClean="0"/>
              <a:t>Expansion of drop </a:t>
            </a:r>
            <a:r>
              <a:rPr lang="en-US" sz="1700" b="1" dirty="0"/>
              <a:t>b</a:t>
            </a:r>
            <a:r>
              <a:rPr lang="en-US" sz="1700" b="1" dirty="0" smtClean="0"/>
              <a:t>oxes in local pharmacies</a:t>
            </a:r>
          </a:p>
          <a:p>
            <a:pPr marL="0" indent="0">
              <a:buNone/>
            </a:pPr>
            <a:endParaRPr lang="en-US" sz="1700" b="1" dirty="0" smtClean="0"/>
          </a:p>
          <a:p>
            <a:r>
              <a:rPr lang="en-US" sz="1700" b="1" dirty="0" smtClean="0"/>
              <a:t>Sign up to Save Lives Campaign – Promote Delegates</a:t>
            </a:r>
          </a:p>
          <a:p>
            <a:pPr marL="0" indent="0">
              <a:buNone/>
            </a:pPr>
            <a:endParaRPr lang="en-US" sz="1700" b="1" dirty="0" smtClean="0"/>
          </a:p>
          <a:p>
            <a:r>
              <a:rPr lang="en-US" sz="1700" b="1" dirty="0" smtClean="0"/>
              <a:t>Leveraging AHCCCS Health Plans</a:t>
            </a:r>
          </a:p>
          <a:p>
            <a:pPr marL="0" indent="0">
              <a:buNone/>
            </a:pPr>
            <a:endParaRPr lang="en-US" sz="1700" b="1" dirty="0" smtClean="0"/>
          </a:p>
          <a:p>
            <a:r>
              <a:rPr lang="en-US" sz="1700" b="1" dirty="0" smtClean="0"/>
              <a:t>Report cards and regulatory boards</a:t>
            </a:r>
          </a:p>
          <a:p>
            <a:pPr marL="0" indent="0">
              <a:buNone/>
            </a:pPr>
            <a:endParaRPr lang="en-US" sz="1700" b="1" dirty="0" smtClean="0"/>
          </a:p>
          <a:p>
            <a:r>
              <a:rPr lang="en-US" sz="1700" b="1" dirty="0" smtClean="0"/>
              <a:t>Key Stakeholders Group</a:t>
            </a:r>
          </a:p>
          <a:p>
            <a:pPr marL="0" indent="0">
              <a:buNone/>
            </a:pPr>
            <a:endParaRPr lang="en-US" sz="1700" b="1" dirty="0" smtClean="0"/>
          </a:p>
          <a:p>
            <a:r>
              <a:rPr lang="en-US" sz="1700" b="1" dirty="0" smtClean="0"/>
              <a:t>Hot-Spot Mapping to target 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Plans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5999"/>
            <a:ext cx="4495800" cy="4247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56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Contacts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endParaRPr lang="en-US" sz="3200" b="1" dirty="0" smtClean="0">
              <a:solidFill>
                <a:schemeClr val="tx2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4953000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For additional information, please visit our website </a:t>
            </a:r>
            <a:r>
              <a:rPr lang="en-US" dirty="0" smtClean="0">
                <a:hlinkClick r:id="rId3"/>
              </a:rPr>
              <a:t>http://www.azcjc.gov/acjc.web/rx/default.aspx</a:t>
            </a:r>
            <a:r>
              <a:rPr lang="en-US" dirty="0" smtClean="0"/>
              <a:t> or contact:</a:t>
            </a:r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Karen Ziegler (initiative co-chair):  </a:t>
            </a:r>
            <a:r>
              <a:rPr lang="en-US" sz="1600" b="1" dirty="0" smtClean="0">
                <a:hlinkClick r:id="rId4"/>
              </a:rPr>
              <a:t>kziegler@azcjc.gov</a:t>
            </a:r>
            <a:endParaRPr lang="en-US" sz="1600" b="1" dirty="0" smtClean="0"/>
          </a:p>
          <a:p>
            <a:pPr>
              <a:spcBef>
                <a:spcPts val="1200"/>
              </a:spcBef>
            </a:pPr>
            <a:r>
              <a:rPr lang="en-US" sz="1600" b="1" dirty="0" smtClean="0"/>
              <a:t>Sheila Sjolander (initiative co-chair):  </a:t>
            </a:r>
            <a:r>
              <a:rPr lang="en-US" sz="1600" b="1" dirty="0" smtClean="0">
                <a:hlinkClick r:id="rId5"/>
              </a:rPr>
              <a:t>Sheila.Sjolander@azdhs.gov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Shana Malone (county-level strategies): </a:t>
            </a:r>
            <a:r>
              <a:rPr lang="en-US" sz="1600" b="1" dirty="0" smtClean="0">
                <a:hlinkClick r:id="rId6"/>
              </a:rPr>
              <a:t>smalone@azcjc.gov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Dean Wright (PDMP specifics):  </a:t>
            </a:r>
            <a:r>
              <a:rPr lang="en-US" sz="1600" b="1" dirty="0" smtClean="0">
                <a:hlinkClick r:id="rId7"/>
              </a:rPr>
              <a:t>DWright@azphamcy.gov</a:t>
            </a:r>
            <a:endParaRPr lang="en-US" sz="1600" b="1" dirty="0" smtClean="0"/>
          </a:p>
          <a:p>
            <a:pPr>
              <a:spcBef>
                <a:spcPts val="1200"/>
              </a:spcBef>
            </a:pPr>
            <a:r>
              <a:rPr lang="en-US" sz="1600" b="1" dirty="0" smtClean="0"/>
              <a:t>Shelly Mowrey (prevention):  </a:t>
            </a:r>
            <a:r>
              <a:rPr lang="en-US" sz="1600" b="1" dirty="0" smtClean="0">
                <a:hlinkClick r:id="rId8"/>
              </a:rPr>
              <a:t>shellymowreymail@gmail.com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Tomi St. Mars (prescriber education):  </a:t>
            </a:r>
            <a:r>
              <a:rPr lang="en-US" sz="1600" b="1" dirty="0" smtClean="0">
                <a:hlinkClick r:id="rId9"/>
              </a:rPr>
              <a:t>Tomi.St.Mars@azdhs.gov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Sara Salek (AHCCCS):  </a:t>
            </a:r>
            <a:r>
              <a:rPr lang="en-US" sz="1600" b="1" dirty="0" smtClean="0">
                <a:hlinkClick r:id="rId10"/>
              </a:rPr>
              <a:t>SMSalek@azahcccs.gov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Jenna Jones (AZ D.O. Board):  </a:t>
            </a:r>
            <a:r>
              <a:rPr lang="en-US" sz="1600" b="1" dirty="0" smtClean="0">
                <a:hlinkClick r:id="rId11"/>
              </a:rPr>
              <a:t>Jenna.Jones@azdo.gov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Carlena Orosco (coordination &amp; TA):  </a:t>
            </a:r>
            <a:r>
              <a:rPr lang="en-US" sz="1600" b="1" dirty="0" smtClean="0">
                <a:hlinkClick r:id="rId12"/>
              </a:rPr>
              <a:t>corosco@azcjc.gov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Danielle Dandreaux (coordination &amp; TA):  </a:t>
            </a:r>
            <a:r>
              <a:rPr lang="en-US" sz="1600" b="1" dirty="0" smtClean="0">
                <a:hlinkClick r:id="rId13"/>
              </a:rPr>
              <a:t>DANDRED@azdhs.gov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Kelly Charbonneau (DBHS): </a:t>
            </a:r>
            <a:r>
              <a:rPr lang="en-US" sz="1600" b="1" dirty="0" smtClean="0">
                <a:hlinkClick r:id="rId14"/>
              </a:rPr>
              <a:t>Kelly.Charbonneau@azdhs.gov</a:t>
            </a:r>
            <a:endParaRPr lang="en-US" sz="1600" b="1" dirty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Kenneth Steel (Maricopa County Public Health): </a:t>
            </a:r>
            <a:r>
              <a:rPr lang="en-US" sz="1600" b="1" dirty="0" smtClean="0">
                <a:hlinkClick r:id="rId15"/>
              </a:rPr>
              <a:t>kennethsteel@mail.maricopa.gov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Kyle Gardner (Maricopa County Public Health): </a:t>
            </a:r>
            <a:r>
              <a:rPr lang="en-US" sz="1600" b="1" dirty="0">
                <a:hlinkClick r:id="rId16"/>
              </a:rPr>
              <a:t>KyleGardner@mail.maricopa.gov</a:t>
            </a:r>
            <a:endParaRPr lang="en-US" sz="1600" b="1" dirty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Tracy Cruickshank (Maricopa </a:t>
            </a:r>
            <a:r>
              <a:rPr lang="en-US" sz="1600" b="1" dirty="0"/>
              <a:t>County Public Health): </a:t>
            </a:r>
            <a:r>
              <a:rPr lang="en-US" sz="1600" b="1" dirty="0" smtClean="0">
                <a:hlinkClick r:id="rId17"/>
              </a:rPr>
              <a:t>TracyCruickshank@mail.maricopa.gov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/>
              <a:t>Jeanene Fowler (Maricopa County Public Health:  </a:t>
            </a:r>
            <a:r>
              <a:rPr lang="en-US" sz="1600" b="1" dirty="0" smtClean="0">
                <a:hlinkClick r:id="rId18"/>
              </a:rPr>
              <a:t>JeaneneFowler@mail.maricopa.gov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/>
              <a:t>Adonis Deniz Jr. </a:t>
            </a:r>
            <a:r>
              <a:rPr lang="it-IT" sz="1600" b="1" dirty="0"/>
              <a:t>(Mercy Maricopa): </a:t>
            </a:r>
            <a:r>
              <a:rPr lang="it-IT" sz="1600" b="1" dirty="0" smtClean="0">
                <a:hlinkClick r:id="rId19"/>
              </a:rPr>
              <a:t>DenizJrA@mercymaricopa.org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r>
              <a:rPr lang="en-US" sz="1600" b="1" dirty="0" smtClean="0"/>
              <a:t>Heather Brown (Mercy Maricopa): </a:t>
            </a:r>
            <a:r>
              <a:rPr lang="en-US" sz="1600" b="1" dirty="0" smtClean="0">
                <a:hlinkClick r:id="rId20"/>
              </a:rPr>
              <a:t>BrownH@mercymaricopa.org</a:t>
            </a:r>
            <a:endParaRPr lang="en-US" sz="1600" b="1" dirty="0" smtClean="0"/>
          </a:p>
          <a:p>
            <a:pPr eaLnBrk="1" hangingPunct="1">
              <a:spcBef>
                <a:spcPts val="1200"/>
              </a:spcBef>
            </a:pPr>
            <a:endParaRPr lang="en-US" sz="1600" b="1" dirty="0"/>
          </a:p>
          <a:p>
            <a:pPr eaLnBrk="1" hangingPunct="1">
              <a:spcBef>
                <a:spcPts val="1200"/>
              </a:spcBef>
            </a:pPr>
            <a:endParaRPr lang="en-US" sz="1600" b="1" dirty="0" smtClean="0"/>
          </a:p>
          <a:p>
            <a:pPr marL="0" indent="0" eaLnBrk="1" hangingPunct="1">
              <a:spcBef>
                <a:spcPts val="1200"/>
              </a:spcBef>
              <a:buNone/>
            </a:pPr>
            <a:endParaRPr lang="en-US" sz="1600" b="1" dirty="0" smtClean="0"/>
          </a:p>
          <a:p>
            <a:pPr eaLnBrk="1" hangingPunct="1">
              <a:spcBef>
                <a:spcPts val="0"/>
              </a:spcBef>
            </a:pPr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US" sz="20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3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477000"/>
            <a:ext cx="81534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 smtClean="0">
                <a:latin typeface="+mj-lt"/>
              </a:rPr>
              <a:t>*Y-axis altered for visual purposes; accurate representation is out of 100%</a:t>
            </a:r>
            <a:endParaRPr lang="en-US" sz="11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/>
          </p:nvPr>
        </p:nvGraphicFramePr>
        <p:xfrm>
          <a:off x="239661" y="284726"/>
          <a:ext cx="8664677" cy="628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598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0" y="280201"/>
          <a:ext cx="8909111" cy="642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46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990600"/>
          </a:xfrm>
        </p:spPr>
        <p:txBody>
          <a:bodyPr/>
          <a:lstStyle/>
          <a:p>
            <a:pPr algn="ctr"/>
            <a:r>
              <a:rPr lang="en-US" b="1" dirty="0" smtClean="0"/>
              <a:t>What Is It Costing Us?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45720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en-US" sz="2400" b="1" dirty="0" smtClean="0"/>
              <a:t>Mortality &amp; Morbidity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/>
              <a:t>9,860 cases of opioid-related abuse and dependency cases in the ED – </a:t>
            </a:r>
            <a:r>
              <a:rPr lang="en-US" sz="1600" b="1" dirty="0" smtClean="0">
                <a:solidFill>
                  <a:srgbClr val="FF0000"/>
                </a:solidFill>
              </a:rPr>
              <a:t>a 50% increase </a:t>
            </a:r>
            <a:r>
              <a:rPr lang="en-US" sz="1600" b="1" dirty="0" smtClean="0"/>
              <a:t>between 2008-2013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/>
              <a:t>Hospitalizations </a:t>
            </a:r>
            <a:r>
              <a:rPr lang="en-US" sz="1600" b="1" dirty="0"/>
              <a:t>and emergency department visits for poisonings (Rx drugs are a leading cause) cost Arizona nearly a half a million dollars per day in 2012. </a:t>
            </a:r>
            <a:endParaRPr lang="en-US" sz="1400" b="1" dirty="0" smtClean="0"/>
          </a:p>
          <a:p>
            <a:pPr lvl="2">
              <a:spcBef>
                <a:spcPts val="0"/>
              </a:spcBef>
            </a:pPr>
            <a:r>
              <a:rPr lang="en-US" sz="1600" b="1" dirty="0" smtClean="0"/>
              <a:t>1,099 drug-related deaths in AZ in 2013 – </a:t>
            </a:r>
            <a:r>
              <a:rPr lang="en-US" sz="1600" b="1" dirty="0" smtClean="0">
                <a:solidFill>
                  <a:srgbClr val="FF0000"/>
                </a:solidFill>
              </a:rPr>
              <a:t>41% involved Opioids/Opiates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buNone/>
            </a:pPr>
            <a:endParaRPr lang="en-US" sz="1800" b="1" dirty="0" smtClean="0"/>
          </a:p>
          <a:p>
            <a:pPr lvl="2">
              <a:spcBef>
                <a:spcPts val="0"/>
              </a:spcBef>
              <a:buNone/>
            </a:pPr>
            <a:endParaRPr lang="en-US" sz="1000" b="1" dirty="0" smtClean="0"/>
          </a:p>
          <a:p>
            <a:pPr lvl="0">
              <a:spcBef>
                <a:spcPts val="0"/>
              </a:spcBef>
            </a:pPr>
            <a:r>
              <a:rPr lang="en-US" sz="2400" b="1" dirty="0" smtClean="0"/>
              <a:t>Increase in Crime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/>
              <a:t>Narcotic drug possession </a:t>
            </a:r>
            <a:r>
              <a:rPr lang="en-US" sz="1600" b="1" dirty="0" smtClean="0">
                <a:solidFill>
                  <a:srgbClr val="FF0000"/>
                </a:solidFill>
              </a:rPr>
              <a:t>increased 15% </a:t>
            </a:r>
            <a:r>
              <a:rPr lang="en-US" sz="1600" b="1" dirty="0" smtClean="0"/>
              <a:t>between 2010-2012</a:t>
            </a:r>
          </a:p>
          <a:p>
            <a:pPr lvl="0">
              <a:spcBef>
                <a:spcPts val="0"/>
              </a:spcBef>
              <a:buNone/>
            </a:pPr>
            <a:endParaRPr lang="en-US" sz="2400" b="1" dirty="0" smtClean="0"/>
          </a:p>
          <a:p>
            <a:pPr lvl="0">
              <a:spcBef>
                <a:spcPts val="0"/>
              </a:spcBef>
            </a:pPr>
            <a:r>
              <a:rPr lang="en-US" b="1" dirty="0" smtClean="0"/>
              <a:t>Increase in DUI-D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/>
              <a:t>4,073 DUI-D arrests in AZ – a </a:t>
            </a:r>
            <a:r>
              <a:rPr lang="en-US" sz="1600" b="1" dirty="0" smtClean="0">
                <a:solidFill>
                  <a:srgbClr val="FF0000"/>
                </a:solidFill>
              </a:rPr>
              <a:t>99.4% increase </a:t>
            </a:r>
            <a:r>
              <a:rPr lang="en-US" sz="1600" b="1" dirty="0" smtClean="0"/>
              <a:t>over the past decade</a:t>
            </a:r>
          </a:p>
          <a:p>
            <a:pPr lvl="0">
              <a:spcBef>
                <a:spcPts val="0"/>
              </a:spcBef>
              <a:buNone/>
            </a:pPr>
            <a:endParaRPr lang="en-US" b="1" dirty="0" smtClean="0"/>
          </a:p>
          <a:p>
            <a:pPr lvl="0">
              <a:spcBef>
                <a:spcPts val="0"/>
              </a:spcBef>
            </a:pPr>
            <a:r>
              <a:rPr lang="en-US" sz="2400" b="1" dirty="0" smtClean="0"/>
              <a:t>Increase in babies born with NAS</a:t>
            </a:r>
          </a:p>
          <a:p>
            <a:pPr lvl="2">
              <a:spcBef>
                <a:spcPts val="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3 out of every 1,000 babies </a:t>
            </a:r>
            <a:r>
              <a:rPr lang="en-US" sz="1600" b="1" dirty="0" smtClean="0"/>
              <a:t>born between 2008-2013</a:t>
            </a:r>
          </a:p>
          <a:p>
            <a:pPr lvl="2">
              <a:spcBef>
                <a:spcPts val="0"/>
              </a:spcBef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176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HCCCS template 2014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4102</TotalTime>
  <Words>2133</Words>
  <Application>Microsoft Office PowerPoint</Application>
  <PresentationFormat>On-screen Show (4:3)</PresentationFormat>
  <Paragraphs>392</Paragraphs>
  <Slides>65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Waveform</vt:lpstr>
      <vt:lpstr>AHCCCS template 2014</vt:lpstr>
      <vt:lpstr>The Arizona Rx Drug Misuse and Abuse Initiative</vt:lpstr>
      <vt:lpstr>Conceptual Framework Targeted Increases (+) and Decreases (-)</vt:lpstr>
      <vt:lpstr>The Opioid Influx</vt:lpstr>
      <vt:lpstr>                   The Problem?</vt:lpstr>
      <vt:lpstr>Slide 5</vt:lpstr>
      <vt:lpstr>WHO IS IT AFFECTING? </vt:lpstr>
      <vt:lpstr>Slide 7</vt:lpstr>
      <vt:lpstr>Slide 8</vt:lpstr>
      <vt:lpstr>What Is It Costing Us?</vt:lpstr>
      <vt:lpstr>CONTRIBUTING FACTORS i.e., What is Amplifying this Problem and What Can We Change?</vt:lpstr>
      <vt:lpstr>Slide 11</vt:lpstr>
      <vt:lpstr>Slide 12</vt:lpstr>
      <vt:lpstr>Slide 13</vt:lpstr>
      <vt:lpstr>Slide 14</vt:lpstr>
      <vt:lpstr>Slide 15</vt:lpstr>
      <vt:lpstr>FINDING A SOLUTION The Arizona Rx Drug Misuse and Abuse Initiative</vt:lpstr>
      <vt:lpstr>Initiative Ontology</vt:lpstr>
      <vt:lpstr>The Strategies</vt:lpstr>
      <vt:lpstr>Reduce Illicit Acquisition and Diversion of Rx Drugs</vt:lpstr>
      <vt:lpstr>Install and Promote  Permanent Drop Boxes </vt:lpstr>
      <vt:lpstr>Safe Storage</vt:lpstr>
      <vt:lpstr>Promote Responsible Prescribing and Dispensing</vt:lpstr>
      <vt:lpstr>Raise Awareness and Educate</vt:lpstr>
      <vt:lpstr>      Enhance Rx Drug Practice and Policies in Law Enforcement  </vt:lpstr>
      <vt:lpstr>HIDTA  Rx Diversion Crimes Training</vt:lpstr>
      <vt:lpstr>Increase Public Awareness and Patient Education</vt:lpstr>
      <vt:lpstr>Raise Awareness and Educate</vt:lpstr>
      <vt:lpstr>The Rx360 Curriculums</vt:lpstr>
      <vt:lpstr>Messaging &amp; Patient Education</vt:lpstr>
      <vt:lpstr>Increase Access and Referral to Substance Abuse Tx</vt:lpstr>
      <vt:lpstr>Resource Information</vt:lpstr>
      <vt:lpstr>Did it WORK?</vt:lpstr>
      <vt:lpstr>Evaluation Highlights</vt:lpstr>
      <vt:lpstr>Process Evaluation Highlights Cumulative Initiative Counties </vt:lpstr>
      <vt:lpstr>Impact Evaluation</vt:lpstr>
      <vt:lpstr>Strategy 1: Reduce Illicit Acquisition and Diversion of Rx Drugs</vt:lpstr>
      <vt:lpstr> Goal:  Install and Promote  Permanent Drop Boxes </vt:lpstr>
      <vt:lpstr>Goal:  Increase Knowledge and Awareness of Proper Disposal and Storage Methods</vt:lpstr>
      <vt:lpstr>Goal:  Limit Youth Access</vt:lpstr>
      <vt:lpstr>Strategy 2: Promote Responsible Prescribing and Dispensing</vt:lpstr>
      <vt:lpstr>Goal:  Encourage Sign Up and  Use of the CSPMP</vt:lpstr>
      <vt:lpstr>Slide 42</vt:lpstr>
      <vt:lpstr>Slide 43</vt:lpstr>
      <vt:lpstr>Slide 44</vt:lpstr>
      <vt:lpstr>Goal:  Provide Education and Training and Increase Awareness of Individual Prescribing Habits</vt:lpstr>
      <vt:lpstr>Slide 46</vt:lpstr>
      <vt:lpstr>Slide 47</vt:lpstr>
      <vt:lpstr>Slide 48</vt:lpstr>
      <vt:lpstr>Slide 49</vt:lpstr>
      <vt:lpstr>Awareness and Education</vt:lpstr>
      <vt:lpstr>PDMP Prescriber Report Card</vt:lpstr>
      <vt:lpstr>     Strategy 3: Enhance Rx Drug Practice and Policies in Law Enforcement  </vt:lpstr>
      <vt:lpstr>Goal:  Increase Knowledge, Awareness and Use of the CSPMP</vt:lpstr>
      <vt:lpstr>Strategy 4: Increase Public Awareness and Patient Education</vt:lpstr>
      <vt:lpstr>The Demand Side</vt:lpstr>
      <vt:lpstr>Goal:  Increase Youth Perception of the Risks and Consequences of Rx Drug Misuse</vt:lpstr>
      <vt:lpstr>Slide 57</vt:lpstr>
      <vt:lpstr>Outcome Evaluation</vt:lpstr>
      <vt:lpstr>Slide 59</vt:lpstr>
      <vt:lpstr>Slide 60</vt:lpstr>
      <vt:lpstr>Slide 61</vt:lpstr>
      <vt:lpstr>Slide 62</vt:lpstr>
      <vt:lpstr>Accomplishments</vt:lpstr>
      <vt:lpstr>Future Plans</vt:lpstr>
      <vt:lpstr>Contacts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psteib</dc:creator>
  <cp:lastModifiedBy>skeltok</cp:lastModifiedBy>
  <cp:revision>670</cp:revision>
  <dcterms:created xsi:type="dcterms:W3CDTF">2009-06-24T16:51:10Z</dcterms:created>
  <dcterms:modified xsi:type="dcterms:W3CDTF">2015-05-30T15:01:31Z</dcterms:modified>
</cp:coreProperties>
</file>